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72" r:id="rId10"/>
    <p:sldId id="273" r:id="rId11"/>
    <p:sldId id="277" r:id="rId12"/>
    <p:sldId id="275" r:id="rId13"/>
    <p:sldId id="269" r:id="rId14"/>
    <p:sldId id="278" r:id="rId15"/>
    <p:sldId id="271" r:id="rId16"/>
  </p:sldIdLst>
  <p:sldSz cx="9144000" cy="6858000" type="screen4x3"/>
  <p:notesSz cx="6797675" cy="987425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22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E63DF0-56CC-465E-916B-29EBFB57B71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080BBED-0332-4012-888B-BD27BE9CEB03}">
      <dgm:prSet phldrT="[Texto]"/>
      <dgm:spPr/>
      <dgm:t>
        <a:bodyPr/>
        <a:lstStyle/>
        <a:p>
          <a:r>
            <a:rPr lang="es-ES" dirty="0" smtClean="0"/>
            <a:t>Oferta académica </a:t>
          </a:r>
          <a:endParaRPr lang="es-ES" dirty="0"/>
        </a:p>
      </dgm:t>
    </dgm:pt>
    <dgm:pt modelId="{20ABF8CF-344D-48F7-88E1-96264B9F5B8C}" type="parTrans" cxnId="{E422FCBC-468C-4C0A-BA17-B0B55C28EB42}">
      <dgm:prSet/>
      <dgm:spPr/>
      <dgm:t>
        <a:bodyPr/>
        <a:lstStyle/>
        <a:p>
          <a:endParaRPr lang="es-ES"/>
        </a:p>
      </dgm:t>
    </dgm:pt>
    <dgm:pt modelId="{082C73BE-4354-4C4E-A0AB-F2B32040B4ED}" type="sibTrans" cxnId="{E422FCBC-468C-4C0A-BA17-B0B55C28EB42}">
      <dgm:prSet/>
      <dgm:spPr/>
      <dgm:t>
        <a:bodyPr/>
        <a:lstStyle/>
        <a:p>
          <a:endParaRPr lang="es-ES"/>
        </a:p>
      </dgm:t>
    </dgm:pt>
    <dgm:pt modelId="{CB01FBAA-6AB6-4788-B6B7-6C8C93AB2D95}">
      <dgm:prSet phldrT="[Texto]"/>
      <dgm:spPr/>
      <dgm:t>
        <a:bodyPr/>
        <a:lstStyle/>
        <a:p>
          <a:r>
            <a:rPr lang="es-ES" dirty="0" smtClean="0"/>
            <a:t>Nivel idioma*</a:t>
          </a:r>
          <a:endParaRPr lang="es-ES" dirty="0"/>
        </a:p>
      </dgm:t>
    </dgm:pt>
    <dgm:pt modelId="{0F8DBAD0-B0A2-4C45-9C8A-8076C438E36D}" type="parTrans" cxnId="{FF04FDDB-C2F7-4FCE-80A7-5F8CB4633607}">
      <dgm:prSet/>
      <dgm:spPr/>
      <dgm:t>
        <a:bodyPr/>
        <a:lstStyle/>
        <a:p>
          <a:endParaRPr lang="es-ES"/>
        </a:p>
      </dgm:t>
    </dgm:pt>
    <dgm:pt modelId="{DA935AA6-4785-4741-A000-349C5E300348}" type="sibTrans" cxnId="{FF04FDDB-C2F7-4FCE-80A7-5F8CB4633607}">
      <dgm:prSet/>
      <dgm:spPr/>
      <dgm:t>
        <a:bodyPr/>
        <a:lstStyle/>
        <a:p>
          <a:endParaRPr lang="es-ES"/>
        </a:p>
      </dgm:t>
    </dgm:pt>
    <dgm:pt modelId="{EF4393EE-7DEE-43BF-9812-48DECCEAE6E9}">
      <dgm:prSet phldrT="[Texto]"/>
      <dgm:spPr/>
      <dgm:t>
        <a:bodyPr/>
        <a:lstStyle/>
        <a:p>
          <a:r>
            <a:rPr lang="es-ES" dirty="0" smtClean="0"/>
            <a:t>Números créditos</a:t>
          </a:r>
          <a:endParaRPr lang="es-ES" dirty="0"/>
        </a:p>
      </dgm:t>
    </dgm:pt>
    <dgm:pt modelId="{F6ADCA7A-1DBF-4D99-9F62-ECE096BABD20}" type="parTrans" cxnId="{2502EAB8-8CDF-44AC-B82A-603D2526E4B9}">
      <dgm:prSet/>
      <dgm:spPr/>
      <dgm:t>
        <a:bodyPr/>
        <a:lstStyle/>
        <a:p>
          <a:endParaRPr lang="es-ES"/>
        </a:p>
      </dgm:t>
    </dgm:pt>
    <dgm:pt modelId="{7DC8BE67-ED22-4C7E-84C4-1D4187393A4C}" type="sibTrans" cxnId="{2502EAB8-8CDF-44AC-B82A-603D2526E4B9}">
      <dgm:prSet/>
      <dgm:spPr/>
      <dgm:t>
        <a:bodyPr/>
        <a:lstStyle/>
        <a:p>
          <a:endParaRPr lang="es-ES"/>
        </a:p>
      </dgm:t>
    </dgm:pt>
    <dgm:pt modelId="{FE9241B7-A00F-4D25-8A28-E843C7FD2A44}">
      <dgm:prSet phldrT="[Texto]"/>
      <dgm:spPr/>
      <dgm:t>
        <a:bodyPr/>
        <a:lstStyle/>
        <a:p>
          <a:r>
            <a:rPr lang="es-ES" dirty="0" smtClean="0"/>
            <a:t>Nota media exigida</a:t>
          </a:r>
          <a:endParaRPr lang="es-ES" dirty="0"/>
        </a:p>
      </dgm:t>
    </dgm:pt>
    <dgm:pt modelId="{DD51B442-97E6-4FFE-A556-91CF6E1BF20B}" type="parTrans" cxnId="{582C6DEF-F092-4D45-835A-340173ECFDB7}">
      <dgm:prSet/>
      <dgm:spPr/>
      <dgm:t>
        <a:bodyPr/>
        <a:lstStyle/>
        <a:p>
          <a:endParaRPr lang="es-ES"/>
        </a:p>
      </dgm:t>
    </dgm:pt>
    <dgm:pt modelId="{227925C4-444A-44F5-983C-27B41A684296}" type="sibTrans" cxnId="{582C6DEF-F092-4D45-835A-340173ECFDB7}">
      <dgm:prSet/>
      <dgm:spPr/>
      <dgm:t>
        <a:bodyPr/>
        <a:lstStyle/>
        <a:p>
          <a:endParaRPr lang="es-ES"/>
        </a:p>
      </dgm:t>
    </dgm:pt>
    <dgm:pt modelId="{DE93A4D3-1B6D-4E64-80DF-8619B4237D00}">
      <dgm:prSet phldrT="[Texto]"/>
      <dgm:spPr/>
      <dgm:t>
        <a:bodyPr/>
        <a:lstStyle/>
        <a:p>
          <a:r>
            <a:rPr lang="es-ES" dirty="0" smtClean="0"/>
            <a:t>Duración estancia</a:t>
          </a:r>
          <a:endParaRPr lang="es-ES" dirty="0"/>
        </a:p>
      </dgm:t>
    </dgm:pt>
    <dgm:pt modelId="{E755B137-0656-4494-A860-4F0B48351AD4}" type="parTrans" cxnId="{FA3A1C25-8019-4166-B386-47EE01F87CCF}">
      <dgm:prSet/>
      <dgm:spPr/>
      <dgm:t>
        <a:bodyPr/>
        <a:lstStyle/>
        <a:p>
          <a:endParaRPr lang="es-ES"/>
        </a:p>
      </dgm:t>
    </dgm:pt>
    <dgm:pt modelId="{ADF337EB-51FF-4161-9501-8486E33AFD7E}" type="sibTrans" cxnId="{FA3A1C25-8019-4166-B386-47EE01F87CCF}">
      <dgm:prSet/>
      <dgm:spPr/>
      <dgm:t>
        <a:bodyPr/>
        <a:lstStyle/>
        <a:p>
          <a:endParaRPr lang="es-ES"/>
        </a:p>
      </dgm:t>
    </dgm:pt>
    <dgm:pt modelId="{E5C7A3D5-53DF-4E0F-8A2C-2FE7AF28FA27}" type="pres">
      <dgm:prSet presAssocID="{B9E63DF0-56CC-465E-916B-29EBFB57B71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C15D504-E9AB-4915-A5F9-F21447064394}" type="pres">
      <dgm:prSet presAssocID="{4080BBED-0332-4012-888B-BD27BE9CEB03}" presName="node" presStyleLbl="node1" presStyleIdx="0" presStyleCnt="5" custScaleY="1808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096620-CCBD-47C5-BD4D-13F8B28897F0}" type="pres">
      <dgm:prSet presAssocID="{082C73BE-4354-4C4E-A0AB-F2B32040B4ED}" presName="sibTrans" presStyleCnt="0"/>
      <dgm:spPr/>
    </dgm:pt>
    <dgm:pt modelId="{75171453-19BE-4439-850A-FE1F436E80B6}" type="pres">
      <dgm:prSet presAssocID="{CB01FBAA-6AB6-4788-B6B7-6C8C93AB2D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F6E8F3-0114-4255-8400-A8E7A32A77BC}" type="pres">
      <dgm:prSet presAssocID="{DA935AA6-4785-4741-A000-349C5E300348}" presName="sibTrans" presStyleCnt="0"/>
      <dgm:spPr/>
    </dgm:pt>
    <dgm:pt modelId="{39425DAB-0DF9-4EF2-A4C8-7F2B0AA3F2F2}" type="pres">
      <dgm:prSet presAssocID="{EF4393EE-7DEE-43BF-9812-48DECCEAE6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04D8A0-4DAE-4B22-82C6-A9A892834D72}" type="pres">
      <dgm:prSet presAssocID="{7DC8BE67-ED22-4C7E-84C4-1D4187393A4C}" presName="sibTrans" presStyleCnt="0"/>
      <dgm:spPr/>
    </dgm:pt>
    <dgm:pt modelId="{0C1DF667-BA07-4A99-9B91-FC70B1DA8A1F}" type="pres">
      <dgm:prSet presAssocID="{FE9241B7-A00F-4D25-8A28-E843C7FD2A4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68025F-83A0-4F41-BCCD-34CDFFF08170}" type="pres">
      <dgm:prSet presAssocID="{227925C4-444A-44F5-983C-27B41A684296}" presName="sibTrans" presStyleCnt="0"/>
      <dgm:spPr/>
    </dgm:pt>
    <dgm:pt modelId="{9EB79C67-7F11-49B7-A134-1C2F8D512AE9}" type="pres">
      <dgm:prSet presAssocID="{DE93A4D3-1B6D-4E64-80DF-8619B4237D0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D7E3D98-6525-417D-BA94-9BE66B9E87FF}" type="presOf" srcId="{CB01FBAA-6AB6-4788-B6B7-6C8C93AB2D95}" destId="{75171453-19BE-4439-850A-FE1F436E80B6}" srcOrd="0" destOrd="0" presId="urn:microsoft.com/office/officeart/2005/8/layout/default#1"/>
    <dgm:cxn modelId="{AEA377D4-F85C-411C-A6AB-77B79DD6FC2B}" type="presOf" srcId="{FE9241B7-A00F-4D25-8A28-E843C7FD2A44}" destId="{0C1DF667-BA07-4A99-9B91-FC70B1DA8A1F}" srcOrd="0" destOrd="0" presId="urn:microsoft.com/office/officeart/2005/8/layout/default#1"/>
    <dgm:cxn modelId="{582C6DEF-F092-4D45-835A-340173ECFDB7}" srcId="{B9E63DF0-56CC-465E-916B-29EBFB57B71D}" destId="{FE9241B7-A00F-4D25-8A28-E843C7FD2A44}" srcOrd="3" destOrd="0" parTransId="{DD51B442-97E6-4FFE-A556-91CF6E1BF20B}" sibTransId="{227925C4-444A-44F5-983C-27B41A684296}"/>
    <dgm:cxn modelId="{FF04FDDB-C2F7-4FCE-80A7-5F8CB4633607}" srcId="{B9E63DF0-56CC-465E-916B-29EBFB57B71D}" destId="{CB01FBAA-6AB6-4788-B6B7-6C8C93AB2D95}" srcOrd="1" destOrd="0" parTransId="{0F8DBAD0-B0A2-4C45-9C8A-8076C438E36D}" sibTransId="{DA935AA6-4785-4741-A000-349C5E300348}"/>
    <dgm:cxn modelId="{E422FCBC-468C-4C0A-BA17-B0B55C28EB42}" srcId="{B9E63DF0-56CC-465E-916B-29EBFB57B71D}" destId="{4080BBED-0332-4012-888B-BD27BE9CEB03}" srcOrd="0" destOrd="0" parTransId="{20ABF8CF-344D-48F7-88E1-96264B9F5B8C}" sibTransId="{082C73BE-4354-4C4E-A0AB-F2B32040B4ED}"/>
    <dgm:cxn modelId="{FA3A1C25-8019-4166-B386-47EE01F87CCF}" srcId="{B9E63DF0-56CC-465E-916B-29EBFB57B71D}" destId="{DE93A4D3-1B6D-4E64-80DF-8619B4237D00}" srcOrd="4" destOrd="0" parTransId="{E755B137-0656-4494-A860-4F0B48351AD4}" sibTransId="{ADF337EB-51FF-4161-9501-8486E33AFD7E}"/>
    <dgm:cxn modelId="{C20CD5E8-A6A4-44F2-8448-E335D678E80F}" type="presOf" srcId="{4080BBED-0332-4012-888B-BD27BE9CEB03}" destId="{9C15D504-E9AB-4915-A5F9-F21447064394}" srcOrd="0" destOrd="0" presId="urn:microsoft.com/office/officeart/2005/8/layout/default#1"/>
    <dgm:cxn modelId="{A5D68975-9C19-411F-AEC3-4AD14F617E2F}" type="presOf" srcId="{EF4393EE-7DEE-43BF-9812-48DECCEAE6E9}" destId="{39425DAB-0DF9-4EF2-A4C8-7F2B0AA3F2F2}" srcOrd="0" destOrd="0" presId="urn:microsoft.com/office/officeart/2005/8/layout/default#1"/>
    <dgm:cxn modelId="{2502EAB8-8CDF-44AC-B82A-603D2526E4B9}" srcId="{B9E63DF0-56CC-465E-916B-29EBFB57B71D}" destId="{EF4393EE-7DEE-43BF-9812-48DECCEAE6E9}" srcOrd="2" destOrd="0" parTransId="{F6ADCA7A-1DBF-4D99-9F62-ECE096BABD20}" sibTransId="{7DC8BE67-ED22-4C7E-84C4-1D4187393A4C}"/>
    <dgm:cxn modelId="{B0E967F2-78D3-4593-80AF-936EB78311BF}" type="presOf" srcId="{B9E63DF0-56CC-465E-916B-29EBFB57B71D}" destId="{E5C7A3D5-53DF-4E0F-8A2C-2FE7AF28FA27}" srcOrd="0" destOrd="0" presId="urn:microsoft.com/office/officeart/2005/8/layout/default#1"/>
    <dgm:cxn modelId="{1B334F50-F18C-4446-93F7-F388C3B53BCC}" type="presOf" srcId="{DE93A4D3-1B6D-4E64-80DF-8619B4237D00}" destId="{9EB79C67-7F11-49B7-A134-1C2F8D512AE9}" srcOrd="0" destOrd="0" presId="urn:microsoft.com/office/officeart/2005/8/layout/default#1"/>
    <dgm:cxn modelId="{990ED348-1859-4674-9929-BD73B8831D8D}" type="presParOf" srcId="{E5C7A3D5-53DF-4E0F-8A2C-2FE7AF28FA27}" destId="{9C15D504-E9AB-4915-A5F9-F21447064394}" srcOrd="0" destOrd="0" presId="urn:microsoft.com/office/officeart/2005/8/layout/default#1"/>
    <dgm:cxn modelId="{A9A34DEC-8695-4B0C-8DBD-6ABCB7AEF9CF}" type="presParOf" srcId="{E5C7A3D5-53DF-4E0F-8A2C-2FE7AF28FA27}" destId="{FB096620-CCBD-47C5-BD4D-13F8B28897F0}" srcOrd="1" destOrd="0" presId="urn:microsoft.com/office/officeart/2005/8/layout/default#1"/>
    <dgm:cxn modelId="{0D2F0C57-3E15-4890-9211-82963F4DF37C}" type="presParOf" srcId="{E5C7A3D5-53DF-4E0F-8A2C-2FE7AF28FA27}" destId="{75171453-19BE-4439-850A-FE1F436E80B6}" srcOrd="2" destOrd="0" presId="urn:microsoft.com/office/officeart/2005/8/layout/default#1"/>
    <dgm:cxn modelId="{D6E30E70-97FB-4A29-A72E-EFB7E662AB4C}" type="presParOf" srcId="{E5C7A3D5-53DF-4E0F-8A2C-2FE7AF28FA27}" destId="{17F6E8F3-0114-4255-8400-A8E7A32A77BC}" srcOrd="3" destOrd="0" presId="urn:microsoft.com/office/officeart/2005/8/layout/default#1"/>
    <dgm:cxn modelId="{BF0A412A-9D0D-464C-AD4C-A121FDF3AF94}" type="presParOf" srcId="{E5C7A3D5-53DF-4E0F-8A2C-2FE7AF28FA27}" destId="{39425DAB-0DF9-4EF2-A4C8-7F2B0AA3F2F2}" srcOrd="4" destOrd="0" presId="urn:microsoft.com/office/officeart/2005/8/layout/default#1"/>
    <dgm:cxn modelId="{ECF9A7D0-864A-4418-8947-3C1AE022511B}" type="presParOf" srcId="{E5C7A3D5-53DF-4E0F-8A2C-2FE7AF28FA27}" destId="{4B04D8A0-4DAE-4B22-82C6-A9A892834D72}" srcOrd="5" destOrd="0" presId="urn:microsoft.com/office/officeart/2005/8/layout/default#1"/>
    <dgm:cxn modelId="{FF6F6AEA-9221-4630-B0F3-A93634B5D660}" type="presParOf" srcId="{E5C7A3D5-53DF-4E0F-8A2C-2FE7AF28FA27}" destId="{0C1DF667-BA07-4A99-9B91-FC70B1DA8A1F}" srcOrd="6" destOrd="0" presId="urn:microsoft.com/office/officeart/2005/8/layout/default#1"/>
    <dgm:cxn modelId="{714001CE-AE50-4EF6-8F7F-9BE38CCAD494}" type="presParOf" srcId="{E5C7A3D5-53DF-4E0F-8A2C-2FE7AF28FA27}" destId="{4E68025F-83A0-4F41-BCCD-34CDFFF08170}" srcOrd="7" destOrd="0" presId="urn:microsoft.com/office/officeart/2005/8/layout/default#1"/>
    <dgm:cxn modelId="{87254F41-8BA4-41C1-8FAF-5B7C4F40A630}" type="presParOf" srcId="{E5C7A3D5-53DF-4E0F-8A2C-2FE7AF28FA27}" destId="{9EB79C67-7F11-49B7-A134-1C2F8D512AE9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4A08BA-FB38-4042-991D-E0D5149D04D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6FADAE6-959D-46BC-AD6F-AAD0C73B0F86}">
      <dgm:prSet phldrT="[Texto]" custT="1"/>
      <dgm:spPr/>
      <dgm:t>
        <a:bodyPr/>
        <a:lstStyle/>
        <a:p>
          <a:r>
            <a:rPr lang="es-ES" sz="1400" b="1" dirty="0" smtClean="0">
              <a:latin typeface="Calibri" pitchFamily="34" charset="0"/>
            </a:rPr>
            <a:t>Responsable titulación</a:t>
          </a:r>
          <a:endParaRPr lang="es-ES" sz="1400" b="1" dirty="0">
            <a:latin typeface="Calibri" pitchFamily="34" charset="0"/>
          </a:endParaRPr>
        </a:p>
      </dgm:t>
    </dgm:pt>
    <dgm:pt modelId="{AAD4CD4F-E9B0-4A3C-BD4A-DC36D481BC32}" type="parTrans" cxnId="{7C4D1D9C-7805-4BB2-9715-CFF04730D39B}">
      <dgm:prSet/>
      <dgm:spPr/>
      <dgm:t>
        <a:bodyPr/>
        <a:lstStyle/>
        <a:p>
          <a:endParaRPr lang="es-ES"/>
        </a:p>
      </dgm:t>
    </dgm:pt>
    <dgm:pt modelId="{530C7473-7A40-44DB-9642-B2B9D3B6E6A6}" type="sibTrans" cxnId="{7C4D1D9C-7805-4BB2-9715-CFF04730D39B}">
      <dgm:prSet/>
      <dgm:spPr/>
      <dgm:t>
        <a:bodyPr/>
        <a:lstStyle/>
        <a:p>
          <a:endParaRPr lang="es-ES"/>
        </a:p>
      </dgm:t>
    </dgm:pt>
    <dgm:pt modelId="{01734675-2744-4B96-B14E-564E5691F940}">
      <dgm:prSet phldrT="[Texto]" custT="1"/>
      <dgm:spPr/>
      <dgm:t>
        <a:bodyPr/>
        <a:lstStyle/>
        <a:p>
          <a:pPr algn="l"/>
          <a:r>
            <a:rPr lang="es-ES" sz="2200" b="1" dirty="0" smtClean="0">
              <a:latin typeface="Calibri" pitchFamily="34" charset="0"/>
            </a:rPr>
            <a:t>Asignaturas susceptibles de reconocimiento académico</a:t>
          </a:r>
          <a:endParaRPr lang="es-ES" sz="2000" b="0" dirty="0">
            <a:latin typeface="Calibri" pitchFamily="34" charset="0"/>
          </a:endParaRPr>
        </a:p>
      </dgm:t>
    </dgm:pt>
    <dgm:pt modelId="{221E4440-BA3F-4704-94A4-A2ED518C5E70}" type="parTrans" cxnId="{0C0411F0-EDEB-43B3-BD96-99E523AE09BF}">
      <dgm:prSet/>
      <dgm:spPr/>
      <dgm:t>
        <a:bodyPr/>
        <a:lstStyle/>
        <a:p>
          <a:endParaRPr lang="es-ES"/>
        </a:p>
      </dgm:t>
    </dgm:pt>
    <dgm:pt modelId="{4EDC0F73-C488-4B6F-B75A-0063062D28FC}" type="sibTrans" cxnId="{0C0411F0-EDEB-43B3-BD96-99E523AE09BF}">
      <dgm:prSet/>
      <dgm:spPr/>
      <dgm:t>
        <a:bodyPr/>
        <a:lstStyle/>
        <a:p>
          <a:endParaRPr lang="es-ES"/>
        </a:p>
      </dgm:t>
    </dgm:pt>
    <dgm:pt modelId="{6AAC473C-C79A-40F5-9EE7-1B2172C58428}">
      <dgm:prSet phldrT="[Texto]" custT="1"/>
      <dgm:spPr/>
      <dgm:t>
        <a:bodyPr/>
        <a:lstStyle/>
        <a:p>
          <a:r>
            <a:rPr lang="es-ES" sz="1400" b="1" dirty="0" smtClean="0">
              <a:latin typeface="Calibri" pitchFamily="34" charset="0"/>
            </a:rPr>
            <a:t>Dificultad</a:t>
          </a:r>
          <a:endParaRPr lang="es-ES" sz="1400" b="1" dirty="0">
            <a:latin typeface="Calibri" pitchFamily="34" charset="0"/>
          </a:endParaRPr>
        </a:p>
      </dgm:t>
    </dgm:pt>
    <dgm:pt modelId="{DF3E9C45-CDC6-4240-9856-6527B2AEB211}" type="parTrans" cxnId="{DBAC1EF5-4A1B-4A48-94F7-8767D42BB975}">
      <dgm:prSet/>
      <dgm:spPr/>
      <dgm:t>
        <a:bodyPr/>
        <a:lstStyle/>
        <a:p>
          <a:endParaRPr lang="es-ES"/>
        </a:p>
      </dgm:t>
    </dgm:pt>
    <dgm:pt modelId="{BC0C4929-90B9-42AC-8E35-70B57B499313}" type="sibTrans" cxnId="{DBAC1EF5-4A1B-4A48-94F7-8767D42BB975}">
      <dgm:prSet/>
      <dgm:spPr/>
      <dgm:t>
        <a:bodyPr/>
        <a:lstStyle/>
        <a:p>
          <a:endParaRPr lang="es-ES"/>
        </a:p>
      </dgm:t>
    </dgm:pt>
    <dgm:pt modelId="{AC6CF615-1BCB-4994-AEF7-D51C976CCBB6}">
      <dgm:prSet phldrT="[Texto]" custT="1"/>
      <dgm:spPr/>
      <dgm:t>
        <a:bodyPr/>
        <a:lstStyle/>
        <a:p>
          <a:r>
            <a:rPr lang="es-ES" sz="2000" b="1" dirty="0" smtClean="0">
              <a:latin typeface="Calibri" pitchFamily="34" charset="0"/>
            </a:rPr>
            <a:t>Oferta académica de curso siguiente no disponible o poco explicativa</a:t>
          </a:r>
          <a:endParaRPr lang="es-ES" sz="2000" b="1" dirty="0">
            <a:latin typeface="Calibri" pitchFamily="34" charset="0"/>
          </a:endParaRPr>
        </a:p>
      </dgm:t>
    </dgm:pt>
    <dgm:pt modelId="{5C3A83EA-1068-4730-A989-4BCA620C2579}" type="parTrans" cxnId="{46FA85B5-6D58-406E-A4D3-E249BEF437F7}">
      <dgm:prSet/>
      <dgm:spPr/>
      <dgm:t>
        <a:bodyPr/>
        <a:lstStyle/>
        <a:p>
          <a:endParaRPr lang="es-ES"/>
        </a:p>
      </dgm:t>
    </dgm:pt>
    <dgm:pt modelId="{5B53B6AB-F218-41B7-BD70-1A017F7B746C}" type="sibTrans" cxnId="{46FA85B5-6D58-406E-A4D3-E249BEF437F7}">
      <dgm:prSet/>
      <dgm:spPr/>
      <dgm:t>
        <a:bodyPr/>
        <a:lstStyle/>
        <a:p>
          <a:endParaRPr lang="es-ES"/>
        </a:p>
      </dgm:t>
    </dgm:pt>
    <dgm:pt modelId="{3AF35974-D4AA-41CB-9526-EE0703B89912}">
      <dgm:prSet phldrT="[Texto]" custT="1"/>
      <dgm:spPr/>
      <dgm:t>
        <a:bodyPr/>
        <a:lstStyle/>
        <a:p>
          <a:r>
            <a:rPr lang="es-ES" sz="1400" b="1" dirty="0" smtClean="0">
              <a:latin typeface="Calibri" pitchFamily="34" charset="0"/>
            </a:rPr>
            <a:t>Nivel</a:t>
          </a:r>
          <a:endParaRPr lang="es-ES" sz="1400" b="1" dirty="0">
            <a:latin typeface="Calibri" pitchFamily="34" charset="0"/>
          </a:endParaRPr>
        </a:p>
      </dgm:t>
    </dgm:pt>
    <dgm:pt modelId="{30B793FA-D0FA-4B94-8AC1-FDDFD4837836}" type="parTrans" cxnId="{743A8343-D722-40AF-BD2F-FFC1BFAFBDFE}">
      <dgm:prSet/>
      <dgm:spPr/>
      <dgm:t>
        <a:bodyPr/>
        <a:lstStyle/>
        <a:p>
          <a:endParaRPr lang="es-ES"/>
        </a:p>
      </dgm:t>
    </dgm:pt>
    <dgm:pt modelId="{F633465D-F65B-4374-AB9B-C57E4574CF9B}" type="sibTrans" cxnId="{743A8343-D722-40AF-BD2F-FFC1BFAFBDFE}">
      <dgm:prSet/>
      <dgm:spPr/>
      <dgm:t>
        <a:bodyPr/>
        <a:lstStyle/>
        <a:p>
          <a:endParaRPr lang="es-ES"/>
        </a:p>
      </dgm:t>
    </dgm:pt>
    <dgm:pt modelId="{35510F73-09EA-42C3-AFE6-678661777C3A}">
      <dgm:prSet phldrT="[Texto]" custT="1"/>
      <dgm:spPr/>
      <dgm:t>
        <a:bodyPr/>
        <a:lstStyle/>
        <a:p>
          <a:pPr algn="l"/>
          <a:r>
            <a:rPr lang="es-ES" sz="2000" b="1" dirty="0" smtClean="0">
              <a:latin typeface="Calibri" pitchFamily="34" charset="0"/>
            </a:rPr>
            <a:t>Asignaturas que exigen formación previa en la materia</a:t>
          </a:r>
          <a:endParaRPr lang="es-ES" sz="2000" b="1" dirty="0">
            <a:latin typeface="Calibri" pitchFamily="34" charset="0"/>
          </a:endParaRPr>
        </a:p>
      </dgm:t>
    </dgm:pt>
    <dgm:pt modelId="{8BFC319B-87F4-4F41-A0B6-D17A9C9997C0}" type="parTrans" cxnId="{B0CF051A-33E3-49E5-BBC8-26B21D0364CA}">
      <dgm:prSet/>
      <dgm:spPr/>
      <dgm:t>
        <a:bodyPr/>
        <a:lstStyle/>
        <a:p>
          <a:endParaRPr lang="es-ES"/>
        </a:p>
      </dgm:t>
    </dgm:pt>
    <dgm:pt modelId="{0ED5F47D-E88B-40E2-8D68-F9108E4FE672}" type="sibTrans" cxnId="{B0CF051A-33E3-49E5-BBC8-26B21D0364CA}">
      <dgm:prSet/>
      <dgm:spPr/>
      <dgm:t>
        <a:bodyPr/>
        <a:lstStyle/>
        <a:p>
          <a:endParaRPr lang="es-ES"/>
        </a:p>
      </dgm:t>
    </dgm:pt>
    <dgm:pt modelId="{A0423982-EF21-4530-AC0A-6F246BC92EF3}">
      <dgm:prSet phldrT="[Texto]" custT="1"/>
      <dgm:spPr/>
      <dgm:t>
        <a:bodyPr/>
        <a:lstStyle/>
        <a:p>
          <a:pPr algn="l"/>
          <a:r>
            <a:rPr lang="es-ES" sz="1600" b="0" dirty="0" smtClean="0">
              <a:latin typeface="Calibri" pitchFamily="34" charset="0"/>
            </a:rPr>
            <a:t>Equivalencia contenido/carga docente</a:t>
          </a:r>
          <a:endParaRPr lang="es-ES" sz="1600" b="0" dirty="0">
            <a:latin typeface="Calibri" pitchFamily="34" charset="0"/>
          </a:endParaRPr>
        </a:p>
      </dgm:t>
    </dgm:pt>
    <dgm:pt modelId="{8B7E20C2-F711-4850-9B15-C8B2C45CADE2}" type="parTrans" cxnId="{5D4BD3D0-31EE-4FAD-80D6-EA3779BBEB7F}">
      <dgm:prSet/>
      <dgm:spPr/>
      <dgm:t>
        <a:bodyPr/>
        <a:lstStyle/>
        <a:p>
          <a:endParaRPr lang="es-ES"/>
        </a:p>
      </dgm:t>
    </dgm:pt>
    <dgm:pt modelId="{B09500A9-ADBB-4BF3-8009-FC9D9D13A632}" type="sibTrans" cxnId="{5D4BD3D0-31EE-4FAD-80D6-EA3779BBEB7F}">
      <dgm:prSet/>
      <dgm:spPr/>
      <dgm:t>
        <a:bodyPr/>
        <a:lstStyle/>
        <a:p>
          <a:endParaRPr lang="es-ES"/>
        </a:p>
      </dgm:t>
    </dgm:pt>
    <dgm:pt modelId="{87CC0E8D-0E96-4B44-8157-EDC894E41D2D}">
      <dgm:prSet phldrT="[Texto]" custT="1"/>
      <dgm:spPr/>
      <dgm:t>
        <a:bodyPr/>
        <a:lstStyle/>
        <a:p>
          <a:pPr algn="l"/>
          <a:r>
            <a:rPr lang="es-ES" sz="1600" b="0" dirty="0" smtClean="0">
              <a:latin typeface="Calibri" pitchFamily="34" charset="0"/>
            </a:rPr>
            <a:t>30 ECTS semestral – 60 ECTS anual (mín. no requerido)</a:t>
          </a:r>
          <a:endParaRPr lang="es-ES" sz="1600" b="0" dirty="0">
            <a:latin typeface="Calibri" pitchFamily="34" charset="0"/>
          </a:endParaRPr>
        </a:p>
      </dgm:t>
    </dgm:pt>
    <dgm:pt modelId="{B810ED08-7038-450B-81CA-4CDAAAD12A01}" type="sibTrans" cxnId="{CFE28576-77C8-420F-89F1-376691E16ABB}">
      <dgm:prSet/>
      <dgm:spPr/>
      <dgm:t>
        <a:bodyPr/>
        <a:lstStyle/>
        <a:p>
          <a:endParaRPr lang="es-ES"/>
        </a:p>
      </dgm:t>
    </dgm:pt>
    <dgm:pt modelId="{0D4A2FA6-ADE0-44A3-9C6F-1A07F2FD4DA4}" type="parTrans" cxnId="{CFE28576-77C8-420F-89F1-376691E16ABB}">
      <dgm:prSet/>
      <dgm:spPr/>
      <dgm:t>
        <a:bodyPr/>
        <a:lstStyle/>
        <a:p>
          <a:endParaRPr lang="es-ES"/>
        </a:p>
      </dgm:t>
    </dgm:pt>
    <dgm:pt modelId="{A483D94D-63DE-4F97-813E-DF5ABEB19445}" type="pres">
      <dgm:prSet presAssocID="{B54A08BA-FB38-4042-991D-E0D5149D04D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F626779-FAE9-4528-B282-C7147DE3D1B8}" type="pres">
      <dgm:prSet presAssocID="{66FADAE6-959D-46BC-AD6F-AAD0C73B0F86}" presName="composite" presStyleCnt="0"/>
      <dgm:spPr/>
    </dgm:pt>
    <dgm:pt modelId="{969E2385-EEC1-4349-80A3-ED213AA559A6}" type="pres">
      <dgm:prSet presAssocID="{66FADAE6-959D-46BC-AD6F-AAD0C73B0F8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E4F39D-A271-4250-8300-EC3160E9ED1F}" type="pres">
      <dgm:prSet presAssocID="{66FADAE6-959D-46BC-AD6F-AAD0C73B0F86}" presName="descendantText" presStyleLbl="alignAcc1" presStyleIdx="0" presStyleCnt="3" custScaleX="97776" custScaleY="127745" custLinFactNeighborX="-768" custLinFactNeighborY="-12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61BFB2-F3E1-4A7E-A236-D540FB70F375}" type="pres">
      <dgm:prSet presAssocID="{530C7473-7A40-44DB-9642-B2B9D3B6E6A6}" presName="sp" presStyleCnt="0"/>
      <dgm:spPr/>
    </dgm:pt>
    <dgm:pt modelId="{7CCD350E-94F2-4CC7-B09B-E10C9033FE68}" type="pres">
      <dgm:prSet presAssocID="{6AAC473C-C79A-40F5-9EE7-1B2172C58428}" presName="composite" presStyleCnt="0"/>
      <dgm:spPr/>
    </dgm:pt>
    <dgm:pt modelId="{A34C14B3-A738-4A6F-A60B-937C907FC86F}" type="pres">
      <dgm:prSet presAssocID="{6AAC473C-C79A-40F5-9EE7-1B2172C5842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7BB127-EF70-4E65-9808-6A6C2BACFD24}" type="pres">
      <dgm:prSet presAssocID="{6AAC473C-C79A-40F5-9EE7-1B2172C58428}" presName="descendantText" presStyleLbl="alignAcc1" presStyleIdx="1" presStyleCnt="3" custAng="0" custScaleX="96936" custScaleY="128008" custLinFactNeighborX="-902" custLinFactNeighborY="-51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DE0826-7ACC-4604-9839-355B1804184D}" type="pres">
      <dgm:prSet presAssocID="{BC0C4929-90B9-42AC-8E35-70B57B499313}" presName="sp" presStyleCnt="0"/>
      <dgm:spPr/>
    </dgm:pt>
    <dgm:pt modelId="{2E0EF69B-3D0F-4584-B53A-2B4ABCAC9384}" type="pres">
      <dgm:prSet presAssocID="{3AF35974-D4AA-41CB-9526-EE0703B89912}" presName="composite" presStyleCnt="0"/>
      <dgm:spPr/>
    </dgm:pt>
    <dgm:pt modelId="{572E611B-6AFE-4FFC-97B0-A63770A5E991}" type="pres">
      <dgm:prSet presAssocID="{3AF35974-D4AA-41CB-9526-EE0703B8991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3FF05D-7F47-43F9-AD50-8CB50534A16E}" type="pres">
      <dgm:prSet presAssocID="{3AF35974-D4AA-41CB-9526-EE0703B89912}" presName="descendantText" presStyleLbl="alignAcc1" presStyleIdx="2" presStyleCnt="3" custAng="0" custScaleX="96910" custLinFactNeighborX="-1540" custLinFactNeighborY="-85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6FA85B5-6D58-406E-A4D3-E249BEF437F7}" srcId="{6AAC473C-C79A-40F5-9EE7-1B2172C58428}" destId="{AC6CF615-1BCB-4994-AEF7-D51C976CCBB6}" srcOrd="0" destOrd="0" parTransId="{5C3A83EA-1068-4730-A989-4BCA620C2579}" sibTransId="{5B53B6AB-F218-41B7-BD70-1A017F7B746C}"/>
    <dgm:cxn modelId="{7C4D1D9C-7805-4BB2-9715-CFF04730D39B}" srcId="{B54A08BA-FB38-4042-991D-E0D5149D04D1}" destId="{66FADAE6-959D-46BC-AD6F-AAD0C73B0F86}" srcOrd="0" destOrd="0" parTransId="{AAD4CD4F-E9B0-4A3C-BD4A-DC36D481BC32}" sibTransId="{530C7473-7A40-44DB-9642-B2B9D3B6E6A6}"/>
    <dgm:cxn modelId="{743A8343-D722-40AF-BD2F-FFC1BFAFBDFE}" srcId="{B54A08BA-FB38-4042-991D-E0D5149D04D1}" destId="{3AF35974-D4AA-41CB-9526-EE0703B89912}" srcOrd="2" destOrd="0" parTransId="{30B793FA-D0FA-4B94-8AC1-FDDFD4837836}" sibTransId="{F633465D-F65B-4374-AB9B-C57E4574CF9B}"/>
    <dgm:cxn modelId="{332E18E8-57AC-412B-9E11-AA4769477D5B}" type="presOf" srcId="{AC6CF615-1BCB-4994-AEF7-D51C976CCBB6}" destId="{157BB127-EF70-4E65-9808-6A6C2BACFD24}" srcOrd="0" destOrd="0" presId="urn:microsoft.com/office/officeart/2005/8/layout/chevron2"/>
    <dgm:cxn modelId="{DBAC1EF5-4A1B-4A48-94F7-8767D42BB975}" srcId="{B54A08BA-FB38-4042-991D-E0D5149D04D1}" destId="{6AAC473C-C79A-40F5-9EE7-1B2172C58428}" srcOrd="1" destOrd="0" parTransId="{DF3E9C45-CDC6-4240-9856-6527B2AEB211}" sibTransId="{BC0C4929-90B9-42AC-8E35-70B57B499313}"/>
    <dgm:cxn modelId="{B0CF051A-33E3-49E5-BBC8-26B21D0364CA}" srcId="{3AF35974-D4AA-41CB-9526-EE0703B89912}" destId="{35510F73-09EA-42C3-AFE6-678661777C3A}" srcOrd="0" destOrd="0" parTransId="{8BFC319B-87F4-4F41-A0B6-D17A9C9997C0}" sibTransId="{0ED5F47D-E88B-40E2-8D68-F9108E4FE672}"/>
    <dgm:cxn modelId="{8AC3113F-A4ED-4DDC-AE96-1A0F1641E63C}" type="presOf" srcId="{B54A08BA-FB38-4042-991D-E0D5149D04D1}" destId="{A483D94D-63DE-4F97-813E-DF5ABEB19445}" srcOrd="0" destOrd="0" presId="urn:microsoft.com/office/officeart/2005/8/layout/chevron2"/>
    <dgm:cxn modelId="{93BC2BE9-1C30-4EF1-8086-C5ED9C083C36}" type="presOf" srcId="{01734675-2744-4B96-B14E-564E5691F940}" destId="{11E4F39D-A271-4250-8300-EC3160E9ED1F}" srcOrd="0" destOrd="0" presId="urn:microsoft.com/office/officeart/2005/8/layout/chevron2"/>
    <dgm:cxn modelId="{5D4BD3D0-31EE-4FAD-80D6-EA3779BBEB7F}" srcId="{01734675-2744-4B96-B14E-564E5691F940}" destId="{A0423982-EF21-4530-AC0A-6F246BC92EF3}" srcOrd="0" destOrd="0" parTransId="{8B7E20C2-F711-4850-9B15-C8B2C45CADE2}" sibTransId="{B09500A9-ADBB-4BF3-8009-FC9D9D13A632}"/>
    <dgm:cxn modelId="{CD166D3C-255F-405F-A681-B51500913B02}" type="presOf" srcId="{66FADAE6-959D-46BC-AD6F-AAD0C73B0F86}" destId="{969E2385-EEC1-4349-80A3-ED213AA559A6}" srcOrd="0" destOrd="0" presId="urn:microsoft.com/office/officeart/2005/8/layout/chevron2"/>
    <dgm:cxn modelId="{FD76102F-565D-47E2-8456-2882771927AC}" type="presOf" srcId="{3AF35974-D4AA-41CB-9526-EE0703B89912}" destId="{572E611B-6AFE-4FFC-97B0-A63770A5E991}" srcOrd="0" destOrd="0" presId="urn:microsoft.com/office/officeart/2005/8/layout/chevron2"/>
    <dgm:cxn modelId="{0C0411F0-EDEB-43B3-BD96-99E523AE09BF}" srcId="{66FADAE6-959D-46BC-AD6F-AAD0C73B0F86}" destId="{01734675-2744-4B96-B14E-564E5691F940}" srcOrd="0" destOrd="0" parTransId="{221E4440-BA3F-4704-94A4-A2ED518C5E70}" sibTransId="{4EDC0F73-C488-4B6F-B75A-0063062D28FC}"/>
    <dgm:cxn modelId="{2215F5CF-797D-4C54-8658-4F5441CC9384}" type="presOf" srcId="{87CC0E8D-0E96-4B44-8157-EDC894E41D2D}" destId="{11E4F39D-A271-4250-8300-EC3160E9ED1F}" srcOrd="0" destOrd="2" presId="urn:microsoft.com/office/officeart/2005/8/layout/chevron2"/>
    <dgm:cxn modelId="{768564BB-E3B1-4B4B-A4B6-41CD8A9D657E}" type="presOf" srcId="{A0423982-EF21-4530-AC0A-6F246BC92EF3}" destId="{11E4F39D-A271-4250-8300-EC3160E9ED1F}" srcOrd="0" destOrd="1" presId="urn:microsoft.com/office/officeart/2005/8/layout/chevron2"/>
    <dgm:cxn modelId="{212FB0C5-A2BF-4327-B803-1E42259DE021}" type="presOf" srcId="{35510F73-09EA-42C3-AFE6-678661777C3A}" destId="{6C3FF05D-7F47-43F9-AD50-8CB50534A16E}" srcOrd="0" destOrd="0" presId="urn:microsoft.com/office/officeart/2005/8/layout/chevron2"/>
    <dgm:cxn modelId="{93E26794-2EFC-4D1A-A47D-65D22F655EF3}" type="presOf" srcId="{6AAC473C-C79A-40F5-9EE7-1B2172C58428}" destId="{A34C14B3-A738-4A6F-A60B-937C907FC86F}" srcOrd="0" destOrd="0" presId="urn:microsoft.com/office/officeart/2005/8/layout/chevron2"/>
    <dgm:cxn modelId="{CFE28576-77C8-420F-89F1-376691E16ABB}" srcId="{01734675-2744-4B96-B14E-564E5691F940}" destId="{87CC0E8D-0E96-4B44-8157-EDC894E41D2D}" srcOrd="1" destOrd="0" parTransId="{0D4A2FA6-ADE0-44A3-9C6F-1A07F2FD4DA4}" sibTransId="{B810ED08-7038-450B-81CA-4CDAAAD12A01}"/>
    <dgm:cxn modelId="{6EC75526-983F-4A2F-B287-A2C7BD7F4642}" type="presParOf" srcId="{A483D94D-63DE-4F97-813E-DF5ABEB19445}" destId="{EF626779-FAE9-4528-B282-C7147DE3D1B8}" srcOrd="0" destOrd="0" presId="urn:microsoft.com/office/officeart/2005/8/layout/chevron2"/>
    <dgm:cxn modelId="{24CE8810-1D0C-46F0-9AB1-FAF12386F9DA}" type="presParOf" srcId="{EF626779-FAE9-4528-B282-C7147DE3D1B8}" destId="{969E2385-EEC1-4349-80A3-ED213AA559A6}" srcOrd="0" destOrd="0" presId="urn:microsoft.com/office/officeart/2005/8/layout/chevron2"/>
    <dgm:cxn modelId="{6A80FCF4-4176-40DF-9F09-AA114722ADA8}" type="presParOf" srcId="{EF626779-FAE9-4528-B282-C7147DE3D1B8}" destId="{11E4F39D-A271-4250-8300-EC3160E9ED1F}" srcOrd="1" destOrd="0" presId="urn:microsoft.com/office/officeart/2005/8/layout/chevron2"/>
    <dgm:cxn modelId="{92B8CA18-F0BE-496F-AC71-78D6F9207A62}" type="presParOf" srcId="{A483D94D-63DE-4F97-813E-DF5ABEB19445}" destId="{2961BFB2-F3E1-4A7E-A236-D540FB70F375}" srcOrd="1" destOrd="0" presId="urn:microsoft.com/office/officeart/2005/8/layout/chevron2"/>
    <dgm:cxn modelId="{7886768B-47B7-47F0-B7F2-A65E801268DA}" type="presParOf" srcId="{A483D94D-63DE-4F97-813E-DF5ABEB19445}" destId="{7CCD350E-94F2-4CC7-B09B-E10C9033FE68}" srcOrd="2" destOrd="0" presId="urn:microsoft.com/office/officeart/2005/8/layout/chevron2"/>
    <dgm:cxn modelId="{A41D38B3-2C7B-4EA5-8A1B-4F75074D5D97}" type="presParOf" srcId="{7CCD350E-94F2-4CC7-B09B-E10C9033FE68}" destId="{A34C14B3-A738-4A6F-A60B-937C907FC86F}" srcOrd="0" destOrd="0" presId="urn:microsoft.com/office/officeart/2005/8/layout/chevron2"/>
    <dgm:cxn modelId="{450545E2-91A0-4CE6-B3CB-4392C1536461}" type="presParOf" srcId="{7CCD350E-94F2-4CC7-B09B-E10C9033FE68}" destId="{157BB127-EF70-4E65-9808-6A6C2BACFD24}" srcOrd="1" destOrd="0" presId="urn:microsoft.com/office/officeart/2005/8/layout/chevron2"/>
    <dgm:cxn modelId="{D9D8124A-0349-49C9-B6D4-978121EF3610}" type="presParOf" srcId="{A483D94D-63DE-4F97-813E-DF5ABEB19445}" destId="{57DE0826-7ACC-4604-9839-355B1804184D}" srcOrd="3" destOrd="0" presId="urn:microsoft.com/office/officeart/2005/8/layout/chevron2"/>
    <dgm:cxn modelId="{3901E306-552E-4D1C-961D-3D8132ABA586}" type="presParOf" srcId="{A483D94D-63DE-4F97-813E-DF5ABEB19445}" destId="{2E0EF69B-3D0F-4584-B53A-2B4ABCAC9384}" srcOrd="4" destOrd="0" presId="urn:microsoft.com/office/officeart/2005/8/layout/chevron2"/>
    <dgm:cxn modelId="{5BA58595-611D-452B-9914-12F162834D80}" type="presParOf" srcId="{2E0EF69B-3D0F-4584-B53A-2B4ABCAC9384}" destId="{572E611B-6AFE-4FFC-97B0-A63770A5E991}" srcOrd="0" destOrd="0" presId="urn:microsoft.com/office/officeart/2005/8/layout/chevron2"/>
    <dgm:cxn modelId="{B9A20849-D3BB-4AA9-BDE0-D8595EEE8151}" type="presParOf" srcId="{2E0EF69B-3D0F-4584-B53A-2B4ABCAC9384}" destId="{6C3FF05D-7F47-43F9-AD50-8CB50534A1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BA3C91-CC8D-44A7-A702-F72F3FC05D1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155269A-A456-4638-85E5-F7C3750F6CC8}">
      <dgm:prSet phldrT="[Texto]"/>
      <dgm:spPr/>
      <dgm:t>
        <a:bodyPr/>
        <a:lstStyle/>
        <a:p>
          <a:r>
            <a:rPr lang="es-ES" dirty="0" smtClean="0">
              <a:latin typeface="Calibri" pitchFamily="34" charset="0"/>
            </a:rPr>
            <a:t>Asesoramiento elección asignaturas </a:t>
          </a:r>
        </a:p>
        <a:p>
          <a:r>
            <a:rPr lang="es-ES" dirty="0" smtClean="0">
              <a:latin typeface="Calibri" pitchFamily="34" charset="0"/>
            </a:rPr>
            <a:t>(PATIE)</a:t>
          </a:r>
          <a:endParaRPr lang="es-ES" dirty="0">
            <a:latin typeface="Calibri" pitchFamily="34" charset="0"/>
          </a:endParaRPr>
        </a:p>
      </dgm:t>
    </dgm:pt>
    <dgm:pt modelId="{DCAE7093-5A2A-4609-867D-1550C25E802E}" type="parTrans" cxnId="{B7A5F782-1319-4CEC-A6FF-C4B0EABA083D}">
      <dgm:prSet/>
      <dgm:spPr/>
      <dgm:t>
        <a:bodyPr/>
        <a:lstStyle/>
        <a:p>
          <a:endParaRPr lang="es-ES"/>
        </a:p>
      </dgm:t>
    </dgm:pt>
    <dgm:pt modelId="{21D88F46-80A7-44B0-9EC4-00ED3B1956E6}" type="sibTrans" cxnId="{B7A5F782-1319-4CEC-A6FF-C4B0EABA083D}">
      <dgm:prSet/>
      <dgm:spPr/>
      <dgm:t>
        <a:bodyPr/>
        <a:lstStyle/>
        <a:p>
          <a:endParaRPr lang="es-ES"/>
        </a:p>
      </dgm:t>
    </dgm:pt>
    <dgm:pt modelId="{259BF4B7-E466-486D-A6E5-0134287BE9DE}">
      <dgm:prSet phldrT="[Texto]"/>
      <dgm:spPr/>
      <dgm:t>
        <a:bodyPr/>
        <a:lstStyle/>
        <a:p>
          <a:r>
            <a:rPr lang="es-ES" dirty="0" smtClean="0">
              <a:latin typeface="Calibri" pitchFamily="34" charset="0"/>
            </a:rPr>
            <a:t>Firma formulario</a:t>
          </a:r>
          <a:endParaRPr lang="es-ES" dirty="0">
            <a:latin typeface="Calibri" pitchFamily="34" charset="0"/>
          </a:endParaRPr>
        </a:p>
      </dgm:t>
    </dgm:pt>
    <dgm:pt modelId="{2D578154-6520-4ED4-B161-A9727FA5375C}" type="parTrans" cxnId="{EA41AE66-8977-46E1-9AFA-987346F00291}">
      <dgm:prSet/>
      <dgm:spPr/>
      <dgm:t>
        <a:bodyPr/>
        <a:lstStyle/>
        <a:p>
          <a:endParaRPr lang="es-ES"/>
        </a:p>
      </dgm:t>
    </dgm:pt>
    <dgm:pt modelId="{8FA7D096-DFCC-4A61-A473-C0EEB5DEEF91}" type="sibTrans" cxnId="{EA41AE66-8977-46E1-9AFA-987346F00291}">
      <dgm:prSet/>
      <dgm:spPr/>
      <dgm:t>
        <a:bodyPr/>
        <a:lstStyle/>
        <a:p>
          <a:endParaRPr lang="es-ES"/>
        </a:p>
      </dgm:t>
    </dgm:pt>
    <dgm:pt modelId="{ED5A701B-FE04-4089-A87C-A5C3D6EDD282}">
      <dgm:prSet phldrT="[Texto]"/>
      <dgm:spPr/>
      <dgm:t>
        <a:bodyPr/>
        <a:lstStyle/>
        <a:p>
          <a:r>
            <a:rPr lang="es-ES" b="1" dirty="0" err="1" smtClean="0">
              <a:latin typeface="Calibri" pitchFamily="34" charset="0"/>
            </a:rPr>
            <a:t>Automatrícula</a:t>
          </a:r>
          <a:r>
            <a:rPr lang="es-ES" dirty="0" smtClean="0"/>
            <a:t> </a:t>
          </a:r>
          <a:endParaRPr lang="es-ES" dirty="0"/>
        </a:p>
      </dgm:t>
    </dgm:pt>
    <dgm:pt modelId="{6A21537A-46F5-4DBE-862E-7BE44AC9129C}" type="parTrans" cxnId="{213D86F8-5C43-406F-9024-410CFE226501}">
      <dgm:prSet/>
      <dgm:spPr/>
      <dgm:t>
        <a:bodyPr/>
        <a:lstStyle/>
        <a:p>
          <a:endParaRPr lang="es-ES"/>
        </a:p>
      </dgm:t>
    </dgm:pt>
    <dgm:pt modelId="{78D2AA81-3D69-4F0E-A7D7-B7FC5039DC44}" type="sibTrans" cxnId="{213D86F8-5C43-406F-9024-410CFE226501}">
      <dgm:prSet/>
      <dgm:spPr/>
      <dgm:t>
        <a:bodyPr/>
        <a:lstStyle/>
        <a:p>
          <a:endParaRPr lang="es-ES"/>
        </a:p>
      </dgm:t>
    </dgm:pt>
    <dgm:pt modelId="{03CA2127-B53C-4D16-BEFD-04FB1DE67AD4}" type="pres">
      <dgm:prSet presAssocID="{5DBA3C91-CC8D-44A7-A702-F72F3FC05D1B}" presName="linearFlow" presStyleCnt="0">
        <dgm:presLayoutVars>
          <dgm:resizeHandles val="exact"/>
        </dgm:presLayoutVars>
      </dgm:prSet>
      <dgm:spPr/>
    </dgm:pt>
    <dgm:pt modelId="{BC3D5314-5992-411A-9C2D-871D4D6C4382}" type="pres">
      <dgm:prSet presAssocID="{8155269A-A456-4638-85E5-F7C3750F6CC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CC9D22-0519-4E6F-AE87-629C2DE8DC10}" type="pres">
      <dgm:prSet presAssocID="{21D88F46-80A7-44B0-9EC4-00ED3B1956E6}" presName="sibTrans" presStyleLbl="sibTrans2D1" presStyleIdx="0" presStyleCnt="2"/>
      <dgm:spPr/>
      <dgm:t>
        <a:bodyPr/>
        <a:lstStyle/>
        <a:p>
          <a:endParaRPr lang="es-ES"/>
        </a:p>
      </dgm:t>
    </dgm:pt>
    <dgm:pt modelId="{40B04B0C-3EB2-416B-BD83-9B384BB948EF}" type="pres">
      <dgm:prSet presAssocID="{21D88F46-80A7-44B0-9EC4-00ED3B1956E6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BD9750EF-1BEB-492D-84DA-B8A6E4F5C0FB}" type="pres">
      <dgm:prSet presAssocID="{259BF4B7-E466-486D-A6E5-0134287BE9D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AE641B-FA22-4F6B-BAA9-451CD0DEBFCB}" type="pres">
      <dgm:prSet presAssocID="{8FA7D096-DFCC-4A61-A473-C0EEB5DEEF91}" presName="sibTrans" presStyleLbl="sibTrans2D1" presStyleIdx="1" presStyleCnt="2"/>
      <dgm:spPr/>
      <dgm:t>
        <a:bodyPr/>
        <a:lstStyle/>
        <a:p>
          <a:endParaRPr lang="es-ES"/>
        </a:p>
      </dgm:t>
    </dgm:pt>
    <dgm:pt modelId="{7D2598EE-40DC-453F-ABC2-2305E6F61593}" type="pres">
      <dgm:prSet presAssocID="{8FA7D096-DFCC-4A61-A473-C0EEB5DEEF91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A5190195-8547-428B-91D4-99BABCD131BC}" type="pres">
      <dgm:prSet presAssocID="{ED5A701B-FE04-4089-A87C-A5C3D6EDD28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C8ECDD6-266B-49CD-8E56-9030FF2F0537}" type="presOf" srcId="{5DBA3C91-CC8D-44A7-A702-F72F3FC05D1B}" destId="{03CA2127-B53C-4D16-BEFD-04FB1DE67AD4}" srcOrd="0" destOrd="0" presId="urn:microsoft.com/office/officeart/2005/8/layout/process2"/>
    <dgm:cxn modelId="{F832E1A8-F63E-4C37-9F59-3087C8378C03}" type="presOf" srcId="{8FA7D096-DFCC-4A61-A473-C0EEB5DEEF91}" destId="{D6AE641B-FA22-4F6B-BAA9-451CD0DEBFCB}" srcOrd="0" destOrd="0" presId="urn:microsoft.com/office/officeart/2005/8/layout/process2"/>
    <dgm:cxn modelId="{B7A5F782-1319-4CEC-A6FF-C4B0EABA083D}" srcId="{5DBA3C91-CC8D-44A7-A702-F72F3FC05D1B}" destId="{8155269A-A456-4638-85E5-F7C3750F6CC8}" srcOrd="0" destOrd="0" parTransId="{DCAE7093-5A2A-4609-867D-1550C25E802E}" sibTransId="{21D88F46-80A7-44B0-9EC4-00ED3B1956E6}"/>
    <dgm:cxn modelId="{27807B0C-C4C2-4DB6-90CB-C101D6633DF4}" type="presOf" srcId="{ED5A701B-FE04-4089-A87C-A5C3D6EDD282}" destId="{A5190195-8547-428B-91D4-99BABCD131BC}" srcOrd="0" destOrd="0" presId="urn:microsoft.com/office/officeart/2005/8/layout/process2"/>
    <dgm:cxn modelId="{580544D0-32EA-4D9B-880F-4E02C2F1C0DC}" type="presOf" srcId="{21D88F46-80A7-44B0-9EC4-00ED3B1956E6}" destId="{C4CC9D22-0519-4E6F-AE87-629C2DE8DC10}" srcOrd="0" destOrd="0" presId="urn:microsoft.com/office/officeart/2005/8/layout/process2"/>
    <dgm:cxn modelId="{14D9D31C-3321-41C3-826B-66E0C7C2110D}" type="presOf" srcId="{8FA7D096-DFCC-4A61-A473-C0EEB5DEEF91}" destId="{7D2598EE-40DC-453F-ABC2-2305E6F61593}" srcOrd="1" destOrd="0" presId="urn:microsoft.com/office/officeart/2005/8/layout/process2"/>
    <dgm:cxn modelId="{8B94EF45-2A0A-4CEA-A129-5D4A047B9C21}" type="presOf" srcId="{259BF4B7-E466-486D-A6E5-0134287BE9DE}" destId="{BD9750EF-1BEB-492D-84DA-B8A6E4F5C0FB}" srcOrd="0" destOrd="0" presId="urn:microsoft.com/office/officeart/2005/8/layout/process2"/>
    <dgm:cxn modelId="{17F517A3-D00A-4D66-A6F3-0100E9018C74}" type="presOf" srcId="{8155269A-A456-4638-85E5-F7C3750F6CC8}" destId="{BC3D5314-5992-411A-9C2D-871D4D6C4382}" srcOrd="0" destOrd="0" presId="urn:microsoft.com/office/officeart/2005/8/layout/process2"/>
    <dgm:cxn modelId="{213D86F8-5C43-406F-9024-410CFE226501}" srcId="{5DBA3C91-CC8D-44A7-A702-F72F3FC05D1B}" destId="{ED5A701B-FE04-4089-A87C-A5C3D6EDD282}" srcOrd="2" destOrd="0" parTransId="{6A21537A-46F5-4DBE-862E-7BE44AC9129C}" sibTransId="{78D2AA81-3D69-4F0E-A7D7-B7FC5039DC44}"/>
    <dgm:cxn modelId="{F8D9D359-6918-4EE6-A2FA-2EEA98D895A6}" type="presOf" srcId="{21D88F46-80A7-44B0-9EC4-00ED3B1956E6}" destId="{40B04B0C-3EB2-416B-BD83-9B384BB948EF}" srcOrd="1" destOrd="0" presId="urn:microsoft.com/office/officeart/2005/8/layout/process2"/>
    <dgm:cxn modelId="{EA41AE66-8977-46E1-9AFA-987346F00291}" srcId="{5DBA3C91-CC8D-44A7-A702-F72F3FC05D1B}" destId="{259BF4B7-E466-486D-A6E5-0134287BE9DE}" srcOrd="1" destOrd="0" parTransId="{2D578154-6520-4ED4-B161-A9727FA5375C}" sibTransId="{8FA7D096-DFCC-4A61-A473-C0EEB5DEEF91}"/>
    <dgm:cxn modelId="{C48489D8-8F71-4DB6-BA01-045290C4B3DC}" type="presParOf" srcId="{03CA2127-B53C-4D16-BEFD-04FB1DE67AD4}" destId="{BC3D5314-5992-411A-9C2D-871D4D6C4382}" srcOrd="0" destOrd="0" presId="urn:microsoft.com/office/officeart/2005/8/layout/process2"/>
    <dgm:cxn modelId="{D0353570-3EAF-4090-9DA6-BBEE57923969}" type="presParOf" srcId="{03CA2127-B53C-4D16-BEFD-04FB1DE67AD4}" destId="{C4CC9D22-0519-4E6F-AE87-629C2DE8DC10}" srcOrd="1" destOrd="0" presId="urn:microsoft.com/office/officeart/2005/8/layout/process2"/>
    <dgm:cxn modelId="{FF69AA4E-3440-4F37-BF47-EB8D26121B2E}" type="presParOf" srcId="{C4CC9D22-0519-4E6F-AE87-629C2DE8DC10}" destId="{40B04B0C-3EB2-416B-BD83-9B384BB948EF}" srcOrd="0" destOrd="0" presId="urn:microsoft.com/office/officeart/2005/8/layout/process2"/>
    <dgm:cxn modelId="{73299258-A130-4545-A188-A3F42811107C}" type="presParOf" srcId="{03CA2127-B53C-4D16-BEFD-04FB1DE67AD4}" destId="{BD9750EF-1BEB-492D-84DA-B8A6E4F5C0FB}" srcOrd="2" destOrd="0" presId="urn:microsoft.com/office/officeart/2005/8/layout/process2"/>
    <dgm:cxn modelId="{BF4DDE07-DEB1-4E9B-8DB9-0A609FED1F66}" type="presParOf" srcId="{03CA2127-B53C-4D16-BEFD-04FB1DE67AD4}" destId="{D6AE641B-FA22-4F6B-BAA9-451CD0DEBFCB}" srcOrd="3" destOrd="0" presId="urn:microsoft.com/office/officeart/2005/8/layout/process2"/>
    <dgm:cxn modelId="{0A1A01F6-B45F-402B-A729-09A07B26BCB4}" type="presParOf" srcId="{D6AE641B-FA22-4F6B-BAA9-451CD0DEBFCB}" destId="{7D2598EE-40DC-453F-ABC2-2305E6F61593}" srcOrd="0" destOrd="0" presId="urn:microsoft.com/office/officeart/2005/8/layout/process2"/>
    <dgm:cxn modelId="{307D45CD-C616-4BCB-B7AD-A2960C3D090C}" type="presParOf" srcId="{03CA2127-B53C-4D16-BEFD-04FB1DE67AD4}" destId="{A5190195-8547-428B-91D4-99BABCD131B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5D504-E9AB-4915-A5F9-F21447064394}">
      <dsp:nvSpPr>
        <dsp:cNvPr id="0" name=""/>
        <dsp:cNvSpPr/>
      </dsp:nvSpPr>
      <dsp:spPr>
        <a:xfrm>
          <a:off x="0" y="144018"/>
          <a:ext cx="1904999" cy="2066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Oferta académica </a:t>
          </a:r>
          <a:endParaRPr lang="es-ES" sz="2400" kern="1200" dirty="0"/>
        </a:p>
      </dsp:txBody>
      <dsp:txXfrm>
        <a:off x="0" y="144018"/>
        <a:ext cx="1904999" cy="2066646"/>
      </dsp:txXfrm>
    </dsp:sp>
    <dsp:sp modelId="{75171453-19BE-4439-850A-FE1F436E80B6}">
      <dsp:nvSpPr>
        <dsp:cNvPr id="0" name=""/>
        <dsp:cNvSpPr/>
      </dsp:nvSpPr>
      <dsp:spPr>
        <a:xfrm>
          <a:off x="2095500" y="605841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Nivel idioma*</a:t>
          </a:r>
          <a:endParaRPr lang="es-ES" sz="2400" kern="1200" dirty="0"/>
        </a:p>
      </dsp:txBody>
      <dsp:txXfrm>
        <a:off x="2095500" y="605841"/>
        <a:ext cx="1904999" cy="1143000"/>
      </dsp:txXfrm>
    </dsp:sp>
    <dsp:sp modelId="{39425DAB-0DF9-4EF2-A4C8-7F2B0AA3F2F2}">
      <dsp:nvSpPr>
        <dsp:cNvPr id="0" name=""/>
        <dsp:cNvSpPr/>
      </dsp:nvSpPr>
      <dsp:spPr>
        <a:xfrm>
          <a:off x="4191000" y="605841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Números créditos</a:t>
          </a:r>
          <a:endParaRPr lang="es-ES" sz="2400" kern="1200" dirty="0"/>
        </a:p>
      </dsp:txBody>
      <dsp:txXfrm>
        <a:off x="4191000" y="605841"/>
        <a:ext cx="1904999" cy="1143000"/>
      </dsp:txXfrm>
    </dsp:sp>
    <dsp:sp modelId="{0C1DF667-BA07-4A99-9B91-FC70B1DA8A1F}">
      <dsp:nvSpPr>
        <dsp:cNvPr id="0" name=""/>
        <dsp:cNvSpPr/>
      </dsp:nvSpPr>
      <dsp:spPr>
        <a:xfrm>
          <a:off x="1047750" y="2401165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Nota media exigida</a:t>
          </a:r>
          <a:endParaRPr lang="es-ES" sz="2400" kern="1200" dirty="0"/>
        </a:p>
      </dsp:txBody>
      <dsp:txXfrm>
        <a:off x="1047750" y="2401165"/>
        <a:ext cx="1904999" cy="1143000"/>
      </dsp:txXfrm>
    </dsp:sp>
    <dsp:sp modelId="{9EB79C67-7F11-49B7-A134-1C2F8D512AE9}">
      <dsp:nvSpPr>
        <dsp:cNvPr id="0" name=""/>
        <dsp:cNvSpPr/>
      </dsp:nvSpPr>
      <dsp:spPr>
        <a:xfrm>
          <a:off x="3143250" y="2401165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Duración estancia</a:t>
          </a:r>
          <a:endParaRPr lang="es-ES" sz="2400" kern="1200" dirty="0"/>
        </a:p>
      </dsp:txBody>
      <dsp:txXfrm>
        <a:off x="3143250" y="2401165"/>
        <a:ext cx="1904999" cy="114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E2385-EEC1-4349-80A3-ED213AA559A6}">
      <dsp:nvSpPr>
        <dsp:cNvPr id="0" name=""/>
        <dsp:cNvSpPr/>
      </dsp:nvSpPr>
      <dsp:spPr>
        <a:xfrm rot="5400000">
          <a:off x="-173425" y="338502"/>
          <a:ext cx="1389688" cy="9727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</a:rPr>
            <a:t>Responsable titulación</a:t>
          </a:r>
          <a:endParaRPr lang="es-ES" sz="1400" b="1" kern="1200" dirty="0">
            <a:latin typeface="Calibri" pitchFamily="34" charset="0"/>
          </a:endParaRPr>
        </a:p>
      </dsp:txBody>
      <dsp:txXfrm rot="-5400000">
        <a:off x="35029" y="616440"/>
        <a:ext cx="972781" cy="416907"/>
      </dsp:txXfrm>
    </dsp:sp>
    <dsp:sp modelId="{11E4F39D-A271-4250-8300-EC3160E9ED1F}">
      <dsp:nvSpPr>
        <dsp:cNvPr id="0" name=""/>
        <dsp:cNvSpPr/>
      </dsp:nvSpPr>
      <dsp:spPr>
        <a:xfrm rot="5400000">
          <a:off x="3532480" y="-2499360"/>
          <a:ext cx="1153917" cy="61599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b="1" kern="1200" dirty="0" smtClean="0">
              <a:latin typeface="Calibri" pitchFamily="34" charset="0"/>
            </a:rPr>
            <a:t>Asignaturas susceptibles de reconocimiento académico</a:t>
          </a:r>
          <a:endParaRPr lang="es-ES" sz="2000" b="0" kern="1200" dirty="0">
            <a:latin typeface="Calibri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kern="1200" dirty="0" smtClean="0">
              <a:latin typeface="Calibri" pitchFamily="34" charset="0"/>
            </a:rPr>
            <a:t>Equivalencia contenido/carga docente</a:t>
          </a:r>
          <a:endParaRPr lang="es-ES" sz="1600" b="0" kern="1200" dirty="0">
            <a:latin typeface="Calibri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kern="1200" dirty="0" smtClean="0">
              <a:latin typeface="Calibri" pitchFamily="34" charset="0"/>
            </a:rPr>
            <a:t>30 ECTS semestral – 60 ECTS anual (mín. no requerido)</a:t>
          </a:r>
          <a:endParaRPr lang="es-ES" sz="1600" b="0" kern="1200" dirty="0">
            <a:latin typeface="Calibri" pitchFamily="34" charset="0"/>
          </a:endParaRPr>
        </a:p>
      </dsp:txBody>
      <dsp:txXfrm rot="-5400000">
        <a:off x="1029482" y="59968"/>
        <a:ext cx="6103583" cy="1041257"/>
      </dsp:txXfrm>
    </dsp:sp>
    <dsp:sp modelId="{A34C14B3-A738-4A6F-A60B-937C907FC86F}">
      <dsp:nvSpPr>
        <dsp:cNvPr id="0" name=""/>
        <dsp:cNvSpPr/>
      </dsp:nvSpPr>
      <dsp:spPr>
        <a:xfrm rot="5400000">
          <a:off x="-173425" y="1671512"/>
          <a:ext cx="1389688" cy="9727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</a:rPr>
            <a:t>Dificultad</a:t>
          </a:r>
          <a:endParaRPr lang="es-ES" sz="1400" b="1" kern="1200" dirty="0">
            <a:latin typeface="Calibri" pitchFamily="34" charset="0"/>
          </a:endParaRPr>
        </a:p>
      </dsp:txBody>
      <dsp:txXfrm rot="-5400000">
        <a:off x="35029" y="1949450"/>
        <a:ext cx="972781" cy="416907"/>
      </dsp:txXfrm>
    </dsp:sp>
    <dsp:sp modelId="{157BB127-EF70-4E65-9808-6A6C2BACFD24}">
      <dsp:nvSpPr>
        <dsp:cNvPr id="0" name=""/>
        <dsp:cNvSpPr/>
      </dsp:nvSpPr>
      <dsp:spPr>
        <a:xfrm rot="5400000">
          <a:off x="3522850" y="-1185533"/>
          <a:ext cx="1156293" cy="61069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1" kern="1200" dirty="0" smtClean="0">
              <a:latin typeface="Calibri" pitchFamily="34" charset="0"/>
            </a:rPr>
            <a:t>Oferta académica de curso siguiente no disponible o poco explicativa</a:t>
          </a:r>
          <a:endParaRPr lang="es-ES" sz="2000" b="1" kern="1200" dirty="0">
            <a:latin typeface="Calibri" pitchFamily="34" charset="0"/>
          </a:endParaRPr>
        </a:p>
      </dsp:txBody>
      <dsp:txXfrm rot="-5400000">
        <a:off x="1047500" y="1346263"/>
        <a:ext cx="6050547" cy="1043401"/>
      </dsp:txXfrm>
    </dsp:sp>
    <dsp:sp modelId="{572E611B-6AFE-4FFC-97B0-A63770A5E991}">
      <dsp:nvSpPr>
        <dsp:cNvPr id="0" name=""/>
        <dsp:cNvSpPr/>
      </dsp:nvSpPr>
      <dsp:spPr>
        <a:xfrm rot="5400000">
          <a:off x="-173425" y="2878025"/>
          <a:ext cx="1389688" cy="9727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</a:rPr>
            <a:t>Nivel</a:t>
          </a:r>
          <a:endParaRPr lang="es-ES" sz="1400" b="1" kern="1200" dirty="0">
            <a:latin typeface="Calibri" pitchFamily="34" charset="0"/>
          </a:endParaRPr>
        </a:p>
      </dsp:txBody>
      <dsp:txXfrm rot="-5400000">
        <a:off x="35029" y="3155963"/>
        <a:ext cx="972781" cy="416907"/>
      </dsp:txXfrm>
    </dsp:sp>
    <dsp:sp modelId="{6C3FF05D-7F47-43F9-AD50-8CB50534A16E}">
      <dsp:nvSpPr>
        <dsp:cNvPr id="0" name=""/>
        <dsp:cNvSpPr/>
      </dsp:nvSpPr>
      <dsp:spPr>
        <a:xfrm rot="5400000">
          <a:off x="3609153" y="-8770"/>
          <a:ext cx="903297" cy="61053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1" kern="1200" dirty="0" smtClean="0">
              <a:latin typeface="Calibri" pitchFamily="34" charset="0"/>
            </a:rPr>
            <a:t>Asignaturas que exigen formación previa en la materia</a:t>
          </a:r>
          <a:endParaRPr lang="es-ES" sz="2000" b="1" kern="1200" dirty="0">
            <a:latin typeface="Calibri" pitchFamily="34" charset="0"/>
          </a:endParaRPr>
        </a:p>
      </dsp:txBody>
      <dsp:txXfrm rot="-5400000">
        <a:off x="1008125" y="2636354"/>
        <a:ext cx="6061260" cy="8151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D5314-5992-411A-9C2D-871D4D6C4382}">
      <dsp:nvSpPr>
        <dsp:cNvPr id="0" name=""/>
        <dsp:cNvSpPr/>
      </dsp:nvSpPr>
      <dsp:spPr>
        <a:xfrm>
          <a:off x="240331" y="0"/>
          <a:ext cx="1751585" cy="904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Calibri" pitchFamily="34" charset="0"/>
            </a:rPr>
            <a:t>Asesoramiento elección asignaturas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Calibri" pitchFamily="34" charset="0"/>
            </a:rPr>
            <a:t>(PATIE)</a:t>
          </a:r>
          <a:endParaRPr lang="es-ES" sz="1500" kern="1200" dirty="0">
            <a:latin typeface="Calibri" pitchFamily="34" charset="0"/>
          </a:endParaRPr>
        </a:p>
      </dsp:txBody>
      <dsp:txXfrm>
        <a:off x="266810" y="26479"/>
        <a:ext cx="1698627" cy="851085"/>
      </dsp:txXfrm>
    </dsp:sp>
    <dsp:sp modelId="{C4CC9D22-0519-4E6F-AE87-629C2DE8DC10}">
      <dsp:nvSpPr>
        <dsp:cNvPr id="0" name=""/>
        <dsp:cNvSpPr/>
      </dsp:nvSpPr>
      <dsp:spPr>
        <a:xfrm rot="5400000">
          <a:off x="946615" y="926645"/>
          <a:ext cx="339016" cy="406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-5400000">
        <a:off x="994078" y="960547"/>
        <a:ext cx="244091" cy="237311"/>
      </dsp:txXfrm>
    </dsp:sp>
    <dsp:sp modelId="{BD9750EF-1BEB-492D-84DA-B8A6E4F5C0FB}">
      <dsp:nvSpPr>
        <dsp:cNvPr id="0" name=""/>
        <dsp:cNvSpPr/>
      </dsp:nvSpPr>
      <dsp:spPr>
        <a:xfrm>
          <a:off x="240331" y="1356066"/>
          <a:ext cx="1751585" cy="904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Calibri" pitchFamily="34" charset="0"/>
            </a:rPr>
            <a:t>Firma formulario</a:t>
          </a:r>
          <a:endParaRPr lang="es-ES" sz="1500" kern="1200" dirty="0">
            <a:latin typeface="Calibri" pitchFamily="34" charset="0"/>
          </a:endParaRPr>
        </a:p>
      </dsp:txBody>
      <dsp:txXfrm>
        <a:off x="266810" y="1382545"/>
        <a:ext cx="1698627" cy="851085"/>
      </dsp:txXfrm>
    </dsp:sp>
    <dsp:sp modelId="{D6AE641B-FA22-4F6B-BAA9-451CD0DEBFCB}">
      <dsp:nvSpPr>
        <dsp:cNvPr id="0" name=""/>
        <dsp:cNvSpPr/>
      </dsp:nvSpPr>
      <dsp:spPr>
        <a:xfrm rot="5400000">
          <a:off x="946615" y="2282711"/>
          <a:ext cx="339016" cy="406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-5400000">
        <a:off x="994078" y="2316613"/>
        <a:ext cx="244091" cy="237311"/>
      </dsp:txXfrm>
    </dsp:sp>
    <dsp:sp modelId="{A5190195-8547-428B-91D4-99BABCD131BC}">
      <dsp:nvSpPr>
        <dsp:cNvPr id="0" name=""/>
        <dsp:cNvSpPr/>
      </dsp:nvSpPr>
      <dsp:spPr>
        <a:xfrm>
          <a:off x="240331" y="2712131"/>
          <a:ext cx="1751585" cy="904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latin typeface="Calibri" pitchFamily="34" charset="0"/>
            </a:rPr>
            <a:t>Automatrícula</a:t>
          </a:r>
          <a:r>
            <a:rPr lang="es-ES" sz="1500" kern="1200" dirty="0" smtClean="0"/>
            <a:t> </a:t>
          </a:r>
          <a:endParaRPr lang="es-ES" sz="1500" kern="1200" dirty="0"/>
        </a:p>
      </dsp:txBody>
      <dsp:txXfrm>
        <a:off x="266810" y="2738610"/>
        <a:ext cx="1698627" cy="851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18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AC69A74-20FA-40A3-85DB-F1F3C40366FC}" type="datetimeFigureOut">
              <a:rPr lang="es-ES"/>
              <a:pPr>
                <a:defRPr/>
              </a:pPr>
              <a:t>03/11/2014</a:t>
            </a:fld>
            <a:endParaRPr lang="es-ES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7EA6C80-1EAF-4764-B8CB-C9CAC7114E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24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1B258-AD73-4642-922C-35BA72453077}" type="datetimeFigureOut">
              <a:rPr lang="es-ES"/>
              <a:pPr>
                <a:defRPr/>
              </a:pPr>
              <a:t>03/11/2014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FCF65-ADD1-453C-8BFA-F3020B7A3E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54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D705C-6512-461A-84BF-57EAC289330E}" type="datetimeFigureOut">
              <a:rPr lang="es-ES"/>
              <a:pPr>
                <a:defRPr/>
              </a:pPr>
              <a:t>03/11/2014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248E-C74F-4B2B-83B9-C9D97BB974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58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6BCAA-DEA9-4DC4-BD13-D29DAB89C30D}" type="datetimeFigureOut">
              <a:rPr lang="es-ES"/>
              <a:pPr>
                <a:defRPr/>
              </a:pPr>
              <a:t>03/11/2014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DBFF-5993-4986-AC85-68EF37A5BB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402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41ED8E-CC01-40E3-9DFE-669524E90D17}" type="datetimeFigureOut">
              <a:rPr lang="es-ES"/>
              <a:pPr>
                <a:defRPr/>
              </a:pPr>
              <a:t>03/11/2014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17802D-E4CE-4707-B740-01EB76BBF7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822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89E4DE-E87F-4766-AA13-C458AB54E3F6}" type="datetimeFigureOut">
              <a:rPr lang="es-ES"/>
              <a:pPr>
                <a:defRPr/>
              </a:pPr>
              <a:t>03/11/2014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9AC8BF-3922-45A2-9178-9A82D1BAB4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544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E958AA-22B2-43D6-8C48-05EF3CD57D07}" type="datetimeFigureOut">
              <a:rPr lang="es-ES"/>
              <a:pPr>
                <a:defRPr/>
              </a:pPr>
              <a:t>03/11/2014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715D7A-F551-41C0-9FD1-182044C289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962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4FA0F0-C220-4FB8-9FAF-053C52B85DE0}" type="datetimeFigureOut">
              <a:rPr lang="es-ES"/>
              <a:pPr>
                <a:defRPr/>
              </a:pPr>
              <a:t>03/11/2014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B7D712-B30C-4582-8823-94E63807B2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567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4BBB6-A170-4052-8700-D3C7A95E6CA7}" type="datetimeFigureOut">
              <a:rPr lang="es-ES"/>
              <a:pPr>
                <a:defRPr/>
              </a:pPr>
              <a:t>03/11/2014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C970E-A4FF-4F0C-AD3D-63A60305A2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445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750530-ADED-466C-B04A-CC2EDD839EE0}" type="datetimeFigureOut">
              <a:rPr lang="es-ES"/>
              <a:pPr>
                <a:defRPr/>
              </a:pPr>
              <a:t>03/11/2014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0FF213-659D-43AD-A4D3-75A2DD3276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2797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6F9B47-303E-4ACA-833C-8DD262E3E880}" type="datetimeFigureOut">
              <a:rPr lang="es-ES"/>
              <a:pPr>
                <a:defRPr/>
              </a:pPr>
              <a:t>03/11/2014</a:t>
            </a:fld>
            <a:endParaRPr lang="es-ES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2F0E11-B751-48D4-878A-03B285D587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16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9A98994-EC14-482C-A86A-5AEE787FFA80}" type="datetimeFigureOut">
              <a:rPr lang="es-ES"/>
              <a:pPr>
                <a:defRPr/>
              </a:pPr>
              <a:t>03/11/2014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34CD62F-668E-4928-A5D2-F3F0DA36AC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9" r:id="rId2"/>
    <p:sldLayoutId id="2147483834" r:id="rId3"/>
    <p:sldLayoutId id="2147483835" r:id="rId4"/>
    <p:sldLayoutId id="2147483836" r:id="rId5"/>
    <p:sldLayoutId id="2147483837" r:id="rId6"/>
    <p:sldLayoutId id="2147483830" r:id="rId7"/>
    <p:sldLayoutId id="2147483838" r:id="rId8"/>
    <p:sldLayoutId id="2147483839" r:id="rId9"/>
    <p:sldLayoutId id="2147483831" r:id="rId10"/>
    <p:sldLayoutId id="21474838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056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dirty="0" smtClean="0">
                <a:latin typeface="Calibri" pitchFamily="34" charset="0"/>
              </a:rPr>
              <a:t>Plan propio de la </a:t>
            </a:r>
            <a:br>
              <a:rPr lang="es-ES" sz="3200" dirty="0" smtClean="0">
                <a:latin typeface="Calibri" pitchFamily="34" charset="0"/>
              </a:rPr>
            </a:br>
            <a:r>
              <a:rPr lang="es-ES" sz="3200" dirty="0" smtClean="0">
                <a:latin typeface="Calibri" pitchFamily="34" charset="0"/>
              </a:rPr>
              <a:t>Universidad de Jaén de </a:t>
            </a:r>
            <a:br>
              <a:rPr lang="es-ES" sz="3200" dirty="0" smtClean="0">
                <a:latin typeface="Calibri" pitchFamily="34" charset="0"/>
              </a:rPr>
            </a:br>
            <a:r>
              <a:rPr lang="es-ES" sz="3200" dirty="0" smtClean="0">
                <a:latin typeface="Calibri" pitchFamily="34" charset="0"/>
              </a:rPr>
              <a:t>Movilidad Internacional Estudiantil</a:t>
            </a:r>
            <a:endParaRPr lang="es-ES" sz="3200" dirty="0">
              <a:latin typeface="Calibr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 lnSpcReduction="10000"/>
          </a:bodyPr>
          <a:lstStyle/>
          <a:p>
            <a:pPr marR="0" eaLnBrk="1" hangingPunct="1">
              <a:defRPr/>
            </a:pPr>
            <a:endParaRPr lang="es-ES" dirty="0" smtClean="0"/>
          </a:p>
          <a:p>
            <a:pPr marR="0" eaLnBrk="1" hangingPunct="1"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África, América</a:t>
            </a:r>
            <a:r>
              <a:rPr lang="es-E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</a:t>
            </a:r>
            <a:r>
              <a:rPr lang="es-E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Asia, Europa (No Erasmus) </a:t>
            </a:r>
            <a:r>
              <a:rPr lang="es-E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y Oceanía </a:t>
            </a:r>
            <a:r>
              <a:rPr lang="es-E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2015/16</a:t>
            </a:r>
            <a:endParaRPr lang="es-ES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9220" name="3 Imagen" descr="escudo u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1076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s-ES" sz="1700" b="1" smtClean="0">
                <a:latin typeface="Calibri" pitchFamily="34" charset="0"/>
              </a:rPr>
              <a:t>RATIO DE EQUIVALENCIA A ECTS – AMÉRICA LATINA</a:t>
            </a:r>
          </a:p>
          <a:p>
            <a:pPr algn="ctr" eaLnBrk="1" hangingPunct="1">
              <a:buFont typeface="Wingdings 3" pitchFamily="18" charset="2"/>
              <a:buNone/>
            </a:pPr>
            <a:endParaRPr lang="es-ES" sz="1700" b="1" smtClean="0">
              <a:latin typeface="Calibri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es-ES" sz="1700" b="1" smtClean="0">
              <a:latin typeface="Calibri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dirty="0">
                <a:latin typeface="Calibri" pitchFamily="34" charset="0"/>
              </a:rPr>
              <a:t>Movilidad Internacional Saliente </a:t>
            </a:r>
            <a:r>
              <a:rPr lang="es-ES" sz="2800" dirty="0" smtClean="0">
                <a:latin typeface="Calibri" pitchFamily="34" charset="0"/>
              </a:rPr>
              <a:t>2015/16</a:t>
            </a:r>
            <a:r>
              <a:rPr lang="es-ES" sz="2800" dirty="0">
                <a:latin typeface="Calibri" pitchFamily="34" charset="0"/>
              </a:rPr>
              <a:t/>
            </a:r>
            <a:br>
              <a:rPr lang="es-ES" sz="2800" dirty="0">
                <a:latin typeface="Calibri" pitchFamily="34" charset="0"/>
              </a:rPr>
            </a:br>
            <a:r>
              <a:rPr lang="es-ES" sz="2800" dirty="0">
                <a:solidFill>
                  <a:srgbClr val="00B050"/>
                </a:solidFill>
                <a:latin typeface="Calibri" pitchFamily="34" charset="0"/>
              </a:rPr>
              <a:t>Firma contrato </a:t>
            </a:r>
            <a:endParaRPr lang="es-ES" sz="2500" dirty="0" smtClean="0">
              <a:solidFill>
                <a:srgbClr val="FFC000"/>
              </a:solidFill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827152"/>
              </p:ext>
            </p:extLst>
          </p:nvPr>
        </p:nvGraphicFramePr>
        <p:xfrm>
          <a:off x="684213" y="1989138"/>
          <a:ext cx="7848599" cy="3072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25"/>
                <a:gridCol w="2376181"/>
                <a:gridCol w="3816293"/>
              </a:tblGrid>
              <a:tr h="46811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PAÍS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IES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FACTOR CONVERSIÓN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</a:tr>
              <a:tr h="468117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MÉXICO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ITESM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Cada asignatura</a:t>
                      </a:r>
                      <a:r>
                        <a:rPr lang="es-ES" sz="1400" baseline="0" dirty="0" smtClean="0"/>
                        <a:t> = 5ECTS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</a:tr>
              <a:tr h="468117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UAM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smtClean="0"/>
                        <a:t>0,68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</a:tr>
              <a:tr h="468117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UDG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smtClean="0">
                          <a:solidFill>
                            <a:schemeClr val="tx1"/>
                          </a:solidFill>
                        </a:rPr>
                        <a:t>0,65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6" marB="45726"/>
                </a:tc>
              </a:tr>
              <a:tr h="73162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BRASIL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UERJ</a:t>
                      </a:r>
                      <a:r>
                        <a:rPr lang="es-ES" sz="1400" baseline="0" dirty="0" smtClean="0"/>
                        <a:t>/UNICAMP/UFGD/UFSC/UNIVALI/</a:t>
                      </a:r>
                    </a:p>
                    <a:p>
                      <a:r>
                        <a:rPr lang="es-ES" sz="1400" baseline="0" dirty="0" smtClean="0"/>
                        <a:t>PUC-SP/PUC-RIO 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1,35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</a:tr>
              <a:tr h="468117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COLOMBIA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UNICOL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0,6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dirty="0">
                <a:latin typeface="Calibri" pitchFamily="34" charset="0"/>
              </a:rPr>
              <a:t>Movilidad Internacional Saliente </a:t>
            </a:r>
            <a:r>
              <a:rPr lang="es-ES" sz="2800" dirty="0" smtClean="0">
                <a:latin typeface="Calibri" pitchFamily="34" charset="0"/>
              </a:rPr>
              <a:t>2015/16</a:t>
            </a:r>
            <a:r>
              <a:rPr lang="es-ES" sz="2800" dirty="0">
                <a:latin typeface="Calibri" pitchFamily="34" charset="0"/>
              </a:rPr>
              <a:t/>
            </a:r>
            <a:br>
              <a:rPr lang="es-ES" sz="2800" dirty="0">
                <a:latin typeface="Calibri" pitchFamily="34" charset="0"/>
              </a:rPr>
            </a:br>
            <a:r>
              <a:rPr lang="es-ES" sz="2800" dirty="0" smtClean="0">
                <a:solidFill>
                  <a:srgbClr val="00B050"/>
                </a:solidFill>
                <a:latin typeface="Calibri" pitchFamily="34" charset="0"/>
              </a:rPr>
              <a:t>Oferta </a:t>
            </a:r>
            <a:r>
              <a:rPr lang="es-ES" sz="2800" dirty="0" smtClean="0">
                <a:solidFill>
                  <a:srgbClr val="00B050"/>
                </a:solidFill>
                <a:latin typeface="Calibri" pitchFamily="34" charset="0"/>
              </a:rPr>
              <a:t>de destinos (166 plazas) </a:t>
            </a:r>
            <a:endParaRPr lang="es-ES" sz="2500" dirty="0" smtClean="0">
              <a:solidFill>
                <a:srgbClr val="FFC000"/>
              </a:solidFill>
              <a:latin typeface="Calibri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170775"/>
              </p:ext>
            </p:extLst>
          </p:nvPr>
        </p:nvGraphicFramePr>
        <p:xfrm>
          <a:off x="611188" y="1628775"/>
          <a:ext cx="7705228" cy="4623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417"/>
                <a:gridCol w="2889431"/>
                <a:gridCol w="3772380"/>
              </a:tblGrid>
              <a:tr h="578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Nº PLAZAS DISPONIBLES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BLOQUE</a:t>
                      </a:r>
                      <a:r>
                        <a:rPr lang="es-E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GEOGRÁFICO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PAÍSES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</a:tr>
              <a:tr h="630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África</a:t>
                      </a:r>
                      <a:endParaRPr kumimoji="0" lang="es-ES" sz="1600" kern="1200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effectLst/>
                        </a:rPr>
                        <a:t>MARRUECOS</a:t>
                      </a:r>
                      <a:r>
                        <a:rPr lang="es-ES" sz="900" baseline="0" dirty="0" smtClean="0">
                          <a:effectLst/>
                        </a:rPr>
                        <a:t> 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</a:tr>
              <a:tr h="576019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6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kumimoji="0" lang="es-ES" sz="16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América (EE.UU. y Canadá)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CANADÁ</a:t>
                      </a:r>
                      <a:r>
                        <a:rPr lang="es-E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EE.UU.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</a:tr>
              <a:tr h="57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ES" sz="16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  <a:endParaRPr kumimoji="0" lang="es-ES" sz="16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América (Resto de países)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ARGENTINA, BRASIL, CHILE, COLOMBIA,</a:t>
                      </a:r>
                      <a:r>
                        <a:rPr lang="es-E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MÉXICO </a:t>
                      </a:r>
                      <a:endParaRPr lang="es-E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</a:tr>
              <a:tr h="630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ES" sz="16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kumimoji="0" lang="es-ES" sz="16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Asia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CHINA, COREA, TAIWAN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</a:tr>
              <a:tr h="700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ES" sz="16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kumimoji="0" lang="es-ES" sz="16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Europa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SERBIA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</a:tr>
              <a:tr h="700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ES" sz="16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kumimoji="0" lang="es-ES" sz="16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Oceanía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AUSTRALIA, NUEVA ZELANDA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500" dirty="0" smtClean="0">
                <a:latin typeface="Calibri" pitchFamily="34" charset="0"/>
              </a:rPr>
              <a:t>¿</a:t>
            </a:r>
            <a:r>
              <a:rPr lang="es-ES" sz="2500" dirty="0" smtClean="0">
                <a:latin typeface="Calibri" pitchFamily="34" charset="0"/>
              </a:rPr>
              <a:t>Cuál </a:t>
            </a:r>
            <a:r>
              <a:rPr lang="es-ES" sz="2500" dirty="0" smtClean="0">
                <a:latin typeface="Calibri" pitchFamily="34" charset="0"/>
              </a:rPr>
              <a:t>es la carga máxima y mínima de un CM? 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500" dirty="0" smtClean="0">
                <a:latin typeface="Calibri" pitchFamily="34" charset="0"/>
              </a:rPr>
              <a:t>¿Es posible incluir el Trabajo Fin de Grado (6 ECTS) o Prácticas de Empresa (18 ECTS) en el CM?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500" dirty="0" smtClean="0">
                <a:latin typeface="Calibri" pitchFamily="34" charset="0"/>
              </a:rPr>
              <a:t>¿Debo matricularme de todos los créditos del CM?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500" dirty="0" smtClean="0">
                <a:latin typeface="Calibri" pitchFamily="34" charset="0"/>
              </a:rPr>
              <a:t>¿Puedo ampliar la estancia una vez en destino?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500" dirty="0" smtClean="0">
                <a:latin typeface="Calibri" pitchFamily="34" charset="0"/>
              </a:rPr>
              <a:t>¿Quién asiste a los estudiantes en materia de obtención de visado, alojamiento, etc.?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dirty="0">
                <a:latin typeface="Calibri" pitchFamily="34" charset="0"/>
              </a:rPr>
              <a:t>Movilidad Internacional Saliente </a:t>
            </a:r>
            <a:r>
              <a:rPr lang="es-ES" sz="3200" dirty="0" smtClean="0">
                <a:latin typeface="Calibri" pitchFamily="34" charset="0"/>
              </a:rPr>
              <a:t>2015/16</a:t>
            </a:r>
            <a:r>
              <a:rPr lang="es-ES" sz="3200" dirty="0">
                <a:latin typeface="Calibri" pitchFamily="34" charset="0"/>
              </a:rPr>
              <a:t/>
            </a:r>
            <a:br>
              <a:rPr lang="es-ES" sz="3200" dirty="0">
                <a:latin typeface="Calibri" pitchFamily="34" charset="0"/>
              </a:rPr>
            </a:br>
            <a:r>
              <a:rPr lang="es-ES" sz="3200" dirty="0" smtClean="0">
                <a:solidFill>
                  <a:srgbClr val="00B050"/>
                </a:solidFill>
                <a:latin typeface="Calibri" pitchFamily="34" charset="0"/>
              </a:rPr>
              <a:t>Preguntas frecuentes</a:t>
            </a:r>
            <a:endParaRPr lang="es-ES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000" b="1" dirty="0" smtClean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  <a:t>ANTES DE MOVILIDAD</a:t>
            </a:r>
            <a:endParaRPr lang="es-ES" sz="2000" dirty="0" smtClean="0">
              <a:solidFill>
                <a:schemeClr val="tx2">
                  <a:lumMod val="90000"/>
                </a:schemeClr>
              </a:solidFill>
              <a:latin typeface="Calibri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sz="1600" dirty="0" smtClean="0">
              <a:latin typeface="Calibri" pitchFamily="34" charset="0"/>
            </a:endParaRP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s-ES" sz="1600" dirty="0" smtClean="0">
                <a:latin typeface="Calibri" pitchFamily="34" charset="0"/>
              </a:rPr>
              <a:t>Envío desde Sección de RR.II. de solicitudes.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s-ES" sz="1600" dirty="0" smtClean="0">
              <a:latin typeface="Calibri" pitchFamily="34" charset="0"/>
            </a:endParaRP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s-ES" sz="1600" dirty="0" smtClean="0">
                <a:latin typeface="Calibri" pitchFamily="34" charset="0"/>
              </a:rPr>
              <a:t>Si no es posible cursar las asignaturas reflejadas en la solicitud, es necesario comunicarlo al interesado.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s-ES" sz="1600" dirty="0" smtClean="0">
              <a:latin typeface="Calibri" pitchFamily="34" charset="0"/>
            </a:endParaRP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s-ES" sz="1600" dirty="0" smtClean="0">
                <a:latin typeface="Calibri" pitchFamily="34" charset="0"/>
              </a:rPr>
              <a:t>Oferta de asignaturas de cualquier plan de estudios de la UJA, excepto: </a:t>
            </a:r>
          </a:p>
          <a:p>
            <a:pPr marL="859536" lvl="2" algn="just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s-ES" sz="1600" dirty="0" smtClean="0">
                <a:latin typeface="Calibri" pitchFamily="34" charset="0"/>
              </a:rPr>
              <a:t>Anuales (estancias semestrales)</a:t>
            </a:r>
          </a:p>
          <a:p>
            <a:pPr marL="859536" lvl="2" algn="just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s-ES" sz="1600" dirty="0" smtClean="0">
                <a:latin typeface="Calibri" pitchFamily="34" charset="0"/>
              </a:rPr>
              <a:t>Semestre </a:t>
            </a:r>
            <a:r>
              <a:rPr lang="es-ES" sz="1600" dirty="0" smtClean="0">
                <a:latin typeface="Calibri" pitchFamily="34" charset="0"/>
              </a:rPr>
              <a:t>distinto</a:t>
            </a:r>
            <a:endParaRPr lang="es-ES" sz="1600" dirty="0" smtClean="0">
              <a:latin typeface="Calibri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859338" y="1484313"/>
            <a:ext cx="3827462" cy="4522787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000" b="1" dirty="0" smtClean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  <a:t>MOVILIDAD EN CURSO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dirty="0" smtClean="0">
                <a:solidFill>
                  <a:srgbClr val="FFC000"/>
                </a:solidFill>
                <a:latin typeface="Calibri" pitchFamily="34" charset="0"/>
              </a:rPr>
              <a:t>Movilidad Internacional Entrante </a:t>
            </a:r>
            <a:r>
              <a:rPr lang="es-ES" sz="2800" dirty="0" smtClean="0">
                <a:solidFill>
                  <a:srgbClr val="FFC000"/>
                </a:solidFill>
                <a:latin typeface="Calibri" pitchFamily="34" charset="0"/>
              </a:rPr>
              <a:t>2014/15</a:t>
            </a:r>
            <a:r>
              <a:rPr lang="es-ES" sz="2800" dirty="0">
                <a:solidFill>
                  <a:srgbClr val="FFC000"/>
                </a:solidFill>
                <a:latin typeface="Calibri" pitchFamily="34" charset="0"/>
              </a:rPr>
              <a:t/>
            </a:r>
            <a:br>
              <a:rPr lang="es-ES" sz="2800" dirty="0">
                <a:solidFill>
                  <a:srgbClr val="FFC000"/>
                </a:solidFill>
                <a:latin typeface="Calibri" pitchFamily="34" charset="0"/>
              </a:rPr>
            </a:br>
            <a:r>
              <a:rPr lang="es-ES" sz="2400" dirty="0" smtClean="0">
                <a:solidFill>
                  <a:srgbClr val="FFC000"/>
                </a:solidFill>
                <a:latin typeface="Calibri" pitchFamily="34" charset="0"/>
              </a:rPr>
              <a:t>Asesoramiento académico</a:t>
            </a:r>
            <a:endParaRPr lang="es-ES" sz="2400" dirty="0">
              <a:solidFill>
                <a:srgbClr val="FFC000"/>
              </a:solidFill>
              <a:latin typeface="Calibri" pitchFamily="34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5580112" y="2060848"/>
          <a:ext cx="2232248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0883897"/>
              </p:ext>
            </p:extLst>
          </p:nvPr>
        </p:nvGraphicFramePr>
        <p:xfrm>
          <a:off x="539552" y="1052735"/>
          <a:ext cx="7992888" cy="561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310"/>
                <a:gridCol w="2497906"/>
                <a:gridCol w="3544672"/>
              </a:tblGrid>
              <a:tr h="37685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País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Nº</a:t>
                      </a:r>
                      <a:r>
                        <a:rPr lang="es-ES" baseline="0" dirty="0" smtClean="0"/>
                        <a:t> estudiantes </a:t>
                      </a:r>
                      <a:r>
                        <a:rPr lang="es-ES" sz="1600" baseline="0" dirty="0" smtClean="0"/>
                        <a:t> (143)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IES procedencias</a:t>
                      </a:r>
                      <a:endParaRPr lang="es-ES" dirty="0"/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lang="es-ES" sz="800" dirty="0" smtClean="0"/>
                        <a:t>ARGENTINA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00B050"/>
                          </a:solidFill>
                        </a:rPr>
                        <a:t>1 </a:t>
                      </a:r>
                      <a:endParaRPr lang="es-E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 smtClean="0"/>
                        <a:t>UNCU</a:t>
                      </a:r>
                      <a:endParaRPr lang="es-ES" sz="800" dirty="0"/>
                    </a:p>
                  </a:txBody>
                  <a:tcPr/>
                </a:tc>
              </a:tr>
              <a:tr h="340714"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AUSTRALIA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s-E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BRASIL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kumimoji="0" lang="es-E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UFSJ, PUCRS, PUCSP, UERJ, UFF, UFOP, UNICAMP, UNIP, UP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CANADÁ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s-E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ULAVAL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CHILE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es-E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UAI, UBB, UDD, UMAYOR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COLOMBIA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s-E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UNICOL, UDES</a:t>
                      </a:r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COSTA RICA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s-E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UCR</a:t>
                      </a:r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EE.UU. 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s-E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UCF, SUU, UNI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COREA DEL SUR</a:t>
                      </a:r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0" lang="es-E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SSU, UOS, KUT, SSU, CAU, KONKUK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</a:t>
                      </a:r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kumimoji="0" lang="es-E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ITESM, UAEH, UAM, UCC, UCOL, UDG, UDLAP, UNAM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NUEVA ZELANDA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s-E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VUW</a:t>
                      </a:r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SERBIA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s-E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KG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TAIWAN</a:t>
                      </a:r>
                    </a:p>
                    <a:p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es-E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NCCU, NCNU, NCU, STUT</a:t>
                      </a:r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TERRITORIOS PALESTINOS</a:t>
                      </a:r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s-E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ALQUDS</a:t>
                      </a:r>
                      <a:endParaRPr kumimoji="0"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200" dirty="0" smtClean="0">
                <a:solidFill>
                  <a:srgbClr val="FFC000"/>
                </a:solidFill>
                <a:latin typeface="Calibri" pitchFamily="34" charset="0"/>
              </a:rPr>
              <a:t>Movilidad Internacional Entrante </a:t>
            </a:r>
            <a:r>
              <a:rPr lang="es-ES" sz="2200" dirty="0" smtClean="0">
                <a:solidFill>
                  <a:srgbClr val="FFC000"/>
                </a:solidFill>
                <a:latin typeface="Calibri" pitchFamily="34" charset="0"/>
              </a:rPr>
              <a:t>2014/15 (Asesoramiento académico)</a:t>
            </a:r>
            <a:r>
              <a:rPr lang="es-ES" sz="2800" dirty="0">
                <a:solidFill>
                  <a:srgbClr val="FFC000"/>
                </a:solidFill>
                <a:latin typeface="Calibri" pitchFamily="34" charset="0"/>
              </a:rPr>
              <a:t/>
            </a:r>
            <a:br>
              <a:rPr lang="es-ES" sz="2800" dirty="0">
                <a:solidFill>
                  <a:srgbClr val="FFC000"/>
                </a:solidFill>
                <a:latin typeface="Calibri" pitchFamily="34" charset="0"/>
              </a:rPr>
            </a:br>
            <a:endParaRPr lang="es-ES" sz="2400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2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056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dirty="0" smtClean="0">
                <a:latin typeface="Calibri" pitchFamily="34" charset="0"/>
              </a:rPr>
              <a:t>Plan propio de la </a:t>
            </a:r>
            <a:br>
              <a:rPr lang="es-ES" sz="3200" dirty="0" smtClean="0">
                <a:latin typeface="Calibri" pitchFamily="34" charset="0"/>
              </a:rPr>
            </a:br>
            <a:r>
              <a:rPr lang="es-ES" sz="3200" dirty="0" smtClean="0">
                <a:latin typeface="Calibri" pitchFamily="34" charset="0"/>
              </a:rPr>
              <a:t>Universidad de Jaén de </a:t>
            </a:r>
            <a:br>
              <a:rPr lang="es-ES" sz="3200" dirty="0" smtClean="0">
                <a:latin typeface="Calibri" pitchFamily="34" charset="0"/>
              </a:rPr>
            </a:br>
            <a:r>
              <a:rPr lang="es-ES" sz="3200" dirty="0" smtClean="0">
                <a:latin typeface="Calibri" pitchFamily="34" charset="0"/>
              </a:rPr>
              <a:t>Movilidad Internacional Estudiantil</a:t>
            </a:r>
            <a:endParaRPr lang="es-ES" sz="3200" dirty="0">
              <a:latin typeface="Calibr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 lnSpcReduction="10000"/>
          </a:bodyPr>
          <a:lstStyle/>
          <a:p>
            <a:pPr marR="0" eaLnBrk="1" hangingPunct="1">
              <a:defRPr/>
            </a:pPr>
            <a:endParaRPr lang="es-ES" dirty="0"/>
          </a:p>
          <a:p>
            <a:pPr marR="0" eaLnBrk="1" hangingPunct="1"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África</a:t>
            </a:r>
            <a:r>
              <a:rPr lang="es-E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América, Asia, Europa (No Erasmus) y Oceanía 2015/16</a:t>
            </a:r>
          </a:p>
          <a:p>
            <a:pPr marR="0" eaLnBrk="1" hangingPunct="1">
              <a:defRPr/>
            </a:pPr>
            <a:endParaRPr lang="es-ES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22532" name="3 Imagen" descr="escudo u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1076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141529"/>
              </p:ext>
            </p:extLst>
          </p:nvPr>
        </p:nvGraphicFramePr>
        <p:xfrm>
          <a:off x="539750" y="1484313"/>
          <a:ext cx="8229601" cy="388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3456384"/>
                <a:gridCol w="2602633"/>
              </a:tblGrid>
              <a:tr h="773885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Fecha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Descripción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solidFill>
                            <a:srgbClr val="FFC000"/>
                          </a:solidFill>
                          <a:latin typeface="Calibri" pitchFamily="34" charset="0"/>
                        </a:rPr>
                        <a:t>Coordinación</a:t>
                      </a:r>
                      <a:r>
                        <a:rPr lang="es-ES" sz="1800" baseline="0" dirty="0" smtClean="0">
                          <a:solidFill>
                            <a:srgbClr val="FFC000"/>
                          </a:solidFill>
                          <a:latin typeface="Calibri" pitchFamily="34" charset="0"/>
                        </a:rPr>
                        <a:t>      Académica</a:t>
                      </a:r>
                      <a:endParaRPr lang="es-ES" sz="1800" dirty="0">
                        <a:solidFill>
                          <a:srgbClr val="FFC000"/>
                        </a:solidFill>
                        <a:latin typeface="Calibri" pitchFamily="34" charset="0"/>
                      </a:endParaRPr>
                    </a:p>
                  </a:txBody>
                  <a:tcPr marT="45730" marB="45730"/>
                </a:tc>
              </a:tr>
              <a:tr h="442218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20/10/2014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Publicación de </a:t>
                      </a:r>
                      <a:r>
                        <a:rPr lang="es-ES" sz="1600" dirty="0" smtClean="0">
                          <a:latin typeface="Calibri" pitchFamily="34" charset="0"/>
                        </a:rPr>
                        <a:t>Convocatoria (166 pl.)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</a:tr>
              <a:tr h="442218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22/10 </a:t>
                      </a:r>
                      <a:r>
                        <a:rPr lang="es-ES" sz="1600" dirty="0" smtClean="0">
                          <a:latin typeface="Calibri" pitchFamily="34" charset="0"/>
                        </a:rPr>
                        <a:t>– </a:t>
                      </a:r>
                      <a:r>
                        <a:rPr lang="es-ES" sz="1600" dirty="0" smtClean="0">
                          <a:latin typeface="Calibri" pitchFamily="34" charset="0"/>
                        </a:rPr>
                        <a:t>10/11/2014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Plazo solicitud</a:t>
                      </a:r>
                      <a:r>
                        <a:rPr lang="es-ES" sz="1600" baseline="0" dirty="0" smtClean="0">
                          <a:latin typeface="Calibri" pitchFamily="34" charset="0"/>
                        </a:rPr>
                        <a:t> (Universidad Virtual)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Asesoramiento (Destino)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</a:tr>
              <a:tr h="442218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Dic 2014/Enero 2015</a:t>
                      </a:r>
                      <a:endParaRPr lang="es-E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3ª Resolución (Listado definitivo)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Asesoramiento</a:t>
                      </a:r>
                      <a:r>
                        <a:rPr lang="es-ES" sz="1600" baseline="0" dirty="0" smtClean="0">
                          <a:latin typeface="Calibri" pitchFamily="34" charset="0"/>
                        </a:rPr>
                        <a:t>  (Asignaturas)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</a:tr>
              <a:tr h="467528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1-30/4/2015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Plazo</a:t>
                      </a:r>
                      <a:r>
                        <a:rPr lang="es-ES" sz="1600" baseline="0" dirty="0" smtClean="0">
                          <a:latin typeface="Calibri" pitchFamily="34" charset="0"/>
                        </a:rPr>
                        <a:t> contrato movilidad (Inicial)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Firma</a:t>
                      </a:r>
                      <a:r>
                        <a:rPr lang="es-ES" sz="1600" baseline="0" dirty="0" smtClean="0">
                          <a:latin typeface="Calibri" pitchFamily="34" charset="0"/>
                        </a:rPr>
                        <a:t> contrato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</a:tr>
              <a:tr h="414149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15/9-15/11/2015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kumimoji="0" lang="es-ES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Plazo contrato movilidad </a:t>
                      </a:r>
                      <a:r>
                        <a:rPr lang="es-ES" sz="1600" dirty="0" smtClean="0">
                          <a:latin typeface="Calibri" pitchFamily="34" charset="0"/>
                        </a:rPr>
                        <a:t>(Modificación</a:t>
                      </a:r>
                      <a:r>
                        <a:rPr lang="es-ES" sz="1600" baseline="0" dirty="0" smtClean="0">
                          <a:latin typeface="Calibri" pitchFamily="34" charset="0"/>
                        </a:rPr>
                        <a:t>)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Firma contrato</a:t>
                      </a:r>
                      <a:r>
                        <a:rPr lang="es-ES" sz="1600" baseline="0" dirty="0" smtClean="0">
                          <a:latin typeface="Calibri" pitchFamily="34" charset="0"/>
                        </a:rPr>
                        <a:t> 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</a:tr>
              <a:tr h="45358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15/2-15/4/2016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Plazo contrato movilidad</a:t>
                      </a:r>
                      <a:r>
                        <a:rPr lang="es-ES" sz="1600" baseline="0" dirty="0" smtClean="0">
                          <a:latin typeface="Calibri" pitchFamily="34" charset="0"/>
                        </a:rPr>
                        <a:t> (Ampliación)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Firma contrato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</a:tr>
              <a:tr h="45358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Finalización</a:t>
                      </a:r>
                      <a:r>
                        <a:rPr lang="es-ES" sz="1600" baseline="0" dirty="0" smtClean="0">
                          <a:latin typeface="Calibri" pitchFamily="34" charset="0"/>
                        </a:rPr>
                        <a:t> estancia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Reconocimiento</a:t>
                      </a:r>
                      <a:r>
                        <a:rPr lang="es-ES" sz="1600" baseline="0" dirty="0" smtClean="0">
                          <a:latin typeface="Calibri" pitchFamily="34" charset="0"/>
                        </a:rPr>
                        <a:t> académico 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30" marB="45730"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dirty="0" smtClean="0">
                <a:latin typeface="Calibri" pitchFamily="34" charset="0"/>
              </a:rPr>
              <a:t>Movilidad Internacional Saliente </a:t>
            </a:r>
            <a:r>
              <a:rPr lang="es-ES" sz="2800" dirty="0" smtClean="0">
                <a:latin typeface="Calibri" pitchFamily="34" charset="0"/>
              </a:rPr>
              <a:t>2015/16</a:t>
            </a:r>
            <a:r>
              <a:rPr lang="es-ES" sz="2800" dirty="0" smtClean="0">
                <a:latin typeface="Calibri" pitchFamily="34" charset="0"/>
              </a:rPr>
              <a:t/>
            </a:r>
            <a:br>
              <a:rPr lang="es-ES" sz="2800" dirty="0" smtClean="0">
                <a:latin typeface="Calibri" pitchFamily="34" charset="0"/>
              </a:rPr>
            </a:br>
            <a:r>
              <a:rPr lang="es-ES" sz="2800" dirty="0" smtClean="0">
                <a:solidFill>
                  <a:srgbClr val="00B050"/>
                </a:solidFill>
                <a:latin typeface="Calibri" pitchFamily="34" charset="0"/>
              </a:rPr>
              <a:t>Calendario</a:t>
            </a:r>
            <a:endParaRPr lang="es-ES" sz="2800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233862"/>
          </a:xfrm>
        </p:spPr>
        <p:txBody>
          <a:bodyPr/>
          <a:lstStyle/>
          <a:p>
            <a:pPr lvl="1" eaLnBrk="1" hangingPunct="1"/>
            <a:endParaRPr lang="es-ES" smtClean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dirty="0">
                <a:latin typeface="Calibri" pitchFamily="34" charset="0"/>
              </a:rPr>
              <a:t>Movilidad Internacional Saliente </a:t>
            </a:r>
            <a:r>
              <a:rPr lang="es-ES" sz="2800" dirty="0" smtClean="0">
                <a:latin typeface="Calibri" pitchFamily="34" charset="0"/>
              </a:rPr>
              <a:t>2015/16</a:t>
            </a:r>
            <a:r>
              <a:rPr lang="es-ES" sz="2800" dirty="0">
                <a:latin typeface="Calibri" pitchFamily="34" charset="0"/>
              </a:rPr>
              <a:t/>
            </a:r>
            <a:br>
              <a:rPr lang="es-ES" sz="2800" dirty="0">
                <a:latin typeface="Calibri" pitchFamily="34" charset="0"/>
              </a:rPr>
            </a:br>
            <a:r>
              <a:rPr lang="es-ES" sz="2800" dirty="0" smtClean="0">
                <a:solidFill>
                  <a:srgbClr val="00B050"/>
                </a:solidFill>
                <a:latin typeface="Calibri" pitchFamily="34" charset="0"/>
              </a:rPr>
              <a:t>Asesoramiento </a:t>
            </a:r>
            <a:r>
              <a:rPr lang="es-ES" sz="2800" dirty="0">
                <a:solidFill>
                  <a:srgbClr val="00B050"/>
                </a:solidFill>
                <a:latin typeface="Calibri" pitchFamily="34" charset="0"/>
              </a:rPr>
              <a:t>IES destino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1524000" y="1772816"/>
          <a:ext cx="6096000" cy="368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400" dirty="0">
                <a:latin typeface="Calibri" pitchFamily="34" charset="0"/>
              </a:rPr>
              <a:t>Movilidad Internacional Saliente </a:t>
            </a:r>
            <a:r>
              <a:rPr lang="es-ES" sz="2400" dirty="0" smtClean="0">
                <a:latin typeface="Calibri" pitchFamily="34" charset="0"/>
              </a:rPr>
              <a:t>2015/16</a:t>
            </a:r>
            <a:r>
              <a:rPr lang="es-ES" sz="2400" dirty="0">
                <a:latin typeface="Calibri" pitchFamily="34" charset="0"/>
              </a:rPr>
              <a:t/>
            </a:r>
            <a:br>
              <a:rPr lang="es-ES" sz="2400" dirty="0">
                <a:latin typeface="Calibri" pitchFamily="34" charset="0"/>
              </a:rPr>
            </a:br>
            <a:r>
              <a:rPr lang="es-ES" sz="2400" dirty="0" smtClean="0">
                <a:solidFill>
                  <a:srgbClr val="00B050"/>
                </a:solidFill>
                <a:latin typeface="Calibri" pitchFamily="34" charset="0"/>
              </a:rPr>
              <a:t>Asesoramiento </a:t>
            </a:r>
            <a:r>
              <a:rPr lang="es-ES" sz="2400" dirty="0">
                <a:solidFill>
                  <a:srgbClr val="00B050"/>
                </a:solidFill>
                <a:latin typeface="Calibri" pitchFamily="34" charset="0"/>
              </a:rPr>
              <a:t>elección asignaturas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755576" y="1772816"/>
          <a:ext cx="7272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dirty="0">
                <a:latin typeface="Calibri" pitchFamily="34" charset="0"/>
              </a:rPr>
              <a:t>Movilidad Internacional Saliente </a:t>
            </a:r>
            <a:r>
              <a:rPr lang="es-ES" sz="2800" dirty="0" smtClean="0">
                <a:latin typeface="Calibri" pitchFamily="34" charset="0"/>
              </a:rPr>
              <a:t>2015/16</a:t>
            </a:r>
            <a:r>
              <a:rPr lang="es-ES" sz="2800" dirty="0">
                <a:latin typeface="Calibri" pitchFamily="34" charset="0"/>
              </a:rPr>
              <a:t/>
            </a:r>
            <a:br>
              <a:rPr lang="es-ES" sz="2800" dirty="0">
                <a:latin typeface="Calibri" pitchFamily="34" charset="0"/>
              </a:rPr>
            </a:br>
            <a:r>
              <a:rPr lang="es-ES" sz="2800" dirty="0" smtClean="0">
                <a:solidFill>
                  <a:srgbClr val="00B050"/>
                </a:solidFill>
                <a:latin typeface="Calibri" pitchFamily="34" charset="0"/>
              </a:rPr>
              <a:t>Firma </a:t>
            </a:r>
            <a:r>
              <a:rPr lang="es-ES" sz="2800" dirty="0">
                <a:solidFill>
                  <a:srgbClr val="00B050"/>
                </a:solidFill>
                <a:latin typeface="Calibri" pitchFamily="34" charset="0"/>
              </a:rPr>
              <a:t>contrato </a:t>
            </a:r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481138"/>
            <a:ext cx="8135938" cy="5116512"/>
          </a:xfr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b="1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400" b="1" dirty="0" smtClean="0">
                <a:latin typeface="Calibri" pitchFamily="34" charset="0"/>
              </a:rPr>
              <a:t>MANUAL DEL MÓDULO DE CAMPUS VIRTUAL PARA LA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400" b="1" dirty="0" smtClean="0">
                <a:latin typeface="Calibri" pitchFamily="34" charset="0"/>
              </a:rPr>
              <a:t>CUMPLIMENTACIÓN TELEMÁTICA DE LOS CONTRATOS DE MOVILIDAD INTERNACIONAL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sz="2400" b="1" dirty="0" smtClean="0">
              <a:latin typeface="Calibri" pitchFamily="34" charset="0"/>
            </a:endParaRPr>
          </a:p>
          <a:p>
            <a:pPr marL="566928" indent="-45720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1. INTRODUCCIÓN </a:t>
            </a:r>
          </a:p>
          <a:p>
            <a:pPr marL="566928" indent="-45720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400" b="1" dirty="0" smtClean="0">
                <a:latin typeface="Calibri" pitchFamily="34" charset="0"/>
              </a:rPr>
              <a:t>	1.1. Objetivos del módulo de gestión de los contratos de movilidad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400" b="1" dirty="0" smtClean="0">
              <a:latin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2. CUMPLIMENTACIÓN DEL CONTRATO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400" b="1" dirty="0" smtClean="0">
                <a:latin typeface="Calibri" pitchFamily="34" charset="0"/>
              </a:rPr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400" b="1" dirty="0" smtClean="0">
                <a:latin typeface="Calibri" pitchFamily="34" charset="0"/>
              </a:rPr>
              <a:t>	2.1. Acceso al módulo de gestión de los contratos de movilidad a través de Campus Virtual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400" b="1" dirty="0" smtClean="0">
                <a:latin typeface="Calibri" pitchFamily="34" charset="0"/>
              </a:rPr>
              <a:t>	2.2. Cumplimentación inicial del contrato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400" b="1" dirty="0" smtClean="0">
                <a:latin typeface="Calibri" pitchFamily="34" charset="0"/>
              </a:rPr>
              <a:t>	2.3. Rechazo del contrato por el coordinador o responsable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400" b="1" dirty="0" smtClean="0">
              <a:latin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3. MODIFICACIONES Y AMPLIACIONES DEL CONTRATO </a:t>
            </a:r>
            <a:r>
              <a:rPr lang="es-ES" sz="2400" b="1" dirty="0" smtClean="0">
                <a:latin typeface="Calibri" pitchFamily="34" charset="0"/>
              </a:rPr>
              <a:t/>
            </a:r>
            <a:br>
              <a:rPr lang="es-ES" sz="2400" b="1" dirty="0" smtClean="0">
                <a:latin typeface="Calibri" pitchFamily="34" charset="0"/>
              </a:rPr>
            </a:br>
            <a:r>
              <a:rPr lang="es-ES" sz="2400" dirty="0" smtClean="0">
                <a:latin typeface="Calibri" pitchFamily="34" charset="0"/>
              </a:rPr>
              <a:t/>
            </a:r>
            <a:br>
              <a:rPr lang="es-ES" sz="2400" dirty="0" smtClean="0">
                <a:latin typeface="Calibri" pitchFamily="34" charset="0"/>
              </a:rPr>
            </a:br>
            <a:endParaRPr lang="es-ES" sz="2400" dirty="0">
              <a:latin typeface="Calibri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400" dirty="0">
                <a:latin typeface="Calibri" pitchFamily="34" charset="0"/>
              </a:rPr>
              <a:t>Movilidad Internacional Saliente </a:t>
            </a:r>
            <a:r>
              <a:rPr lang="es-ES" sz="2400" dirty="0" smtClean="0">
                <a:latin typeface="Calibri" pitchFamily="34" charset="0"/>
              </a:rPr>
              <a:t>2015/16</a:t>
            </a:r>
            <a:r>
              <a:rPr lang="es-ES" sz="2400" dirty="0">
                <a:latin typeface="Calibri" pitchFamily="34" charset="0"/>
              </a:rPr>
              <a:t/>
            </a:r>
            <a:br>
              <a:rPr lang="es-ES" sz="2400" dirty="0">
                <a:latin typeface="Calibri" pitchFamily="34" charset="0"/>
              </a:rPr>
            </a:br>
            <a:r>
              <a:rPr lang="es-ES" sz="2400" dirty="0">
                <a:solidFill>
                  <a:srgbClr val="00B050"/>
                </a:solidFill>
                <a:latin typeface="Calibri" pitchFamily="34" charset="0"/>
              </a:rPr>
              <a:t>Firma contrato </a:t>
            </a:r>
            <a:endParaRPr lang="es-ES" sz="2500" dirty="0" smtClean="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s-ES" sz="1700" b="1" smtClean="0">
                <a:latin typeface="Calibri" pitchFamily="34" charset="0"/>
              </a:rPr>
              <a:t>RATIO DE EQUIVALENCIA A ECTS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s-ES" sz="1700" b="1" smtClean="0">
                <a:latin typeface="Calibri" pitchFamily="34" charset="0"/>
              </a:rPr>
              <a:t>QUE EL ALUMNO DEBE INTRODUCIR EN EL CONTRATO ELECTRÓNICO</a:t>
            </a:r>
          </a:p>
          <a:p>
            <a:pPr eaLnBrk="1" hangingPunct="1">
              <a:buFont typeface="Wingdings 3" pitchFamily="18" charset="2"/>
              <a:buNone/>
            </a:pPr>
            <a:endParaRPr lang="es-ES" smtClean="0"/>
          </a:p>
          <a:p>
            <a:pPr eaLnBrk="1" hangingPunct="1">
              <a:buFont typeface="Wingdings 3" pitchFamily="18" charset="2"/>
              <a:buNone/>
            </a:pPr>
            <a:endParaRPr lang="es-ES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dirty="0">
                <a:latin typeface="Calibri" pitchFamily="34" charset="0"/>
              </a:rPr>
              <a:t>Movilidad Internacional Saliente 2014/15</a:t>
            </a:r>
            <a:br>
              <a:rPr lang="es-ES" sz="2800" dirty="0">
                <a:latin typeface="Calibri" pitchFamily="34" charset="0"/>
              </a:rPr>
            </a:br>
            <a:r>
              <a:rPr lang="es-ES" sz="2800" dirty="0">
                <a:solidFill>
                  <a:srgbClr val="00B050"/>
                </a:solidFill>
                <a:latin typeface="Calibri" pitchFamily="34" charset="0"/>
              </a:rPr>
              <a:t>Firma contrato </a:t>
            </a:r>
            <a:endParaRPr lang="es-ES" sz="2500" dirty="0" smtClean="0">
              <a:solidFill>
                <a:srgbClr val="FFC000"/>
              </a:solidFill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24000" y="2420938"/>
          <a:ext cx="6096000" cy="3546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152"/>
                <a:gridCol w="1679848"/>
              </a:tblGrid>
              <a:tr h="7760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Calibri" pitchFamily="34" charset="0"/>
                        </a:rPr>
                        <a:t>País</a:t>
                      </a:r>
                      <a:r>
                        <a:rPr lang="es-ES" sz="1600" baseline="0" dirty="0" smtClean="0">
                          <a:latin typeface="Calibri" pitchFamily="34" charset="0"/>
                        </a:rPr>
                        <a:t> destino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Calibri" pitchFamily="34" charset="0"/>
                        </a:rPr>
                        <a:t>Factor</a:t>
                      </a:r>
                      <a:r>
                        <a:rPr lang="es-ES" sz="1600" baseline="0" dirty="0" smtClean="0">
                          <a:latin typeface="Calibri" pitchFamily="34" charset="0"/>
                        </a:rPr>
                        <a:t> conversión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27" marB="45727"/>
                </a:tc>
              </a:tr>
              <a:tr h="1554718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EE.UU.</a:t>
                      </a:r>
                    </a:p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Canadá</a:t>
                      </a:r>
                    </a:p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Corea</a:t>
                      </a:r>
                    </a:p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China</a:t>
                      </a:r>
                    </a:p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Taiwán</a:t>
                      </a:r>
                    </a:p>
                    <a:p>
                      <a:r>
                        <a:rPr lang="es-ES" sz="1600" dirty="0" smtClean="0">
                          <a:latin typeface="Calibri" pitchFamily="34" charset="0"/>
                        </a:rPr>
                        <a:t>Nueva</a:t>
                      </a:r>
                      <a:r>
                        <a:rPr lang="es-ES" sz="1600" baseline="0" dirty="0" smtClean="0">
                          <a:latin typeface="Calibri" pitchFamily="34" charset="0"/>
                        </a:rPr>
                        <a:t> Zelanda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latin typeface="Calibri" pitchFamily="34" charset="0"/>
                        </a:rPr>
                        <a:t>2</a:t>
                      </a:r>
                      <a:endParaRPr lang="es-ES" sz="1600" b="1" dirty="0">
                        <a:latin typeface="Calibri" pitchFamily="34" charset="0"/>
                      </a:endParaRPr>
                    </a:p>
                  </a:txBody>
                  <a:tcPr marT="45727" marB="45727"/>
                </a:tc>
              </a:tr>
              <a:tr h="4396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Australia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latin typeface="Calibri" pitchFamily="34" charset="0"/>
                        </a:rPr>
                        <a:t>1,25</a:t>
                      </a:r>
                      <a:endParaRPr lang="es-ES" sz="1600" b="1" dirty="0">
                        <a:latin typeface="Calibri" pitchFamily="34" charset="0"/>
                      </a:endParaRPr>
                    </a:p>
                  </a:txBody>
                  <a:tcPr marT="45727" marB="45727"/>
                </a:tc>
              </a:tr>
              <a:tr h="7760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América Latina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latin typeface="Calibri" pitchFamily="34" charset="0"/>
                        </a:rPr>
                        <a:t>0,5 y 2,5*</a:t>
                      </a:r>
                      <a:endParaRPr lang="es-ES" sz="1600" b="1" dirty="0">
                        <a:latin typeface="Calibri" pitchFamily="34" charset="0"/>
                      </a:endParaRPr>
                    </a:p>
                  </a:txBody>
                  <a:tcPr marT="45727" marB="4572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1700" b="1" dirty="0" smtClean="0">
                <a:latin typeface="Calibri" pitchFamily="34" charset="0"/>
              </a:rPr>
              <a:t>RATIO DE EQUIVALENCIA A ECTS – AMÉRICA LATINA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1700" b="1" dirty="0" smtClean="0">
              <a:latin typeface="Calibri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sz="2000" dirty="0" smtClean="0">
                <a:latin typeface="Calibri" pitchFamily="34" charset="0"/>
              </a:rPr>
              <a:t>Los sistemas en Latinoamérica son muy variados, se recomienda consultar previamente a la institución de </a:t>
            </a:r>
            <a:r>
              <a:rPr lang="es-ES" sz="2100" dirty="0" smtClean="0">
                <a:latin typeface="Calibri" pitchFamily="34" charset="0"/>
              </a:rPr>
              <a:t>destino (0,5 y 2,5).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000" dirty="0" smtClean="0">
              <a:latin typeface="Calibri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sz="2000" dirty="0" smtClean="0">
                <a:latin typeface="Calibri" pitchFamily="34" charset="0"/>
              </a:rPr>
              <a:t>En ocasiones no existe sistema de créditos, sino de asignaturas (similar al sistema español anterior previo al crédito LRU):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sz="2000" dirty="0" smtClean="0">
              <a:latin typeface="Calibri" pitchFamily="34" charset="0"/>
            </a:endParaRP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s-ES" sz="2000" dirty="0" smtClean="0">
                <a:latin typeface="Calibri" pitchFamily="34" charset="0"/>
              </a:rPr>
              <a:t>En los casos de inexistencia de sistema de créditos, se introducirá como ratio de equivalencia 1 y se otorgará a cada asignatura un valor fijo en créditos ECTS en función de las asignaturas asignadas en el plan de carrera de la universidad de destino a cada semestre.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s-ES" sz="2000" dirty="0" smtClean="0">
              <a:latin typeface="Calibri" pitchFamily="34" charset="0"/>
            </a:endParaRP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s-ES" sz="2000" dirty="0" err="1" smtClean="0">
                <a:latin typeface="Calibri" pitchFamily="34" charset="0"/>
              </a:rPr>
              <a:t>Ej</a:t>
            </a:r>
            <a:r>
              <a:rPr lang="es-ES" sz="2000" dirty="0" smtClean="0">
                <a:latin typeface="Calibri" pitchFamily="34" charset="0"/>
              </a:rPr>
              <a:t>/ Si en el plan de carrera de la universidad de destino existen 6 asignaturas por semestre, se otorgará a cada asignatura el valor de 5 créditos ECTS (basado en que la carga máxima de créditos por semestre es de 30 créditos ECTS). </a:t>
            </a:r>
            <a:endParaRPr lang="es-ES" sz="2000" dirty="0">
              <a:latin typeface="Calibri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dirty="0">
                <a:latin typeface="Calibri" pitchFamily="34" charset="0"/>
              </a:rPr>
              <a:t>Movilidad Internacional Saliente </a:t>
            </a:r>
            <a:r>
              <a:rPr lang="es-ES" sz="2800" dirty="0" smtClean="0">
                <a:latin typeface="Calibri" pitchFamily="34" charset="0"/>
              </a:rPr>
              <a:t>2015/16</a:t>
            </a:r>
            <a:r>
              <a:rPr lang="es-ES" sz="2800" dirty="0">
                <a:latin typeface="Calibri" pitchFamily="34" charset="0"/>
              </a:rPr>
              <a:t/>
            </a:r>
            <a:br>
              <a:rPr lang="es-ES" sz="2800" dirty="0">
                <a:latin typeface="Calibri" pitchFamily="34" charset="0"/>
              </a:rPr>
            </a:br>
            <a:r>
              <a:rPr lang="es-ES" sz="2800" dirty="0">
                <a:solidFill>
                  <a:srgbClr val="00B050"/>
                </a:solidFill>
                <a:latin typeface="Calibri" pitchFamily="34" charset="0"/>
              </a:rPr>
              <a:t>Firma contrato </a:t>
            </a:r>
            <a:endParaRPr lang="es-ES" sz="2500" dirty="0" smtClean="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s-ES" sz="1700" b="1" smtClean="0">
                <a:latin typeface="Calibri" pitchFamily="34" charset="0"/>
              </a:rPr>
              <a:t>RATIO DE EQUIVALENCIA A ECTS – AMÉRICA LATINA</a:t>
            </a:r>
          </a:p>
          <a:p>
            <a:pPr algn="ctr" eaLnBrk="1" hangingPunct="1">
              <a:buFont typeface="Wingdings 3" pitchFamily="18" charset="2"/>
              <a:buNone/>
            </a:pPr>
            <a:endParaRPr lang="es-ES" sz="1700" b="1" smtClean="0">
              <a:latin typeface="Calibri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es-ES" sz="1700" b="1" smtClean="0">
              <a:latin typeface="Calibri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dirty="0">
                <a:latin typeface="Calibri" pitchFamily="34" charset="0"/>
              </a:rPr>
              <a:t>Movilidad Internacional Saliente </a:t>
            </a:r>
            <a:r>
              <a:rPr lang="es-ES" sz="2800" dirty="0" smtClean="0">
                <a:latin typeface="Calibri" pitchFamily="34" charset="0"/>
              </a:rPr>
              <a:t>2015/16</a:t>
            </a:r>
            <a:r>
              <a:rPr lang="es-ES" sz="2800" dirty="0">
                <a:latin typeface="Calibri" pitchFamily="34" charset="0"/>
              </a:rPr>
              <a:t/>
            </a:r>
            <a:br>
              <a:rPr lang="es-ES" sz="2800" dirty="0">
                <a:latin typeface="Calibri" pitchFamily="34" charset="0"/>
              </a:rPr>
            </a:br>
            <a:r>
              <a:rPr lang="es-ES" sz="2800" dirty="0">
                <a:solidFill>
                  <a:srgbClr val="00B050"/>
                </a:solidFill>
                <a:latin typeface="Calibri" pitchFamily="34" charset="0"/>
              </a:rPr>
              <a:t>Firma contrato </a:t>
            </a:r>
            <a:endParaRPr lang="es-ES" sz="2500" dirty="0" smtClean="0">
              <a:solidFill>
                <a:srgbClr val="FFC000"/>
              </a:solidFill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686009"/>
              </p:ext>
            </p:extLst>
          </p:nvPr>
        </p:nvGraphicFramePr>
        <p:xfrm>
          <a:off x="684213" y="1989138"/>
          <a:ext cx="7848599" cy="3540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25"/>
                <a:gridCol w="2376181"/>
                <a:gridCol w="3816293"/>
              </a:tblGrid>
              <a:tr h="46811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PAÍS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IES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FACTOR CONVERSIÓN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</a:tr>
              <a:tr h="468117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CHILE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ULAGOS/UCN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1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</a:tr>
              <a:tr h="468117">
                <a:tc>
                  <a:txBody>
                    <a:bodyPr/>
                    <a:lstStyle/>
                    <a:p>
                      <a:endParaRPr lang="es-ES" sz="140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UBB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0,75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</a:tr>
              <a:tr h="468117">
                <a:tc>
                  <a:txBody>
                    <a:bodyPr/>
                    <a:lstStyle/>
                    <a:p>
                      <a:endParaRPr lang="es-ES" sz="140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UAI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2,5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</a:tr>
              <a:tr h="468117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UMAYOR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1,25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</a:tr>
              <a:tr h="468117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ARGENTINA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UCES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Cada asignatura</a:t>
                      </a:r>
                      <a:r>
                        <a:rPr lang="es-ES" sz="1400" baseline="0" dirty="0" smtClean="0"/>
                        <a:t> = 6 ECTS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</a:tr>
              <a:tr h="731620">
                <a:tc>
                  <a:txBody>
                    <a:bodyPr/>
                    <a:lstStyle/>
                    <a:p>
                      <a:endParaRPr lang="es-ES" sz="140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UNLP</a:t>
                      </a:r>
                      <a:endParaRPr lang="es-ES" sz="1400" dirty="0"/>
                    </a:p>
                  </a:txBody>
                  <a:tcPr marL="91437" marR="91437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Cada asignatura = 4,5</a:t>
                      </a:r>
                      <a:r>
                        <a:rPr lang="es-ES" sz="1400" baseline="0" dirty="0" smtClean="0"/>
                        <a:t> ECTS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dirty="0" smtClean="0"/>
                        <a:t>(Puede variar ligeramente por titulación)</a:t>
                      </a:r>
                      <a:endParaRPr lang="es-ES" sz="1400" dirty="0" smtClean="0"/>
                    </a:p>
                    <a:p>
                      <a:endParaRPr lang="es-ES" sz="1400" dirty="0"/>
                    </a:p>
                  </a:txBody>
                  <a:tcPr marL="91437" marR="91437" marT="45726" marB="457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637</TotalTime>
  <Words>793</Words>
  <Application>Microsoft Office PowerPoint</Application>
  <PresentationFormat>Presentación en pantalla (4:3)</PresentationFormat>
  <Paragraphs>216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Concurrencia</vt:lpstr>
      <vt:lpstr>Plan propio de la  Universidad de Jaén de  Movilidad Internacional Estudiantil</vt:lpstr>
      <vt:lpstr>Movilidad Internacional Saliente 2015/16 Calendario</vt:lpstr>
      <vt:lpstr>Movilidad Internacional Saliente 2015/16 Asesoramiento IES destino</vt:lpstr>
      <vt:lpstr>Movilidad Internacional Saliente 2015/16 Asesoramiento elección asignaturas</vt:lpstr>
      <vt:lpstr>Movilidad Internacional Saliente 2015/16 Firma contrato </vt:lpstr>
      <vt:lpstr>Movilidad Internacional Saliente 2015/16 Firma contrato </vt:lpstr>
      <vt:lpstr>Movilidad Internacional Saliente 2014/15 Firma contrato </vt:lpstr>
      <vt:lpstr>Movilidad Internacional Saliente 2015/16 Firma contrato </vt:lpstr>
      <vt:lpstr>Movilidad Internacional Saliente 2015/16 Firma contrato </vt:lpstr>
      <vt:lpstr>Movilidad Internacional Saliente 2015/16 Firma contrato </vt:lpstr>
      <vt:lpstr>Movilidad Internacional Saliente 2015/16 Oferta de destinos (166 plazas) </vt:lpstr>
      <vt:lpstr>Movilidad Internacional Saliente 2015/16 Preguntas frecuentes</vt:lpstr>
      <vt:lpstr>Movilidad Internacional Entrante 2014/15 Asesoramiento académico</vt:lpstr>
      <vt:lpstr>Movilidad Internacional Entrante 2014/15 (Asesoramiento académico) </vt:lpstr>
      <vt:lpstr>Plan propio de la  Universidad de Jaén de  Movilidad Internacional Estudiantil</vt:lpstr>
    </vt:vector>
  </TitlesOfParts>
  <Company>Universidad de Jaén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Servicio de Informática</dc:creator>
  <cp:lastModifiedBy>UJA</cp:lastModifiedBy>
  <cp:revision>197</cp:revision>
  <cp:lastPrinted>2014-11-03T13:29:17Z</cp:lastPrinted>
  <dcterms:created xsi:type="dcterms:W3CDTF">2012-05-03T12:34:15Z</dcterms:created>
  <dcterms:modified xsi:type="dcterms:W3CDTF">2014-11-03T13:51:09Z</dcterms:modified>
</cp:coreProperties>
</file>