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44" r:id="rId2"/>
  </p:sldMasterIdLst>
  <p:sldIdLst>
    <p:sldId id="285" r:id="rId3"/>
    <p:sldId id="279" r:id="rId4"/>
    <p:sldId id="257" r:id="rId5"/>
    <p:sldId id="270" r:id="rId6"/>
    <p:sldId id="271" r:id="rId7"/>
    <p:sldId id="283" r:id="rId8"/>
    <p:sldId id="286" r:id="rId9"/>
    <p:sldId id="272" r:id="rId10"/>
    <p:sldId id="273" r:id="rId11"/>
    <p:sldId id="262" r:id="rId12"/>
    <p:sldId id="276" r:id="rId13"/>
    <p:sldId id="264" r:id="rId14"/>
    <p:sldId id="277" r:id="rId15"/>
    <p:sldId id="263" r:id="rId16"/>
    <p:sldId id="282" r:id="rId17"/>
    <p:sldId id="280" r:id="rId18"/>
    <p:sldId id="266" r:id="rId19"/>
    <p:sldId id="260" r:id="rId20"/>
    <p:sldId id="267" r:id="rId21"/>
    <p:sldId id="259" r:id="rId22"/>
    <p:sldId id="278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EFC"/>
    <a:srgbClr val="B09BED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18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8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48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457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26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80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88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96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279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312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5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29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91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015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380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706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096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068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242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22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2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65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69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17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3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27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91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31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E76DDA-A87F-4C91-B2F1-6F9CF8C98133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A0E29A-E00F-44E5-9E73-37FCB9A11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0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CD18-A348-42F1-8D20-1C4366EDA545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2533-33B7-4192-9F3F-512D8E3B74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15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dperez@ujaen.es" TargetMode="External"/><Relationship Id="rId13" Type="http://schemas.openxmlformats.org/officeDocument/2006/relationships/hyperlink" Target="mailto:chernand@ujaen.es" TargetMode="External"/><Relationship Id="rId18" Type="http://schemas.openxmlformats.org/officeDocument/2006/relationships/hyperlink" Target="mailto:agalu@ujaen.es/" TargetMode="External"/><Relationship Id="rId3" Type="http://schemas.openxmlformats.org/officeDocument/2006/relationships/hyperlink" Target="mailto:bagrela@ujaen.es" TargetMode="External"/><Relationship Id="rId7" Type="http://schemas.openxmlformats.org/officeDocument/2006/relationships/hyperlink" Target="mailto:cmalcala@ujaen.es" TargetMode="External"/><Relationship Id="rId12" Type="http://schemas.openxmlformats.org/officeDocument/2006/relationships/hyperlink" Target="mailto:mcrodri@ujaen.es" TargetMode="External"/><Relationship Id="rId17" Type="http://schemas.openxmlformats.org/officeDocument/2006/relationships/hyperlink" Target="mailto:aredondo@ujaen.es" TargetMode="External"/><Relationship Id="rId2" Type="http://schemas.openxmlformats.org/officeDocument/2006/relationships/hyperlink" Target="mailto:ibalza@ujaen.es" TargetMode="External"/><Relationship Id="rId16" Type="http://schemas.openxmlformats.org/officeDocument/2006/relationships/hyperlink" Target="mailto:bblazquez@ujaen.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peinado@ujaen.es" TargetMode="External"/><Relationship Id="rId11" Type="http://schemas.openxmlformats.org/officeDocument/2006/relationships/hyperlink" Target="mailto:iramos@ujaen.es" TargetMode="External"/><Relationship Id="rId5" Type="http://schemas.openxmlformats.org/officeDocument/2006/relationships/hyperlink" Target="mailto:cguerrero@ujaen.es" TargetMode="External"/><Relationship Id="rId15" Type="http://schemas.openxmlformats.org/officeDocument/2006/relationships/hyperlink" Target="mailto:clupion@ujaen.es" TargetMode="External"/><Relationship Id="rId10" Type="http://schemas.openxmlformats.org/officeDocument/2006/relationships/hyperlink" Target="mailto:mpelipe@ujaen.es" TargetMode="External"/><Relationship Id="rId19" Type="http://schemas.openxmlformats.org/officeDocument/2006/relationships/hyperlink" Target="mailto:mmiranda@ujaen.es" TargetMode="External"/><Relationship Id="rId4" Type="http://schemas.openxmlformats.org/officeDocument/2006/relationships/hyperlink" Target="mailto:crisquez@ujaen.es" TargetMode="External"/><Relationship Id="rId9" Type="http://schemas.openxmlformats.org/officeDocument/2006/relationships/hyperlink" Target="mailto:elopez@ujaen.es" TargetMode="External"/><Relationship Id="rId14" Type="http://schemas.openxmlformats.org/officeDocument/2006/relationships/hyperlink" Target="mailto:imvillar@ujaen.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jaen.es/servicios/sayae/sobre-el-servicio/localizacion-y-contacto" TargetMode="External"/><Relationship Id="rId2" Type="http://schemas.openxmlformats.org/officeDocument/2006/relationships/hyperlink" Target="https://www.ujaen.es/estudios/acceso-y-matricula/reconocimiento-de-creditos/reconocimiento-de-asignaturas-en-el-grado-y-master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uvirtual.ujaen.es/srv/es/informacionadministrativa/tramites/p/RAGM/nuev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rive.google.com/drive/folders/1P9kayC_Jyzp1UqN2sq-RWzhArmlhKZF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jaen.es/estudios/oferta-academica/masteres/master-universitario-en-analisis-critico-de-las-desigualdades-de-genero-e-intervencion#informacion-academic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ps.ujaen.es/masterInd/docs/Normativa%20Master%20febrero%20201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jaen.es/estudios/oferta-academica/masteres/master-universitario-en-analisis-critico-de-las-desigualdades-de-genero-e-intervencion#orientacion-profesion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jaen.es/servicios/biblio/preguntas-frecuentes-de-alfi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os.ujaen.es/129675/detail/i-congreso-internacional-mujeres-y-diversidades-avanzando-en-igualdad-desde-una-mirada-interseccion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17278" y="5741528"/>
            <a:ext cx="5636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E1B59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Máster Universitario en Análisis Crítico de las Desigualdades de Género e Intervención Integral en Violencia de Género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0752" y="5430826"/>
            <a:ext cx="1431095" cy="1427174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9591673" y="5732003"/>
            <a:ext cx="2600327" cy="115252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D84C6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Arial" panose="020B0604020202020204" pitchFamily="34" charset="0"/>
              </a:rPr>
              <a:t>DÍA: 6 de octubre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D84C6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Arial" panose="020B0604020202020204" pitchFamily="34" charset="0"/>
              </a:rPr>
              <a:t>HORA:16:00 horas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D84C6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Arial" panose="020B0604020202020204" pitchFamily="34" charset="0"/>
              </a:rPr>
              <a:t>LUGAR: Aula 15, edificio B5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D84C6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D84C6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B958A5-166F-444A-9A12-5521B4D6D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848"/>
          <a:stretch/>
        </p:blipFill>
        <p:spPr>
          <a:xfrm>
            <a:off x="0" y="0"/>
            <a:ext cx="4714875" cy="47276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2872E34-3E71-4483-8B6E-C99C5E7650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141"/>
          <a:stretch/>
        </p:blipFill>
        <p:spPr>
          <a:xfrm>
            <a:off x="7315201" y="-1"/>
            <a:ext cx="4876802" cy="49109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3504EE0-FF3B-471B-8EE9-36CE5A2FE417}"/>
              </a:ext>
            </a:extLst>
          </p:cNvPr>
          <p:cNvSpPr txBox="1"/>
          <p:nvPr/>
        </p:nvSpPr>
        <p:spPr>
          <a:xfrm>
            <a:off x="3487322" y="5067146"/>
            <a:ext cx="4608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E1B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JORNADA DE RECEPCIÓN</a:t>
            </a:r>
          </a:p>
        </p:txBody>
      </p:sp>
    </p:spTree>
    <p:extLst>
      <p:ext uri="{BB962C8B-B14F-4D97-AF65-F5344CB8AC3E}">
        <p14:creationId xmlns:p14="http://schemas.microsoft.com/office/powerpoint/2010/main" val="89479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4486" y="226169"/>
            <a:ext cx="10018713" cy="92686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TRABAJO DE FIN DE MÁSTER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7665" y="2378544"/>
            <a:ext cx="10018713" cy="3124201"/>
          </a:xfrm>
        </p:spPr>
        <p:txBody>
          <a:bodyPr>
            <a:noAutofit/>
          </a:bodyPr>
          <a:lstStyle/>
          <a:p>
            <a:r>
              <a:rPr lang="es-ES" sz="3200" dirty="0"/>
              <a:t>1º Se publicará en la web el listado de líneas de investigación y profesorado adscrito a cada líneas.</a:t>
            </a:r>
          </a:p>
          <a:p>
            <a:r>
              <a:rPr lang="es-ES" sz="3200" dirty="0"/>
              <a:t>2º Se abrirá un plazo de solicitud: </a:t>
            </a:r>
            <a:r>
              <a:rPr lang="es-ES" sz="3200" b="1" dirty="0">
                <a:solidFill>
                  <a:srgbClr val="FF0000"/>
                </a:solidFill>
              </a:rPr>
              <a:t>del 26 al 28 de noviembre. </a:t>
            </a:r>
          </a:p>
          <a:p>
            <a:r>
              <a:rPr lang="es-ES" sz="3200" dirty="0"/>
              <a:t>3º Se reúne la CCAM para resolver la asignación teniendo como criterio la nota de acceso al Máster.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s-ES" sz="3200" b="1" dirty="0">
              <a:solidFill>
                <a:srgbClr val="FF0000"/>
              </a:solidFill>
            </a:endParaRP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57576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209830"/>
              </p:ext>
            </p:extLst>
          </p:nvPr>
        </p:nvGraphicFramePr>
        <p:xfrm>
          <a:off x="0" y="-23513"/>
          <a:ext cx="12192000" cy="686420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072936">
                  <a:extLst>
                    <a:ext uri="{9D8B030D-6E8A-4147-A177-3AD203B41FA5}">
                      <a16:colId xmlns:a16="http://schemas.microsoft.com/office/drawing/2014/main" val="646286543"/>
                    </a:ext>
                  </a:extLst>
                </a:gridCol>
                <a:gridCol w="6119064">
                  <a:extLst>
                    <a:ext uri="{9D8B030D-6E8A-4147-A177-3AD203B41FA5}">
                      <a16:colId xmlns:a16="http://schemas.microsoft.com/office/drawing/2014/main" val="573871458"/>
                    </a:ext>
                  </a:extLst>
                </a:gridCol>
              </a:tblGrid>
              <a:tr h="244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effectLst/>
                        </a:rPr>
                        <a:t>Debates ecofeministas sobre la violencia de género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Isabel Balza Múgica </a:t>
                      </a:r>
                      <a:r>
                        <a:rPr lang="es-ES" sz="1200" dirty="0">
                          <a:effectLst/>
                        </a:rPr>
                        <a:t>- </a:t>
                      </a:r>
                      <a:r>
                        <a:rPr lang="es-ES" sz="1200" u="sng" dirty="0">
                          <a:effectLst/>
                          <a:hlinkClick r:id="rId2"/>
                        </a:rPr>
                        <a:t>ibalza@ujaen.es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1570645347"/>
                  </a:ext>
                </a:extLst>
              </a:tr>
              <a:tr h="269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Investigación para la intervención social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Belén Agrela Romero - </a:t>
                      </a:r>
                      <a:r>
                        <a:rPr lang="es-ES" sz="1200" u="sng">
                          <a:effectLst/>
                          <a:hlinkClick r:id="rId3"/>
                        </a:rPr>
                        <a:t>bagrela@ujaen.es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4286080356"/>
                  </a:ext>
                </a:extLst>
              </a:tr>
              <a:tr h="52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Violencia simbólica y estereotipos sexistas. Deconstruir discursos</a:t>
                      </a:r>
                      <a:br>
                        <a:rPr lang="es-ES" sz="1200" b="1">
                          <a:effectLst/>
                        </a:rPr>
                      </a:br>
                      <a:r>
                        <a:rPr lang="es-ES" sz="1200" b="1">
                          <a:effectLst/>
                        </a:rPr>
                        <a:t>y narrativas hegemónicas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 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Carmen </a:t>
                      </a:r>
                      <a:r>
                        <a:rPr lang="es-ES" sz="1200" dirty="0" err="1">
                          <a:effectLst/>
                        </a:rPr>
                        <a:t>Rísquez</a:t>
                      </a:r>
                      <a:r>
                        <a:rPr lang="es-ES" sz="1200" dirty="0">
                          <a:effectLst/>
                        </a:rPr>
                        <a:t> Cuenca – </a:t>
                      </a:r>
                      <a:r>
                        <a:rPr lang="es-ES" sz="1200" u="sng" dirty="0">
                          <a:effectLst/>
                          <a:hlinkClick r:id="rId4"/>
                        </a:rPr>
                        <a:t>crisquez@ujaen.es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Mª Victoria </a:t>
                      </a:r>
                      <a:r>
                        <a:rPr lang="es-ES" sz="1200" dirty="0" err="1">
                          <a:effectLst/>
                        </a:rPr>
                        <a:t>Quirosa</a:t>
                      </a:r>
                      <a:r>
                        <a:rPr lang="es-ES" sz="1200" dirty="0">
                          <a:effectLst/>
                        </a:rPr>
                        <a:t> García  – </a:t>
                      </a:r>
                      <a:r>
                        <a:rPr lang="es-ES" sz="1200" u="sng" dirty="0">
                          <a:effectLst/>
                          <a:hlinkClick r:id="rId5"/>
                        </a:rPr>
                        <a:t>cguerrero@ujaen.es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4113714199"/>
                  </a:ext>
                </a:extLst>
              </a:tr>
              <a:tr h="52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Androcentrismo, patriarcado y feminidad en la Historia Contemporánea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Matilde Peinado Rodríguez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  <a:hlinkClick r:id="rId6"/>
                        </a:rPr>
                        <a:t>mpeinado@ujaen.es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2962587935"/>
                  </a:ext>
                </a:extLst>
              </a:tr>
              <a:tr h="5200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effectLst/>
                        </a:rPr>
                        <a:t>Economía feminista: cuentas invisibles y/o economía del cuidado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Concepción Martínez Alcalá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 dirty="0">
                          <a:effectLst/>
                          <a:hlinkClick r:id="rId7"/>
                        </a:rPr>
                        <a:t>cmalcala@ujaen.es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2792455751"/>
                  </a:ext>
                </a:extLst>
              </a:tr>
              <a:tr h="461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Género, desarrollo y conflictos armados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Mª Dolores Pérez </a:t>
                      </a:r>
                      <a:r>
                        <a:rPr lang="pt-BR" sz="1200" dirty="0" err="1">
                          <a:effectLst/>
                        </a:rPr>
                        <a:t>Jaraba</a:t>
                      </a:r>
                      <a:r>
                        <a:rPr lang="es-ES" sz="1200" u="none" dirty="0">
                          <a:effectLst/>
                        </a:rPr>
                        <a:t>- </a:t>
                      </a:r>
                      <a:r>
                        <a:rPr lang="pt-BR" sz="1200" u="sng" dirty="0">
                          <a:effectLst/>
                          <a:hlinkClick r:id="rId8"/>
                        </a:rPr>
                        <a:t>mdperez@ujaen.es</a:t>
                      </a:r>
                      <a:endParaRPr lang="es-ES" sz="1200" u="sng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1245531201"/>
                  </a:ext>
                </a:extLst>
              </a:tr>
              <a:tr h="34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Análisis crítico de variables psicosociales en violencia de género.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Esther López Zafra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</a:t>
                      </a:r>
                      <a:r>
                        <a:rPr lang="es-ES" sz="1200" u="sng">
                          <a:effectLst/>
                          <a:hlinkClick r:id="rId9"/>
                        </a:rPr>
                        <a:t>elopez@ujaen.es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4262125136"/>
                  </a:ext>
                </a:extLst>
              </a:tr>
              <a:tr h="52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Violencias hacia jóvenes LGTBIQ+ en contextos educativos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Paz Elipe Muñoz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</a:t>
                      </a:r>
                      <a:r>
                        <a:rPr lang="pt-BR" sz="1200" u="sng">
                          <a:effectLst/>
                          <a:hlinkClick r:id="rId10"/>
                        </a:rPr>
                        <a:t>mpelipe@ujaen.es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1130401055"/>
                  </a:ext>
                </a:extLst>
              </a:tr>
              <a:tr h="291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La violencia de género en el ámbito del Derecho histórico (s. XIII-XX)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Isabel Ramos Vázquez - </a:t>
                      </a:r>
                      <a:r>
                        <a:rPr lang="es-ES" sz="1200" u="sng">
                          <a:effectLst/>
                          <a:hlinkClick r:id="rId11"/>
                        </a:rPr>
                        <a:t>iramos@ujaen.es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1760514152"/>
                  </a:ext>
                </a:extLst>
              </a:tr>
              <a:tr h="375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La aplicación e implicación del Derecho ante la violencia de género y la violencia doméstica: perspectiva internacional, europea y penal española.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Mª</a:t>
                      </a:r>
                      <a:r>
                        <a:rPr lang="es-ES" sz="1200" dirty="0">
                          <a:effectLst/>
                        </a:rPr>
                        <a:t> Carmen Muñoz Rodríguez – </a:t>
                      </a:r>
                      <a:r>
                        <a:rPr lang="es-ES" sz="1200" u="sng" dirty="0">
                          <a:effectLst/>
                          <a:hlinkClick r:id="rId12"/>
                        </a:rPr>
                        <a:t>mcrodri@ujaen.es</a:t>
                      </a:r>
                      <a:r>
                        <a:rPr lang="es-ES" sz="1200" u="sng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none" dirty="0">
                          <a:effectLst/>
                        </a:rPr>
                        <a:t>Cristina Callejón Hernández- </a:t>
                      </a:r>
                      <a:r>
                        <a:rPr lang="es-ES" sz="1200" u="none" dirty="0">
                          <a:effectLst/>
                          <a:hlinkClick r:id="rId13"/>
                        </a:rPr>
                        <a:t>chernand@ujaen.es</a:t>
                      </a:r>
                      <a:endParaRPr lang="es-ES" sz="1200" u="none" dirty="0">
                        <a:effectLst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1356468189"/>
                  </a:ext>
                </a:extLst>
              </a:tr>
              <a:tr h="34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La igualdad por razón de género en el ámbito socio-laboral. La protección de las víctimas de violencia de género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Isabel María Villar Cañada - </a:t>
                      </a:r>
                      <a:r>
                        <a:rPr lang="es-ES" sz="1200" u="sng" dirty="0">
                          <a:effectLst/>
                          <a:hlinkClick r:id="rId14"/>
                        </a:rPr>
                        <a:t>imvillar@ujaen.es</a:t>
                      </a:r>
                      <a:endParaRPr lang="es-ES" sz="1200" u="sng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892658421"/>
                  </a:ext>
                </a:extLst>
              </a:tr>
              <a:tr h="174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Repercusiones civiles en las crisis de pareja por violencia de género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Carmen Villanueva Lupión – </a:t>
                      </a:r>
                      <a:r>
                        <a:rPr lang="es-ES" sz="1200" u="sng">
                          <a:effectLst/>
                          <a:hlinkClick r:id="rId15"/>
                        </a:rPr>
                        <a:t>clupion@ujaen.es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2812108343"/>
                  </a:ext>
                </a:extLst>
              </a:tr>
              <a:tr h="52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Otras formas de violencia de género: trata de personas con fines de explotación sexual; colectivos vulnerables; acoso sexual y/o por razón de sexo.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Belén Blázquez </a:t>
                      </a:r>
                      <a:r>
                        <a:rPr lang="es-ES" sz="1200" dirty="0" err="1">
                          <a:effectLst/>
                        </a:rPr>
                        <a:t>Vilaplana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u="sng" dirty="0">
                          <a:effectLst/>
                          <a:hlinkClick r:id="rId16"/>
                        </a:rPr>
                        <a:t>bblazquez@ujaen.es</a:t>
                      </a:r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Raquel Vela Díaz</a:t>
                      </a:r>
                      <a:r>
                        <a:rPr lang="es-ES" sz="1200" u="sng" dirty="0">
                          <a:effectLst/>
                        </a:rPr>
                        <a:t>rvela@ujaen.es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3397876094"/>
                  </a:ext>
                </a:extLst>
              </a:tr>
              <a:tr h="344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Medios de comunicación, desigualdad y violencia de género.  Tratamiento informativo, sesgos, sexismo, estereotipos y victimización. 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Alba de la Cruz Redondo – </a:t>
                      </a:r>
                      <a:r>
                        <a:rPr lang="es-ES" sz="1200" u="sng">
                          <a:effectLst/>
                          <a:hlinkClick r:id="rId17"/>
                        </a:rPr>
                        <a:t>aredondo@ujaen.es</a:t>
                      </a:r>
                      <a:r>
                        <a:rPr lang="es-ES" sz="1200" u="sng">
                          <a:effectLst/>
                        </a:rPr>
                        <a:t>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1119932413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Educación por y para la igualdad de género y contra las violencias machistas. 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Antonia García Luque - </a:t>
                      </a:r>
                      <a:r>
                        <a:rPr lang="es-ES" sz="1200" u="sng" dirty="0">
                          <a:effectLst/>
                          <a:hlinkClick r:id="rId18"/>
                        </a:rPr>
                        <a:t>agalu@ujaen.es/</a:t>
                      </a:r>
                      <a:r>
                        <a:rPr lang="es-ES" sz="1200" u="sng" dirty="0">
                          <a:effectLst/>
                        </a:rPr>
                        <a:t> </a:t>
                      </a: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pt-BR" sz="1200" dirty="0">
                          <a:effectLst/>
                        </a:rPr>
                        <a:t>Matilde Peinado Rodríguez </a:t>
                      </a:r>
                      <a:r>
                        <a:rPr lang="pt-BR" sz="1200" u="sng" dirty="0">
                          <a:effectLst/>
                          <a:hlinkClick r:id="rId6"/>
                        </a:rPr>
                        <a:t>mpeinado@ujaen.es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r>
                        <a:rPr lang="es-ES" sz="1200" dirty="0">
                          <a:effectLst/>
                        </a:rPr>
                        <a:t>Alba de la Cruz Redondo – </a:t>
                      </a:r>
                      <a:r>
                        <a:rPr lang="es-ES" sz="1200" u="sng" dirty="0">
                          <a:effectLst/>
                          <a:hlinkClick r:id="rId17"/>
                        </a:rPr>
                        <a:t>aredondo@ujaen.es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3095254621"/>
                  </a:ext>
                </a:extLst>
              </a:tr>
              <a:tr h="58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Antropología de género</a:t>
                      </a:r>
                    </a:p>
                  </a:txBody>
                  <a:tcPr marL="20088" marR="200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Mª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Carmen Sánchez Miranda- 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mmiranda@ujaen.es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8" marR="20088" marT="0" marB="0"/>
                </a:tc>
                <a:extLst>
                  <a:ext uri="{0D108BD9-81ED-4DB2-BD59-A6C34878D82A}">
                    <a16:rowId xmlns:a16="http://schemas.microsoft.com/office/drawing/2014/main" val="249390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87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01276" y="989490"/>
            <a:ext cx="10071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Corresponde al alumnado solicitar tutoras y líneas de investigación por orden de preferencia en  la solicitud que será rellenada a través de Google </a:t>
            </a:r>
            <a:r>
              <a:rPr lang="es-ES" sz="2800" dirty="0" err="1"/>
              <a:t>Form</a:t>
            </a:r>
            <a:r>
              <a:rPr lang="es-ES" sz="2800" dirty="0"/>
              <a:t>.</a:t>
            </a:r>
          </a:p>
          <a:p>
            <a:endParaRPr lang="es-ES" sz="2800" dirty="0"/>
          </a:p>
          <a:p>
            <a:r>
              <a:rPr lang="es-ES" sz="2800" dirty="0"/>
              <a:t>Plazo: </a:t>
            </a:r>
            <a:r>
              <a:rPr lang="es-ES" sz="2800" b="1" dirty="0">
                <a:solidFill>
                  <a:srgbClr val="FF0000"/>
                </a:solidFill>
              </a:rPr>
              <a:t>del 26  noviembre al 28de noviembre. </a:t>
            </a:r>
          </a:p>
          <a:p>
            <a:endParaRPr lang="es-ES" sz="2800" b="1" dirty="0">
              <a:solidFill>
                <a:srgbClr val="FF0000"/>
              </a:solidFill>
            </a:endParaRPr>
          </a:p>
          <a:p>
            <a:r>
              <a:rPr lang="es-ES" sz="2800" dirty="0"/>
              <a:t>Resolución: la CCAM resolverá y publicitará el resultado en la web. </a:t>
            </a:r>
          </a:p>
          <a:p>
            <a:r>
              <a:rPr lang="es-ES" sz="2800" dirty="0"/>
              <a:t>Criterio de asignación: nota de corte de acceso al Máster. </a:t>
            </a:r>
          </a:p>
        </p:txBody>
      </p:sp>
    </p:spTree>
    <p:extLst>
      <p:ext uri="{BB962C8B-B14F-4D97-AF65-F5344CB8AC3E}">
        <p14:creationId xmlns:p14="http://schemas.microsoft.com/office/powerpoint/2010/main" val="125045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15917" y="164567"/>
            <a:ext cx="4329006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CALENDARIO TFMS.</a:t>
            </a:r>
            <a:endParaRPr lang="es-ES" sz="32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C8072-03F7-4F27-8C4D-5667D8EF1B43}"/>
              </a:ext>
            </a:extLst>
          </p:cNvPr>
          <p:cNvSpPr txBox="1"/>
          <p:nvPr/>
        </p:nvSpPr>
        <p:spPr>
          <a:xfrm>
            <a:off x="2647950" y="1171574"/>
            <a:ext cx="8343900" cy="5269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 ORDINARIA II.</a:t>
            </a:r>
            <a:endParaRPr lang="es-ES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Entrega: 24-25-26 junio 2026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Defensa: 6- 8 julio 2026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 EXTRAORDINARIA II</a:t>
            </a:r>
            <a:endParaRPr lang="es-ES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Entrega: 14-15 octubre 2026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Defensa: 28-29 octubre 2026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 EXTRAORDINARIA I</a:t>
            </a:r>
            <a:r>
              <a:rPr lang="es-ES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(para alumnado del curso 24-25 que tiene pendiente aprobar únicamente el TFM, ha realizado matrícula extemporánea y solicitado esta convocatoria a la CCAM)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Entrega: 11-13 marzo 2026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Defensa: 24-25 marzo 2026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2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250" y="89201"/>
            <a:ext cx="10018713" cy="743989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PRÁCTICAS EXTERNAS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9250" y="1555646"/>
            <a:ext cx="10253772" cy="2957927"/>
          </a:xfrm>
        </p:spPr>
        <p:txBody>
          <a:bodyPr>
            <a:normAutofit/>
          </a:bodyPr>
          <a:lstStyle/>
          <a:p>
            <a:r>
              <a:rPr lang="es-ES" dirty="0"/>
              <a:t>62 horas de prácticas POR LAS MAÑANAS preferiblemente.</a:t>
            </a:r>
          </a:p>
          <a:p>
            <a:r>
              <a:rPr lang="es-ES" dirty="0"/>
              <a:t>1º se publicará el listado de centros en la web.</a:t>
            </a:r>
          </a:p>
          <a:p>
            <a:r>
              <a:rPr lang="es-ES" dirty="0"/>
              <a:t>2º se abrirá un plazo de solicitud de centros por orden de prioridad.</a:t>
            </a:r>
          </a:p>
          <a:p>
            <a:r>
              <a:rPr lang="es-ES" dirty="0"/>
              <a:t>3º La asignación se realizará teniendo como criterio la nota de corte de acceso al Máster, salvo en el caso de prácticas nominativas.</a:t>
            </a:r>
          </a:p>
          <a:p>
            <a:pPr marL="0" indent="0" algn="ctr">
              <a:buNone/>
            </a:pPr>
            <a:r>
              <a:rPr lang="es-ES" dirty="0"/>
              <a:t>RECONOCIMIENTOS ADENDA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5257562"/>
            <a:ext cx="121920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S" sz="1400" dirty="0"/>
          </a:p>
          <a:p>
            <a:r>
              <a:rPr lang="es-ES" sz="1400" dirty="0"/>
              <a:t>La  Comisión de Coordinación Académica del Máster (CCAM) Universitario en Análisis crítico de las  desigualdades de género e intervención integral en violencia de género de la Universidad de Jaén establecerá la siguiente política general de reconocimientos:</a:t>
            </a:r>
          </a:p>
          <a:p>
            <a:r>
              <a:rPr lang="es-ES" sz="1400" dirty="0"/>
              <a:t>· Experiencia profesional con perspectiva de Género: se podrán reconocer por la asignatura de Prácticas externas, es decir, por 8 créditos como máximo</a:t>
            </a:r>
          </a:p>
          <a:p>
            <a:r>
              <a:rPr lang="es-ES" sz="1400" dirty="0"/>
              <a:t>· Por estancia ERASMUS y MOVILIDAD INTERNACIONAL, siempre y cuando se acredite haber realizado prácticas en el mismo campo que aborda este este Máster: se podrán reconocer por 8 créditos como máximo.</a:t>
            </a:r>
          </a:p>
          <a:p>
            <a:pPr algn="r"/>
            <a:r>
              <a:rPr lang="es-ES" sz="1400" b="1" dirty="0"/>
              <a:t>Pág. 11 MEMORIA RUCT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5878679" y="4513573"/>
            <a:ext cx="759854" cy="964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38A748-CD36-4A33-9B66-5ED91D2E28D1}"/>
              </a:ext>
            </a:extLst>
          </p:cNvPr>
          <p:cNvSpPr txBox="1"/>
          <p:nvPr/>
        </p:nvSpPr>
        <p:spPr>
          <a:xfrm>
            <a:off x="2945583" y="940639"/>
            <a:ext cx="714702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TUTORA ACADÉMICA UJA: CRISTINA CALLEJÓN HERNÁNDEZ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E7D0B3-4AA1-484E-9FBD-557E21ECE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604" y="833190"/>
            <a:ext cx="2052637" cy="20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0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31782" y="222631"/>
            <a:ext cx="44219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7030A0"/>
                </a:solidFill>
              </a:rPr>
              <a:t>RECONOCIMIENTOS</a:t>
            </a:r>
          </a:p>
          <a:p>
            <a:pPr algn="ctr"/>
            <a:endParaRPr lang="es-ES" sz="4000" b="1" dirty="0">
              <a:solidFill>
                <a:srgbClr val="7030A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668024"/>
            <a:ext cx="1202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Solicitud: </a:t>
            </a:r>
            <a:r>
              <a:rPr lang="es-ES" sz="2400" b="1" dirty="0">
                <a:solidFill>
                  <a:srgbClr val="FF0000"/>
                </a:solidFill>
              </a:rPr>
              <a:t>Del Del 20 de octubre al 10 de noviembre de 2025 para los estudios de Máster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C9850A-070B-4909-945E-2FEF4958638D}"/>
              </a:ext>
            </a:extLst>
          </p:cNvPr>
          <p:cNvSpPr txBox="1"/>
          <p:nvPr/>
        </p:nvSpPr>
        <p:spPr>
          <a:xfrm>
            <a:off x="558799" y="1067859"/>
            <a:ext cx="10656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hlinkClick r:id="rId2"/>
              </a:rPr>
              <a:t>https://www.ujaen.es/estudios/acceso-y-matricula/reconocimiento-de-creditos/reconocimiento-de-asignaturas-en-el-grado-y-master</a:t>
            </a:r>
            <a:endParaRPr lang="es-ES" sz="1600" dirty="0"/>
          </a:p>
          <a:p>
            <a:endParaRPr lang="es-ES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D99207-65ED-4E5E-9501-98EEB1345BD2}"/>
              </a:ext>
            </a:extLst>
          </p:cNvPr>
          <p:cNvSpPr txBox="1"/>
          <p:nvPr/>
        </p:nvSpPr>
        <p:spPr>
          <a:xfrm>
            <a:off x="558799" y="2234008"/>
            <a:ext cx="11074400" cy="4093428"/>
          </a:xfrm>
          <a:prstGeom prst="rect">
            <a:avLst/>
          </a:prstGeom>
          <a:solidFill>
            <a:srgbClr val="F2EEFC"/>
          </a:solidFill>
        </p:spPr>
        <p:txBody>
          <a:bodyPr wrap="square">
            <a:spAutoFit/>
          </a:bodyPr>
          <a:lstStyle/>
          <a:p>
            <a:pPr algn="l"/>
            <a:r>
              <a:rPr lang="es-ES" sz="2000" b="1" i="1" dirty="0">
                <a:solidFill>
                  <a:srgbClr val="4C4345"/>
                </a:solidFill>
              </a:rPr>
              <a:t>I</a:t>
            </a:r>
            <a:r>
              <a:rPr lang="es-ES" sz="2000" b="1" i="1" dirty="0">
                <a:solidFill>
                  <a:srgbClr val="4C4345"/>
                </a:solidFill>
                <a:effectLst/>
              </a:rPr>
              <a:t>NFORMACIÓN IMPORTANTE PARA BECA</a:t>
            </a:r>
          </a:p>
          <a:p>
            <a:pPr algn="l"/>
            <a:endParaRPr lang="es-ES" sz="2000" b="0" i="0" dirty="0">
              <a:solidFill>
                <a:srgbClr val="4C4345"/>
              </a:solidFill>
              <a:effectLst/>
            </a:endParaRPr>
          </a:p>
          <a:p>
            <a:pPr algn="l"/>
            <a:r>
              <a:rPr lang="es-ES" sz="2000" b="0" i="0" dirty="0">
                <a:solidFill>
                  <a:srgbClr val="4C4345"/>
                </a:solidFill>
                <a:effectLst/>
              </a:rPr>
              <a:t>Le informamos </a:t>
            </a:r>
            <a:r>
              <a:rPr lang="es-ES" sz="2000" b="0" i="1" dirty="0">
                <a:solidFill>
                  <a:srgbClr val="4C4345"/>
                </a:solidFill>
                <a:effectLst/>
              </a:rPr>
              <a:t>que la reducción en el número de créditos de su matrícula inicial como consecuencia </a:t>
            </a:r>
            <a:r>
              <a:rPr lang="es-ES" sz="2000" b="1" i="1" dirty="0">
                <a:solidFill>
                  <a:srgbClr val="4C4345"/>
                </a:solidFill>
                <a:effectLst/>
              </a:rPr>
              <a:t>del reconocimiento de asignaturas</a:t>
            </a:r>
            <a:r>
              <a:rPr lang="es-ES" sz="2000" b="0" i="1" dirty="0">
                <a:solidFill>
                  <a:srgbClr val="4C4345"/>
                </a:solidFill>
                <a:effectLst/>
              </a:rPr>
              <a:t>, puede tener repercusión en su beca, ya que si su matrícula pasa de completa a parcial (a efectos de beca) </a:t>
            </a:r>
            <a:r>
              <a:rPr lang="es-ES" sz="2000" b="1" i="1" dirty="0">
                <a:solidFill>
                  <a:srgbClr val="4C4345"/>
                </a:solidFill>
                <a:effectLst/>
              </a:rPr>
              <a:t>sólo tendrá derecho a la beca de matrícula y la variable mínima (60€) debiendo devolver al Ministerio el resto de importes obtenidos.</a:t>
            </a:r>
            <a:r>
              <a:rPr lang="es-ES" sz="2000" b="0" i="1" dirty="0">
                <a:solidFill>
                  <a:srgbClr val="4C4345"/>
                </a:solidFill>
                <a:effectLst/>
              </a:rPr>
              <a:t> Por favor, en caso de duda </a:t>
            </a:r>
            <a:r>
              <a:rPr lang="es-ES" sz="2000" b="1" i="1" u="sng" dirty="0">
                <a:solidFill>
                  <a:srgbClr val="006D38"/>
                </a:solidFill>
                <a:effectLst/>
                <a:hlinkClick r:id="rId3" tooltip="consulte con la Unidad de Becas de la UJA"/>
              </a:rPr>
              <a:t>consulte con la Unidad de Becas de la UJA</a:t>
            </a:r>
            <a:r>
              <a:rPr lang="es-ES" sz="2000" b="0" i="0" dirty="0">
                <a:solidFill>
                  <a:srgbClr val="4C4345"/>
                </a:solidFill>
                <a:effectLst/>
              </a:rPr>
              <a:t>.</a:t>
            </a:r>
          </a:p>
          <a:p>
            <a:pPr algn="l"/>
            <a:r>
              <a:rPr lang="es-ES" sz="2000" b="1" i="0" dirty="0">
                <a:solidFill>
                  <a:srgbClr val="4C4345"/>
                </a:solidFill>
                <a:effectLst/>
              </a:rPr>
              <a:t>Procedimiento</a:t>
            </a:r>
          </a:p>
          <a:p>
            <a:pPr algn="l"/>
            <a:endParaRPr lang="es-ES" sz="2000" b="1" i="0" dirty="0">
              <a:solidFill>
                <a:srgbClr val="4C4345"/>
              </a:solidFill>
              <a:effectLst/>
            </a:endParaRPr>
          </a:p>
          <a:p>
            <a:pPr algn="l"/>
            <a:r>
              <a:rPr lang="es-ES" sz="2000" b="0" i="0" dirty="0">
                <a:solidFill>
                  <a:srgbClr val="4C4345"/>
                </a:solidFill>
                <a:effectLst/>
              </a:rPr>
              <a:t>Los alumnos interesados en el proceso de reconocimientos de asignaturas, deberán </a:t>
            </a:r>
            <a:r>
              <a:rPr lang="es-ES" sz="2000" b="1" i="0" dirty="0">
                <a:solidFill>
                  <a:srgbClr val="4C4345"/>
                </a:solidFill>
                <a:effectLst/>
              </a:rPr>
              <a:t>obligatoriamente</a:t>
            </a:r>
            <a:r>
              <a:rPr lang="es-ES" sz="2000" b="0" i="0" dirty="0">
                <a:solidFill>
                  <a:srgbClr val="4C4345"/>
                </a:solidFill>
                <a:effectLst/>
              </a:rPr>
              <a:t> solicitar la petición a través del siguiente </a:t>
            </a:r>
            <a:r>
              <a:rPr lang="es-ES" sz="2000" b="1" i="0" u="sng" dirty="0">
                <a:solidFill>
                  <a:srgbClr val="006D38"/>
                </a:solidFill>
                <a:effectLst/>
                <a:hlinkClick r:id="rId4" tooltip="FORMULARIO"/>
              </a:rPr>
              <a:t>FORMULARIO</a:t>
            </a:r>
            <a:r>
              <a:rPr lang="es-ES" sz="2000" b="0" i="0" dirty="0">
                <a:solidFill>
                  <a:srgbClr val="4C4345"/>
                </a:solidFill>
                <a:effectLst/>
              </a:rPr>
              <a:t>.</a:t>
            </a:r>
          </a:p>
          <a:p>
            <a:pPr algn="l"/>
            <a:r>
              <a:rPr lang="es-ES" sz="2000" b="0" i="0" dirty="0">
                <a:solidFill>
                  <a:srgbClr val="4C4345"/>
                </a:solidFill>
                <a:effectLst/>
              </a:rPr>
              <a:t>Una vez resuelta la solicitud, se le comunicará el resultado de la misma a través del correo electrónico institucional asignado por la UJA.</a:t>
            </a:r>
          </a:p>
        </p:txBody>
      </p:sp>
    </p:spTree>
    <p:extLst>
      <p:ext uri="{BB962C8B-B14F-4D97-AF65-F5344CB8AC3E}">
        <p14:creationId xmlns:p14="http://schemas.microsoft.com/office/powerpoint/2010/main" val="138446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49656"/>
              </p:ext>
            </p:extLst>
          </p:nvPr>
        </p:nvGraphicFramePr>
        <p:xfrm>
          <a:off x="2760453" y="250163"/>
          <a:ext cx="8729932" cy="638454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729932">
                  <a:extLst>
                    <a:ext uri="{9D8B030D-6E8A-4147-A177-3AD203B41FA5}">
                      <a16:colId xmlns:a16="http://schemas.microsoft.com/office/drawing/2014/main" val="3293080771"/>
                    </a:ext>
                  </a:extLst>
                </a:gridCol>
              </a:tblGrid>
              <a:tr h="205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CENTROS OFERTADOS  en cursos</a:t>
                      </a:r>
                      <a:r>
                        <a:rPr lang="es-ES" sz="1000" baseline="0" dirty="0">
                          <a:effectLst/>
                        </a:rPr>
                        <a:t> anteriores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2589439166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Unidad de Igualdad de la UJA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3668504448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Liga Giennense por la Educación Pública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882588594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CMIM Torredelcampo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99936559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Seminario Mujer, Ciencia y Sociedad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1891350896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Concejalía de Igualdad del Ayuntamiento de Jaén. 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1809822637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Colegio Pedro Poveda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1435782044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Centro de Igualadad de La Zubia "13 Rosas".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2635121646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Plataforma cordobesa contra la violencia a las mujeres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3256382876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Instituto de Medicina Legal y Forense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4216734979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Ayuntamiento de Los Villares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1574365233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Diputación provincial de Jaén. Área de Igualdad.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229067003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Fundación Secretariado Gitano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985769886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Asociación "Yerbabuena"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4279896436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ADEMUR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2661099375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Unidad de Igualdad de la UJA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2094109883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Liga Giennense por la Educación Pública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2794555368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Centro de Psicología Mercedes Palacios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113074156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Centro de Psicología Mercedes Palacios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13393922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Ayuntamiento de Los Villares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665191481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Ayuntamiento Villa del Río (Córdoba)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3091376494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CMIM La Carolina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386408439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ADEMUR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3815752014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CMIM de Úbeda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/>
                </a:tc>
                <a:extLst>
                  <a:ext uri="{0D108BD9-81ED-4DB2-BD59-A6C34878D82A}">
                    <a16:rowId xmlns:a16="http://schemas.microsoft.com/office/drawing/2014/main" val="4072699185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Fiscalía Provincial de Jaén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/>
                </a:tc>
                <a:extLst>
                  <a:ext uri="{0D108BD9-81ED-4DB2-BD59-A6C34878D82A}">
                    <a16:rowId xmlns:a16="http://schemas.microsoft.com/office/drawing/2014/main" val="3545507385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CMIM Torredelcampo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3406637907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Casa de la Igualdad de Torreperogil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3676979680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Ayuntamiento de Marmolejo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2992745475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CMIM La Carolina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3890218277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Ayuntamiento de Beas de Segura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1572552125"/>
                  </a:ext>
                </a:extLst>
              </a:tr>
              <a:tr h="205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Diputación provincial de Jaén. Área de Igualdad.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57" marR="22757" marT="0" marB="0" anchor="b"/>
                </a:tc>
                <a:extLst>
                  <a:ext uri="{0D108BD9-81ED-4DB2-BD59-A6C34878D82A}">
                    <a16:rowId xmlns:a16="http://schemas.microsoft.com/office/drawing/2014/main" val="759934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898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7645" y="2892967"/>
            <a:ext cx="10018713" cy="756634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7030A0"/>
                </a:solidFill>
              </a:rPr>
              <a:t>CONFERENCIAS DEL CICLO DE CONFERENCIAS DEL CENTRO DE ESTUDIOS DE POSTGRADO</a:t>
            </a:r>
          </a:p>
        </p:txBody>
      </p:sp>
    </p:spTree>
    <p:extLst>
      <p:ext uri="{BB962C8B-B14F-4D97-AF65-F5344CB8AC3E}">
        <p14:creationId xmlns:p14="http://schemas.microsoft.com/office/powerpoint/2010/main" val="21055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7505" y="1641924"/>
            <a:ext cx="3420934" cy="947651"/>
          </a:xfrm>
        </p:spPr>
        <p:txBody>
          <a:bodyPr>
            <a:normAutofit fontScale="90000"/>
          </a:bodyPr>
          <a:lstStyle/>
          <a:p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7030A0"/>
                </a:solidFill>
              </a:rPr>
              <a:t>CALENDARIO</a:t>
            </a:r>
            <a:br>
              <a:rPr lang="es-ES" sz="1800" b="1" dirty="0">
                <a:solidFill>
                  <a:srgbClr val="FF0000"/>
                </a:solidFill>
              </a:rPr>
            </a:br>
            <a:r>
              <a:rPr lang="es-ES" sz="1800" b="1" dirty="0">
                <a:solidFill>
                  <a:srgbClr val="FF0000"/>
                </a:solidFill>
                <a:hlinkClick r:id="rId2"/>
              </a:rPr>
              <a:t>https://drive.google.com/drive/folders/1P9kayC_Jyzp1UqN2sq-RWzhArmlhKZFA</a:t>
            </a:r>
            <a:br>
              <a:rPr lang="es-ES" sz="1800" b="1" dirty="0">
                <a:solidFill>
                  <a:srgbClr val="FF0000"/>
                </a:solidFill>
              </a:rPr>
            </a:br>
            <a:br>
              <a:rPr lang="es-ES" sz="1800" b="1" dirty="0">
                <a:solidFill>
                  <a:srgbClr val="FF0000"/>
                </a:solidFill>
              </a:rPr>
            </a:br>
            <a:br>
              <a:rPr lang="es-ES" sz="1800" b="1" dirty="0">
                <a:solidFill>
                  <a:srgbClr val="FF0000"/>
                </a:solidFill>
              </a:rPr>
            </a:br>
            <a:br>
              <a:rPr lang="es-ES" sz="1800" b="1" dirty="0">
                <a:solidFill>
                  <a:srgbClr val="FF0000"/>
                </a:solidFill>
              </a:rPr>
            </a:br>
            <a:br>
              <a:rPr lang="es-ES" sz="1800" b="1" dirty="0">
                <a:solidFill>
                  <a:srgbClr val="FF0000"/>
                </a:solidFill>
              </a:rPr>
            </a:br>
            <a:br>
              <a:rPr lang="es-ES" b="1" dirty="0">
                <a:solidFill>
                  <a:srgbClr val="FF0000"/>
                </a:solidFill>
              </a:rPr>
            </a:br>
            <a:br>
              <a:rPr lang="es-ES" b="1" dirty="0">
                <a:solidFill>
                  <a:srgbClr val="FF0000"/>
                </a:solidFill>
              </a:rPr>
            </a:b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C078B6-1DB3-4A34-8B90-F7CF78D23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59"/>
          <a:stretch/>
        </p:blipFill>
        <p:spPr>
          <a:xfrm>
            <a:off x="2653029" y="2209801"/>
            <a:ext cx="8082566" cy="371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679602" y="1803043"/>
            <a:ext cx="10018713" cy="28977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s-ES" b="1" dirty="0"/>
          </a:p>
          <a:p>
            <a:pPr marL="0" indent="0" algn="ctr">
              <a:buNone/>
            </a:pPr>
            <a:r>
              <a:rPr lang="es-ES" b="1" dirty="0"/>
              <a:t>FECHAS CLAVES</a:t>
            </a:r>
          </a:p>
          <a:p>
            <a:r>
              <a:rPr lang="es-ES" b="1" dirty="0">
                <a:solidFill>
                  <a:srgbClr val="FF0000"/>
                </a:solidFill>
              </a:rPr>
              <a:t>Solicitud PAT</a:t>
            </a:r>
            <a:r>
              <a:rPr lang="es-ES" dirty="0"/>
              <a:t>: del 30-31 octubre</a:t>
            </a:r>
          </a:p>
          <a:p>
            <a:endParaRPr lang="es-ES" dirty="0"/>
          </a:p>
          <a:p>
            <a:r>
              <a:rPr lang="es-ES" b="1" dirty="0">
                <a:solidFill>
                  <a:srgbClr val="FF0000"/>
                </a:solidFill>
              </a:rPr>
              <a:t>Solicitud línea y tutor/a TFM</a:t>
            </a:r>
            <a:r>
              <a:rPr lang="es-ES" dirty="0"/>
              <a:t>: del 26 al 28 de noviembre.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242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5191" r="3309" b="3673"/>
          <a:stretch/>
        </p:blipFill>
        <p:spPr>
          <a:xfrm>
            <a:off x="0" y="0"/>
            <a:ext cx="6266871" cy="50126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2364" y="5244029"/>
            <a:ext cx="6021998" cy="1494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https://www.ujaen.es/estudios/oferta-academica/masteres/master-universitario-en-analisis-critico-de-las-desigualdades-de-genero-e-intervencion#informacion-academica</a:t>
            </a:r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11282" r="36047"/>
          <a:stretch/>
        </p:blipFill>
        <p:spPr>
          <a:xfrm>
            <a:off x="6336145" y="-3687"/>
            <a:ext cx="5209309" cy="68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3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142" y="174568"/>
            <a:ext cx="10897985" cy="1421476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ENCUESTAS DE OPINIÓN Y DE SATISFACCIÓN DEL ALUMNADO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4463" y="1057140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b="1" dirty="0">
                <a:solidFill>
                  <a:srgbClr val="FF0000"/>
                </a:solidFill>
              </a:rPr>
              <a:t>ESTE AÑO ON-LINE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16" y="2995412"/>
            <a:ext cx="7196205" cy="36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25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1654" t="28143" r="12849" b="21923"/>
          <a:stretch/>
        </p:blipFill>
        <p:spPr>
          <a:xfrm>
            <a:off x="0" y="0"/>
            <a:ext cx="12256656" cy="6931890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 flipH="1">
            <a:off x="10308499" y="3648362"/>
            <a:ext cx="905164" cy="15055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0817218" y="3800962"/>
            <a:ext cx="848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>
                <a:solidFill>
                  <a:srgbClr val="FF0000"/>
                </a:solidFill>
                <a:latin typeface="Brush Script MT" panose="03060802040406070304" pitchFamily="66" charset="0"/>
              </a:rPr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666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951807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COMISIONES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239665"/>
            <a:ext cx="10477705" cy="11104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COMISIÓN DE COORDINACIÓN ACADÉMICA DEL MÁSTER UNIVERSITARIO </a:t>
            </a:r>
          </a:p>
          <a:p>
            <a:pPr marL="0" indent="0">
              <a:buNone/>
            </a:pPr>
            <a:r>
              <a:rPr lang="es-ES" sz="1600" dirty="0"/>
              <a:t>(art. 37 Normativa sobre los Másteres Oficiales en la Universidad de Jaén)</a:t>
            </a:r>
          </a:p>
          <a:p>
            <a:pPr marL="0" indent="0">
              <a:buNone/>
            </a:pPr>
            <a:r>
              <a:rPr lang="es-ES" sz="2000" dirty="0"/>
              <a:t>Funciones: </a:t>
            </a:r>
            <a:r>
              <a:rPr lang="es-ES" sz="2000" dirty="0">
                <a:hlinkClick r:id="rId2"/>
              </a:rPr>
              <a:t>http://eps.ujaen.es/masterInd/docs/Normativa%20Master%20febrero%202015.pdf</a:t>
            </a:r>
            <a:endParaRPr lang="es-ES" sz="2000" dirty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68605" y="3052486"/>
            <a:ext cx="377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Presidenta: </a:t>
            </a:r>
            <a:r>
              <a:rPr lang="es-ES" dirty="0"/>
              <a:t>Belén Blázquez Vilaplana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83067" y="5063713"/>
            <a:ext cx="385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Secretaria: </a:t>
            </a:r>
            <a:r>
              <a:rPr lang="es-ES" dirty="0"/>
              <a:t>Belén Agrela Romero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8962300" y="6488668"/>
            <a:ext cx="3213124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ES" b="1" dirty="0"/>
              <a:t>Vocal: </a:t>
            </a:r>
            <a:r>
              <a:rPr lang="es-ES" dirty="0" err="1"/>
              <a:t>Mª</a:t>
            </a:r>
            <a:r>
              <a:rPr lang="es-ES" dirty="0"/>
              <a:t> Dolores Pérez Jaraba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063208" y="4078956"/>
            <a:ext cx="3452035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Vocal: Cristina Callejón Hernández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063208" y="6417803"/>
            <a:ext cx="3593291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s-ES" b="1" dirty="0"/>
              <a:t>Vocal: </a:t>
            </a:r>
            <a:r>
              <a:rPr lang="es-ES" dirty="0" err="1"/>
              <a:t>Mª</a:t>
            </a:r>
            <a:r>
              <a:rPr lang="es-ES" dirty="0"/>
              <a:t> Carmen Sánchez Miranda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85C17C-4293-4A61-BA9D-2B2883483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222" y="2004118"/>
            <a:ext cx="1519304" cy="185692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1B6E0A-3C8D-41C9-9EEB-3A8F385F1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671" y="2346541"/>
            <a:ext cx="1364237" cy="16674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159C12-3A07-47BE-A6F4-E6438CD9F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354" y="4507893"/>
            <a:ext cx="1905000" cy="17907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89125F9-5348-4287-B2CA-1218B8F6C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4560876"/>
            <a:ext cx="1519304" cy="185692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79B379A-2040-4C59-A0B9-5F7F3AF86728}"/>
              </a:ext>
            </a:extLst>
          </p:cNvPr>
          <p:cNvSpPr/>
          <p:nvPr/>
        </p:nvSpPr>
        <p:spPr>
          <a:xfrm>
            <a:off x="8835573" y="4078956"/>
            <a:ext cx="3126441" cy="335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Vocal: Teresa Amezcua Aguilar  </a:t>
            </a:r>
          </a:p>
        </p:txBody>
      </p:sp>
    </p:spTree>
    <p:extLst>
      <p:ext uri="{BB962C8B-B14F-4D97-AF65-F5344CB8AC3E}">
        <p14:creationId xmlns:p14="http://schemas.microsoft.com/office/powerpoint/2010/main" val="211726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583" y="1390919"/>
            <a:ext cx="10018713" cy="1752599"/>
          </a:xfrm>
        </p:spPr>
        <p:txBody>
          <a:bodyPr/>
          <a:lstStyle/>
          <a:p>
            <a:r>
              <a:rPr lang="es-ES" dirty="0"/>
              <a:t>¿QUÉ 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0371" y="3285758"/>
            <a:ext cx="10018713" cy="3124201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Es una herramienta que se  pone a disposición del alumnado para favorecer la consecución de un rendimiento académico adecuado a través de diferentes actividades dirigidas al apoyo y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orientación teórica-práctica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en esta etapa formativa. </a:t>
            </a:r>
          </a:p>
          <a:p>
            <a:r>
              <a:rPr lang="es-ES" sz="2800" dirty="0">
                <a:solidFill>
                  <a:schemeClr val="tx1"/>
                </a:solidFill>
              </a:rPr>
              <a:t>Todo ello se llevará a cabo mediante un trato personal y cercano a través de la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asignación al alumnado que así lo solicite de un/a tutor/a de </a:t>
            </a:r>
            <a:r>
              <a:rPr lang="es-ES" sz="2800" dirty="0">
                <a:solidFill>
                  <a:schemeClr val="tx1"/>
                </a:solidFill>
              </a:rPr>
              <a:t>entre el profesorado  </a:t>
            </a:r>
            <a:r>
              <a:rPr lang="es-ES" sz="2800" dirty="0"/>
              <a:t>interno </a:t>
            </a:r>
            <a:r>
              <a:rPr lang="es-ES" sz="2800" dirty="0">
                <a:solidFill>
                  <a:schemeClr val="tx1"/>
                </a:solidFill>
              </a:rPr>
              <a:t>del con quien podrá mantener entrevistas personales.</a:t>
            </a:r>
          </a:p>
          <a:p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61582" y="0"/>
            <a:ext cx="10018713" cy="15586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PLAN DE ACCIÓN TUTORIAL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690371" y="1390919"/>
            <a:ext cx="10018713" cy="691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600" dirty="0">
                <a:hlinkClick r:id="rId2"/>
              </a:rPr>
              <a:t>https://www.ujaen.es/estudios/oferta-academica/masteres/master-universitario-en-analisis-critico-de-las-desigualdades-de-genero-e-intervencion#orientacion-profesional</a:t>
            </a:r>
            <a:endParaRPr lang="es-ES" sz="1600" dirty="0"/>
          </a:p>
          <a:p>
            <a:pPr marL="0" indent="0">
              <a:buFont typeface="Arial"/>
              <a:buNone/>
            </a:pPr>
            <a:endParaRPr lang="es-ES" sz="1600" dirty="0"/>
          </a:p>
          <a:p>
            <a:pPr marL="0" indent="0">
              <a:buFont typeface="Arial"/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8955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127716"/>
            <a:ext cx="10018713" cy="1752599"/>
          </a:xfrm>
        </p:spPr>
        <p:txBody>
          <a:bodyPr/>
          <a:lstStyle/>
          <a:p>
            <a:r>
              <a:rPr lang="es-ES" b="1" dirty="0"/>
              <a:t>Tipo de actividades </a:t>
            </a:r>
            <a:br>
              <a:rPr lang="es-ES" b="1" dirty="0"/>
            </a:b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0524" y="1880315"/>
            <a:ext cx="10018713" cy="5035640"/>
          </a:xfrm>
        </p:spPr>
        <p:txBody>
          <a:bodyPr>
            <a:normAutofit lnSpcReduction="10000"/>
          </a:bodyPr>
          <a:lstStyle/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Asesoramiento personalizado </a:t>
            </a:r>
            <a:r>
              <a:rPr lang="es-ES" sz="3200" dirty="0">
                <a:solidFill>
                  <a:schemeClr val="tx1"/>
                </a:solidFill>
              </a:rPr>
              <a:t>al alumnado mediante entrevistas con el/la tutor/a (no necesariamente presenciales).</a:t>
            </a:r>
          </a:p>
          <a:p>
            <a:pPr marL="0" indent="0">
              <a:buNone/>
            </a:pPr>
            <a:endParaRPr lang="es-ES" sz="3200" dirty="0">
              <a:solidFill>
                <a:schemeClr val="tx1"/>
              </a:solidFill>
            </a:endParaRPr>
          </a:p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Actividades colectivas</a:t>
            </a:r>
            <a:r>
              <a:rPr lang="es-ES" sz="3200" dirty="0">
                <a:solidFill>
                  <a:schemeClr val="tx1"/>
                </a:solidFill>
              </a:rPr>
              <a:t>: talleres formativos (de escritura científica, de oratoria, de búsqueda y tratamiento de la información, de elaboración y presentación de trabajos académicos, etc</a:t>
            </a:r>
            <a:r>
              <a:rPr lang="es-ES" sz="3200" dirty="0"/>
              <a:t>.). </a:t>
            </a:r>
          </a:p>
          <a:p>
            <a:pPr marL="0" indent="0" algn="ctr">
              <a:buNone/>
            </a:pPr>
            <a:r>
              <a:rPr lang="es-ES" sz="3200" dirty="0"/>
              <a:t>PROGRAMAS ALFIN y FOCO</a:t>
            </a:r>
            <a:endParaRPr lang="es-ES" sz="3200" dirty="0">
              <a:hlinkClick r:id="rId2"/>
            </a:endParaRPr>
          </a:p>
          <a:p>
            <a:endParaRPr lang="es-ES" sz="3200" dirty="0">
              <a:solidFill>
                <a:schemeClr val="tx1"/>
              </a:solidFill>
            </a:endParaRPr>
          </a:p>
          <a:p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2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2C3838-5431-4E86-B981-4BF50B7A4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3" t="19333" r="35583"/>
          <a:stretch/>
        </p:blipFill>
        <p:spPr>
          <a:xfrm>
            <a:off x="731520" y="85719"/>
            <a:ext cx="4693920" cy="66865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EEBB4E-751D-43B6-94B3-ECA6728DF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67" t="20902" r="24250"/>
          <a:stretch/>
        </p:blipFill>
        <p:spPr>
          <a:xfrm>
            <a:off x="6644640" y="97845"/>
            <a:ext cx="4582160" cy="64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0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E282BEB-A31A-478E-87E6-1B701627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28675"/>
            <a:ext cx="7400925" cy="3000375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3A253AA-13EC-4E4B-9BF9-63C18CB4D296}"/>
              </a:ext>
            </a:extLst>
          </p:cNvPr>
          <p:cNvSpPr/>
          <p:nvPr/>
        </p:nvSpPr>
        <p:spPr>
          <a:xfrm>
            <a:off x="8810625" y="1343025"/>
            <a:ext cx="3048000" cy="1657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23 y 24 de octubre de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8E469E-BA6C-47DD-ADA1-241AEFF28249}"/>
              </a:ext>
            </a:extLst>
          </p:cNvPr>
          <p:cNvSpPr txBox="1"/>
          <p:nvPr/>
        </p:nvSpPr>
        <p:spPr>
          <a:xfrm>
            <a:off x="628649" y="4348874"/>
            <a:ext cx="11109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https://eventos.ujaen.es/129675/detail/i-congreso-internacional-mujeres-y-diversidades-avanzando-en-igualdad-desde-una-mirada-interseccion.html</a:t>
            </a:r>
            <a:r>
              <a:rPr lang="es-ES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292975-16D5-4DC5-81F8-A932EB2600FF}"/>
              </a:ext>
            </a:extLst>
          </p:cNvPr>
          <p:cNvSpPr txBox="1"/>
          <p:nvPr/>
        </p:nvSpPr>
        <p:spPr>
          <a:xfrm>
            <a:off x="1280284" y="584465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https://forms.gle/tM34DYNZ7hggzqZy9</a:t>
            </a:r>
          </a:p>
        </p:txBody>
      </p:sp>
    </p:spTree>
    <p:extLst>
      <p:ext uri="{BB962C8B-B14F-4D97-AF65-F5344CB8AC3E}">
        <p14:creationId xmlns:p14="http://schemas.microsoft.com/office/powerpoint/2010/main" val="390804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7494" y="183525"/>
            <a:ext cx="10018713" cy="52481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dirty="0"/>
              <a:t>Datos relevantes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2721" y="1584493"/>
            <a:ext cx="9748257" cy="3106871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chemeClr val="tx1"/>
                </a:solidFill>
              </a:rPr>
              <a:t>La participación en el PAT </a:t>
            </a:r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no es obligatoria</a:t>
            </a:r>
            <a:r>
              <a:rPr lang="es-ES" sz="3600" dirty="0">
                <a:solidFill>
                  <a:schemeClr val="tx1"/>
                </a:solidFill>
              </a:rPr>
              <a:t>, aunque </a:t>
            </a:r>
            <a:r>
              <a:rPr lang="es-ES" sz="3600" b="1" u="sng" dirty="0">
                <a:solidFill>
                  <a:schemeClr val="accent1">
                    <a:lumMod val="75000"/>
                  </a:schemeClr>
                </a:solidFill>
              </a:rPr>
              <a:t>sí recomendable.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 Solicitud: </a:t>
            </a:r>
            <a:r>
              <a:rPr lang="es-ES" sz="3600" dirty="0">
                <a:solidFill>
                  <a:schemeClr val="tx1"/>
                </a:solidFill>
              </a:rPr>
              <a:t>del </a:t>
            </a:r>
            <a:r>
              <a:rPr lang="es-ES" sz="3600" b="1" dirty="0">
                <a:solidFill>
                  <a:srgbClr val="FF0000"/>
                </a:solidFill>
              </a:rPr>
              <a:t>30-31 octubre</a:t>
            </a:r>
            <a:endParaRPr lang="es-ES" sz="3600" dirty="0">
              <a:solidFill>
                <a:schemeClr val="tx1"/>
              </a:solidFill>
            </a:endParaRPr>
          </a:p>
          <a:p>
            <a:r>
              <a:rPr lang="es-ES" sz="3600" dirty="0"/>
              <a:t>Rellenar formulario del Google </a:t>
            </a:r>
            <a:r>
              <a:rPr lang="es-ES" sz="3600" dirty="0" err="1"/>
              <a:t>Form</a:t>
            </a:r>
            <a:r>
              <a:rPr lang="es-ES" sz="3600" dirty="0"/>
              <a:t>. 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31947" y="5567519"/>
            <a:ext cx="83642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dirty="0"/>
              <a:t>Posteriormente, la Comisión de Coordinación Académica del Máster se reunirá para realizar la asignación de tutor/as, lo que se comunicará a través de página web del Máster. </a:t>
            </a:r>
          </a:p>
        </p:txBody>
      </p:sp>
    </p:spTree>
    <p:extLst>
      <p:ext uri="{BB962C8B-B14F-4D97-AF65-F5344CB8AC3E}">
        <p14:creationId xmlns:p14="http://schemas.microsoft.com/office/powerpoint/2010/main" val="143605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736" y="106252"/>
            <a:ext cx="10018713" cy="7823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/>
              <a:t>Profesorado del PAT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4945" y="888642"/>
            <a:ext cx="7315200" cy="5850277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Isabel Balza Múgica (Filosofía Moral).</a:t>
            </a:r>
          </a:p>
          <a:p>
            <a:r>
              <a:rPr lang="es-ES" dirty="0"/>
              <a:t>Belén Agrela Romero (Trabajo Social y Servicios Sociales). </a:t>
            </a:r>
          </a:p>
          <a:p>
            <a:r>
              <a:rPr lang="es-ES" dirty="0"/>
              <a:t>Paz </a:t>
            </a:r>
            <a:r>
              <a:rPr lang="es-ES" dirty="0" err="1"/>
              <a:t>Elipe</a:t>
            </a:r>
            <a:r>
              <a:rPr lang="es-ES" dirty="0"/>
              <a:t> Muñoz (Psicología).</a:t>
            </a:r>
          </a:p>
          <a:p>
            <a:r>
              <a:rPr lang="es-ES" dirty="0"/>
              <a:t>Esther López Zafra (Psicología).</a:t>
            </a:r>
          </a:p>
          <a:p>
            <a:r>
              <a:rPr lang="es-ES" dirty="0"/>
              <a:t>Carmen Muñoz Rodríguez (Derecho Internacional Público).</a:t>
            </a:r>
          </a:p>
          <a:p>
            <a:r>
              <a:rPr lang="es-ES" dirty="0"/>
              <a:t>Carmen Villanueva </a:t>
            </a:r>
            <a:r>
              <a:rPr lang="es-ES" dirty="0" err="1"/>
              <a:t>Lupión</a:t>
            </a:r>
            <a:r>
              <a:rPr lang="es-ES" dirty="0"/>
              <a:t> (Derecho Civil). </a:t>
            </a:r>
          </a:p>
          <a:p>
            <a:r>
              <a:rPr lang="es-ES" dirty="0"/>
              <a:t>Pilar Fernández Pantoja (Derecho Penal)</a:t>
            </a:r>
          </a:p>
          <a:p>
            <a:r>
              <a:rPr lang="es-ES" dirty="0"/>
              <a:t>Isabel María Villar Cañada (Derecho del Trabajo y de la Seguridad Social).</a:t>
            </a:r>
          </a:p>
          <a:p>
            <a:r>
              <a:rPr lang="es-ES" dirty="0"/>
              <a:t>Belén Blázquez </a:t>
            </a:r>
            <a:r>
              <a:rPr lang="es-ES" dirty="0" err="1"/>
              <a:t>Vilaplana</a:t>
            </a:r>
            <a:r>
              <a:rPr lang="es-ES" dirty="0"/>
              <a:t> (Ciencia Política y de la Administración).</a:t>
            </a:r>
          </a:p>
          <a:p>
            <a:r>
              <a:rPr lang="es-ES" dirty="0"/>
              <a:t>Matilde Peinado Rodríguez (Didáctica de las Ciencias Sociales).</a:t>
            </a:r>
          </a:p>
          <a:p>
            <a:r>
              <a:rPr lang="es-ES" dirty="0"/>
              <a:t>Isabel Ramos Vázquez (Historia del Derecho y de las Instituciones).</a:t>
            </a:r>
          </a:p>
          <a:p>
            <a:r>
              <a:rPr lang="es-ES" dirty="0"/>
              <a:t>Alba de la Cruz Redondo (Didáctica de las Ciencias Sociales)</a:t>
            </a:r>
          </a:p>
          <a:p>
            <a:r>
              <a:rPr lang="es-ES" dirty="0"/>
              <a:t>Antonia García Luque (Didáctica de las Ciencias Sociales). </a:t>
            </a:r>
          </a:p>
          <a:p>
            <a:r>
              <a:rPr lang="es-ES" dirty="0"/>
              <a:t>Raquel Vela Díaz (Derecho del Trabajo y la Seguridad Social). </a:t>
            </a:r>
          </a:p>
          <a:p>
            <a:r>
              <a:rPr lang="es-ES" dirty="0"/>
              <a:t>Mª Victoria </a:t>
            </a:r>
            <a:r>
              <a:rPr lang="es-ES" dirty="0" err="1"/>
              <a:t>Quirosa</a:t>
            </a:r>
            <a:r>
              <a:rPr lang="es-ES" dirty="0"/>
              <a:t> García (Historia del Arte)</a:t>
            </a:r>
          </a:p>
          <a:p>
            <a:r>
              <a:rPr lang="es-ES" dirty="0"/>
              <a:t>Cristina Callejón Hernández (Derecho Penal)</a:t>
            </a:r>
          </a:p>
          <a:p>
            <a:r>
              <a:rPr lang="es-ES" dirty="0" err="1"/>
              <a:t>Mª</a:t>
            </a:r>
            <a:r>
              <a:rPr lang="es-ES" dirty="0"/>
              <a:t> Carmen Sánchez Miranda (Antropología Social)</a:t>
            </a:r>
          </a:p>
        </p:txBody>
      </p:sp>
    </p:spTree>
    <p:extLst>
      <p:ext uri="{BB962C8B-B14F-4D97-AF65-F5344CB8AC3E}">
        <p14:creationId xmlns:p14="http://schemas.microsoft.com/office/powerpoint/2010/main" val="1553934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703</TotalTime>
  <Words>1702</Words>
  <Application>Microsoft Office PowerPoint</Application>
  <PresentationFormat>Panorámica</PresentationFormat>
  <Paragraphs>183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Brush Script MT</vt:lpstr>
      <vt:lpstr>Calibri</vt:lpstr>
      <vt:lpstr>Calibri Light</vt:lpstr>
      <vt:lpstr>Century</vt:lpstr>
      <vt:lpstr>Corbel</vt:lpstr>
      <vt:lpstr>Times New Roman</vt:lpstr>
      <vt:lpstr>Parallax</vt:lpstr>
      <vt:lpstr>Tema de Office</vt:lpstr>
      <vt:lpstr>Presentación de PowerPoint</vt:lpstr>
      <vt:lpstr>Presentación de PowerPoint</vt:lpstr>
      <vt:lpstr>COMISIONES</vt:lpstr>
      <vt:lpstr>¿QUÉ ES?</vt:lpstr>
      <vt:lpstr>Tipo de actividades  </vt:lpstr>
      <vt:lpstr>Presentación de PowerPoint</vt:lpstr>
      <vt:lpstr>Presentación de PowerPoint</vt:lpstr>
      <vt:lpstr>Datos relevantes</vt:lpstr>
      <vt:lpstr>Profesorado del PAT</vt:lpstr>
      <vt:lpstr>TRABAJO DE FIN DE MÁSTER</vt:lpstr>
      <vt:lpstr>Presentación de PowerPoint</vt:lpstr>
      <vt:lpstr>Presentación de PowerPoint</vt:lpstr>
      <vt:lpstr>Presentación de PowerPoint</vt:lpstr>
      <vt:lpstr>PRÁCTICAS EXTERNAS</vt:lpstr>
      <vt:lpstr>Presentación de PowerPoint</vt:lpstr>
      <vt:lpstr>Presentación de PowerPoint</vt:lpstr>
      <vt:lpstr>CONFERENCIAS DEL CICLO DE CONFERENCIAS DEL CENTRO DE ESTUDIOS DE POSTGRADO</vt:lpstr>
      <vt:lpstr> CALENDARIO https://drive.google.com/drive/folders/1P9kayC_Jyzp1UqN2sq-RWzhArmlhKZFA       </vt:lpstr>
      <vt:lpstr>Presentación de PowerPoint</vt:lpstr>
      <vt:lpstr>ENCUESTAS DE OPINIÓN Y DE SATISFACCIÓN DEL ALUMNADO</vt:lpstr>
      <vt:lpstr>Presentación de PowerPoint</vt:lpstr>
    </vt:vector>
  </TitlesOfParts>
  <Company>Universidad de Jaén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UJA</dc:creator>
  <cp:lastModifiedBy>BELEN</cp:lastModifiedBy>
  <cp:revision>86</cp:revision>
  <dcterms:created xsi:type="dcterms:W3CDTF">2019-11-01T18:25:47Z</dcterms:created>
  <dcterms:modified xsi:type="dcterms:W3CDTF">2025-10-06T10:50:23Z</dcterms:modified>
</cp:coreProperties>
</file>