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4"/>
  </p:notesMasterIdLst>
  <p:handoutMasterIdLst>
    <p:handoutMasterId r:id="rId5"/>
  </p:handoutMasterIdLst>
  <p:sldIdLst>
    <p:sldId id="287" r:id="rId2"/>
    <p:sldId id="343" r:id="rId3"/>
  </p:sldIdLst>
  <p:sldSz cx="9144000" cy="6858000" type="screen4x3"/>
  <p:notesSz cx="9926638" cy="6797675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3300"/>
    <a:srgbClr val="2A07F9"/>
    <a:srgbClr val="FF6699"/>
    <a:srgbClr val="FFFF00"/>
    <a:srgbClr val="020C16"/>
    <a:srgbClr val="80008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7" autoAdjust="0"/>
  </p:normalViewPr>
  <p:slideViewPr>
    <p:cSldViewPr>
      <p:cViewPr>
        <p:scale>
          <a:sx n="79" d="100"/>
          <a:sy n="79" d="100"/>
        </p:scale>
        <p:origin x="-894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696" y="0"/>
            <a:ext cx="4302625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618BE65-6AFC-4BE5-BB4A-C884E1D64A74}" type="datetimeFigureOut">
              <a:rPr lang="en-US"/>
              <a:pPr>
                <a:defRPr/>
              </a:pPr>
              <a:t>6/28/2013</a:t>
            </a:fld>
            <a:endParaRPr lang="es-E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24"/>
            <a:ext cx="4302625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696" y="6456324"/>
            <a:ext cx="4302625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1" rIns="91425" bIns="4571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3D21B0C-24E6-4363-8B3F-C5AB0A30E44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4914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4300307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5" tIns="46071" rIns="92135" bIns="46071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 bwMode="auto">
          <a:xfrm>
            <a:off x="5624014" y="0"/>
            <a:ext cx="4300307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5" tIns="46071" rIns="92135" bIns="4607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D1619CF2-7D24-4CAF-A743-70E4CF4F0566}" type="datetimeFigureOut">
              <a:rPr lang="en-US"/>
              <a:pPr>
                <a:defRPr/>
              </a:pPr>
              <a:t>6/28/2013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 bwMode="auto">
          <a:xfrm>
            <a:off x="992201" y="3228705"/>
            <a:ext cx="7942238" cy="3059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5" tIns="46071" rIns="92135" bIns="46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n-US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 bwMode="auto">
          <a:xfrm>
            <a:off x="1" y="6456324"/>
            <a:ext cx="4300307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5" tIns="46071" rIns="92135" bIns="46071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 bwMode="auto">
          <a:xfrm>
            <a:off x="5624014" y="6456324"/>
            <a:ext cx="4300307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35" tIns="46071" rIns="92135" bIns="4607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76AED765-4139-4A45-9D86-139E3C6E2B2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31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6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1AF4EC-6B69-4F9E-A5C6-02660EE888F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6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7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pic>
        <p:nvPicPr>
          <p:cNvPr id="8" name="Picture 1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295275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Title Placeholder 8"/>
          <p:cNvSpPr>
            <a:spLocks noGrp="1"/>
          </p:cNvSpPr>
          <p:nvPr>
            <p:ph type="ctrTitle"/>
          </p:nvPr>
        </p:nvSpPr>
        <p:spPr>
          <a:xfrm>
            <a:off x="466725" y="2744788"/>
            <a:ext cx="8208963" cy="969496"/>
          </a:xfrm>
        </p:spPr>
        <p:txBody>
          <a:bodyPr lIns="0" rIns="0" bIns="0"/>
          <a:lstStyle>
            <a:lvl1pPr algn="ctr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 sz="6000" cap="all" baseline="0"/>
            </a:lvl1pPr>
          </a:lstStyle>
          <a:p>
            <a:endParaRPr lang="en-US" dirty="0"/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F313B5C-DF62-4034-BD28-9B2665461711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10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974A01B-A116-414A-82D5-B457B07F724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7EF2F-96F9-4B37-8000-8BEFE202F63D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ED3F8-DCF9-430E-B8B9-30AB6B2E7A9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5538"/>
            <a:ext cx="2057400" cy="4729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5538"/>
            <a:ext cx="6019800" cy="4729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BEAC4-4253-466F-A19D-87AA62FA8AD1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35D29-FA09-4641-8B90-054B0412AAF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25C99-AFB3-494E-9E6C-5B132A327C3D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2B99C-509B-4E19-99E7-F4EA626B70F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FA635-9CF8-430D-917F-F61354F8FB60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E8D28-5749-47A0-87B5-DA1E146D37A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49500"/>
            <a:ext cx="4038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49500"/>
            <a:ext cx="4038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B54F5-3444-404B-B4CA-1D7FCD59A6C4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4E7C0-BF10-4494-8977-12437B782F5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1EF39-B7BA-47B0-ABD7-69105FFDBD3E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FBA5E-4FB0-456E-8D78-70F303B64C1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559D1-EC5E-46BE-AC71-7A0370B63DDA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8F0E1-BB32-47F6-8205-65282542FFD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74626-A86D-44DF-9C0D-709660E3D916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1C007-72DC-4412-914A-D47C27D6F16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A2EC1-A96A-43B3-8A2B-DC75E8E2289E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AEC30-5483-4AF7-9AD4-09FD32A6880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1E9B-9128-49A3-97E6-F6D27DC8F3A3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CD724-4B0C-4B1D-A5A2-D4A232EA271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159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354513" y="1125538"/>
            <a:ext cx="432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720" rIns="90000" bIns="468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23495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152BA9-431D-4A12-B275-5B2D41D6FABB}" type="datetime1">
              <a:rPr lang="es-ES"/>
              <a:pPr>
                <a:defRPr/>
              </a:pPr>
              <a:t>28/06/2013</a:t>
            </a:fld>
            <a:endParaRPr lang="es-E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45C75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24292D-3D9C-4D13-ADBB-EE7BA32D5AA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grpSp>
        <p:nvGrpSpPr>
          <p:cNvPr id="1033" name="Group 1"/>
          <p:cNvGrpSpPr>
            <a:grpSpLocks/>
          </p:cNvGrpSpPr>
          <p:nvPr userDrawn="1"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 userDrawn="1"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pic>
        <p:nvPicPr>
          <p:cNvPr id="1034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9388" y="188913"/>
            <a:ext cx="39782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rgbClr val="FFFF66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rgbClr val="FFFF66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rgbClr val="FFFF66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rgbClr val="FFFF66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FFFF66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FFFF66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FFFF66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FFFF66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defRPr sz="4000">
          <a:solidFill>
            <a:srgbClr val="FFFF66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buChar char=""/>
        <a:defRPr sz="3600">
          <a:solidFill>
            <a:srgbClr val="FFFF66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buChar char=""/>
        <a:defRPr sz="3200">
          <a:solidFill>
            <a:srgbClr val="FFFF66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buChar char=""/>
        <a:defRPr sz="2800">
          <a:solidFill>
            <a:srgbClr val="FFFF66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buChar char=""/>
        <a:defRPr sz="2400">
          <a:solidFill>
            <a:srgbClr val="FFFF66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buChar char=""/>
        <a:defRPr sz="2400">
          <a:solidFill>
            <a:srgbClr val="FFFF66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buChar char=""/>
        <a:defRPr sz="2400">
          <a:solidFill>
            <a:srgbClr val="FFFF66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buChar char=""/>
        <a:defRPr sz="2400">
          <a:solidFill>
            <a:srgbClr val="FFFF66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FFFF00"/>
        </a:buClr>
        <a:buSzPct val="95000"/>
        <a:buFont typeface="Wingdings 2" pitchFamily="18" charset="2"/>
        <a:buChar char=""/>
        <a:defRPr sz="2400">
          <a:solidFill>
            <a:srgbClr val="FFFF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EE9C1-AECA-4F91-8AC4-2CE67D8B5D76}" type="slidenum">
              <a:rPr lang="es-ES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611188" y="2133600"/>
            <a:ext cx="8101012" cy="1223963"/>
          </a:xfrm>
        </p:spPr>
        <p:txBody>
          <a:bodyPr/>
          <a:lstStyle/>
          <a:p>
            <a:pPr algn="ctr"/>
            <a:r>
              <a:rPr lang="es-ES" sz="3200" smtClean="0"/>
              <a:t>SISTEMA GENERAL DE BECAS PARA ESTUDIOS POSTERIORES A LA ENSEÑANZA OBLIGATORIA</a:t>
            </a:r>
          </a:p>
        </p:txBody>
      </p:sp>
      <p:sp>
        <p:nvSpPr>
          <p:cNvPr id="3076" name="Rectangle 3"/>
          <p:cNvSpPr>
            <a:spLocks noGrp="1"/>
          </p:cNvSpPr>
          <p:nvPr>
            <p:ph type="body" idx="1"/>
          </p:nvPr>
        </p:nvSpPr>
        <p:spPr>
          <a:xfrm>
            <a:off x="539750" y="4941888"/>
            <a:ext cx="8135938" cy="400050"/>
          </a:xfrm>
        </p:spPr>
        <p:txBody>
          <a:bodyPr/>
          <a:lstStyle/>
          <a:p>
            <a:pPr algn="ctr"/>
            <a:r>
              <a:rPr lang="es-ES" sz="2000" dirty="0" smtClean="0"/>
              <a:t>27de junio de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98EA2-B4E7-4239-B21C-1795444A4231}" type="slidenum">
              <a:rPr lang="es-ES"/>
              <a:pPr>
                <a:defRPr/>
              </a:pPr>
              <a:t>2</a:t>
            </a:fld>
            <a:endParaRPr lang="es-ES" dirty="0"/>
          </a:p>
        </p:txBody>
      </p:sp>
      <p:sp>
        <p:nvSpPr>
          <p:cNvPr id="15363" name="1 Título"/>
          <p:cNvSpPr>
            <a:spLocks noGrp="1"/>
          </p:cNvSpPr>
          <p:nvPr>
            <p:ph type="title" idx="4294967295"/>
          </p:nvPr>
        </p:nvSpPr>
        <p:spPr>
          <a:xfrm>
            <a:off x="4284663" y="171450"/>
            <a:ext cx="4608512" cy="1509196"/>
          </a:xfrm>
        </p:spPr>
        <p:txBody>
          <a:bodyPr/>
          <a:lstStyle/>
          <a:p>
            <a:pPr eaLnBrk="1" hangingPunct="1"/>
            <a:r>
              <a:rPr lang="en-US" dirty="0" smtClean="0"/>
              <a:t>MEDIDAS  ACADEMICAS ADOPTADAS PARA CONVOCATORIAS DEL CURSO 2012-2013 Y 2013-2014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000" u="sng" dirty="0" smtClean="0"/>
          </a:p>
        </p:txBody>
      </p:sp>
      <p:graphicFrame>
        <p:nvGraphicFramePr>
          <p:cNvPr id="38048" name="Group 160"/>
          <p:cNvGraphicFramePr>
            <a:graphicFrameLocks noGrp="1"/>
          </p:cNvGraphicFramePr>
          <p:nvPr/>
        </p:nvGraphicFramePr>
        <p:xfrm>
          <a:off x="216024" y="1268760"/>
          <a:ext cx="8748464" cy="1858647"/>
        </p:xfrm>
        <a:graphic>
          <a:graphicData uri="http://schemas.openxmlformats.org/drawingml/2006/table">
            <a:tbl>
              <a:tblPr/>
              <a:tblGrid>
                <a:gridCol w="2532808"/>
                <a:gridCol w="2581888"/>
                <a:gridCol w="3633768"/>
              </a:tblGrid>
              <a:tr h="312738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REQUISITOS ACADÉMICOS PARA LA OBTENCIÓN DE BECAS EN NIVELES NO UNIVERSITARIOS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Curso 2012-2013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Curso 2013-2014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1º curso Bachillerato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Quedar matriculado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5.5 0</a:t>
                      </a: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puntos en  cuarto de ESO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1º curso FP Ciclo Medio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Quedar matriculado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No varía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1ª curso FP Ciclo Superior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Quedar matriculado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5.50</a:t>
                      </a: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puntos en título Bachillerato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Segundos cursos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Promocionar  de curso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todas la materias </a:t>
                      </a: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salvo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046" name="Group 158"/>
          <p:cNvGraphicFramePr>
            <a:graphicFrameLocks noGrp="1"/>
          </p:cNvGraphicFramePr>
          <p:nvPr/>
        </p:nvGraphicFramePr>
        <p:xfrm>
          <a:off x="251520" y="3284035"/>
          <a:ext cx="8748465" cy="3619479"/>
        </p:xfrm>
        <a:graphic>
          <a:graphicData uri="http://schemas.openxmlformats.org/drawingml/2006/table">
            <a:tbl>
              <a:tblPr/>
              <a:tblGrid>
                <a:gridCol w="2983487"/>
                <a:gridCol w="2091304"/>
                <a:gridCol w="3673674"/>
              </a:tblGrid>
              <a:tr h="26235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REQUISITOS ACADÉMICOS PARA LA OBTENCIÓN DE BECA EN NIVELES UNIVERSITARIOS</a:t>
                      </a:r>
                    </a:p>
                  </a:txBody>
                  <a:tcPr marL="72000" marR="72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53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Curso 2012-2013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Curso 2013-2014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8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1º curso</a:t>
                      </a:r>
                    </a:p>
                  </a:txBody>
                  <a:tcPr marL="72000" marR="72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5,50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puntos nota acceso  Univ.  (Bach + fase general PAU)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Tasas: </a:t>
                      </a: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5,50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nota acceso  Univ. (Bach + fase general PAU)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Fijas, variable y residencia: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6,50  nota acceso  Univ. (Bach + fase general PAU)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2º y posteriores cursos enseñanzas técnicas </a:t>
                      </a:r>
                    </a:p>
                  </a:txBody>
                  <a:tcPr marL="72000" marR="72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</a:t>
                      </a: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65%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créditos matriculados *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Tasas: </a:t>
                      </a: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65% créditos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Fijas, variable y residencia: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85% ó (65% +6.00  de media )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2º y posteriores 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cursos ciencias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80</a:t>
                      </a: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%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créditos matriculados *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Tasas: </a:t>
                      </a: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65% créditos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Fijas, variable y residencia: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100% ó (80% +6.00  de media) 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8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2º y posteriores cursos Ciencias de la Salud</a:t>
                      </a:r>
                    </a:p>
                  </a:txBody>
                  <a:tcPr marL="72000" marR="72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</a:t>
                      </a: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80%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créditos matriculados*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Tasas: </a:t>
                      </a: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80% créditos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Fijas, variable y residencia: 1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00% ó (80% +6.50 de </a:t>
                      </a: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media 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8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 pitchFamily="34" charset="0"/>
                        </a:rPr>
                        <a:t>2º y posteriores cursos Ciencias Sociales y Jurídicas y Artes y Humanidades</a:t>
                      </a:r>
                    </a:p>
                  </a:txBody>
                  <a:tcPr marL="72000" marR="7200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</a:t>
                      </a: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90%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créditos matriculados*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Tasas: </a:t>
                      </a:r>
                      <a:r>
                        <a:rPr kumimoji="0" lang="es-E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Superar 90% créditos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Fijas, variable y residencia: 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100% ó (90% +6.50 de media </a:t>
                      </a:r>
                    </a:p>
                  </a:txBody>
                  <a:tcPr marL="72000" marR="72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34" name="Text Box 162"/>
          <p:cNvSpPr txBox="1">
            <a:spLocks noChangeArrowheads="1"/>
          </p:cNvSpPr>
          <p:nvPr/>
        </p:nvSpPr>
        <p:spPr bwMode="auto">
          <a:xfrm>
            <a:off x="8459788" y="6597650"/>
            <a:ext cx="684212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dirty="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ación1">
  <a:themeElements>
    <a:clrScheme name="1_Presentación1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F49100"/>
      </a:hlink>
      <a:folHlink>
        <a:srgbClr val="85DFD0"/>
      </a:folHlink>
    </a:clrScheme>
    <a:fontScheme name="1_Presentación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ación1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F491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2226</TotalTime>
  <Words>294</Words>
  <Application>Microsoft Office PowerPoint</Application>
  <PresentationFormat>Presentación en pantalla (4:3)</PresentationFormat>
  <Paragraphs>45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1_Presentación1</vt:lpstr>
      <vt:lpstr>SISTEMA GENERAL DE BECAS PARA ESTUDIOS POSTERIORES A LA ENSEÑANZA OBLIGATORIA</vt:lpstr>
      <vt:lpstr>MEDIDAS  ACADEMICAS ADOPTADAS PARA CONVOCATORIAS DEL CURSO 2012-2013 Y 2013-2014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presentaciones</dc:creator>
  <cp:lastModifiedBy>Servicio de Informática</cp:lastModifiedBy>
  <cp:revision>186</cp:revision>
  <dcterms:created xsi:type="dcterms:W3CDTF">2012-05-17T08:07:55Z</dcterms:created>
  <dcterms:modified xsi:type="dcterms:W3CDTF">2013-06-28T06:15:30Z</dcterms:modified>
</cp:coreProperties>
</file>