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2" r:id="rId1"/>
  </p:sldMasterIdLst>
  <p:notesMasterIdLst>
    <p:notesMasterId r:id="rId22"/>
  </p:notesMasterIdLst>
  <p:sldIdLst>
    <p:sldId id="259" r:id="rId2"/>
    <p:sldId id="367" r:id="rId3"/>
    <p:sldId id="368" r:id="rId4"/>
    <p:sldId id="377" r:id="rId5"/>
    <p:sldId id="370" r:id="rId6"/>
    <p:sldId id="376" r:id="rId7"/>
    <p:sldId id="372" r:id="rId8"/>
    <p:sldId id="373" r:id="rId9"/>
    <p:sldId id="363" r:id="rId10"/>
    <p:sldId id="355" r:id="rId11"/>
    <p:sldId id="381" r:id="rId12"/>
    <p:sldId id="378" r:id="rId13"/>
    <p:sldId id="379" r:id="rId14"/>
    <p:sldId id="353" r:id="rId15"/>
    <p:sldId id="354" r:id="rId16"/>
    <p:sldId id="329" r:id="rId17"/>
    <p:sldId id="364" r:id="rId18"/>
    <p:sldId id="380" r:id="rId19"/>
    <p:sldId id="308" r:id="rId20"/>
    <p:sldId id="37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CB"/>
    <a:srgbClr val="0066FF"/>
    <a:srgbClr val="3366FF"/>
    <a:srgbClr val="CC0000"/>
    <a:srgbClr val="92CDD2"/>
    <a:srgbClr val="054885"/>
    <a:srgbClr val="99CC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\Kancelarija%20za%20medjunarodnu%20saradnju\dokumenti\003%20Erasmus+%20statistike,%20od%20pocetka\0.%20Promo%20statistike\Kalkulacija.xlsx" TargetMode="External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\Kancelarija%20za%20medjunarodnu%20saradnju\dokumenti\003%20Erasmus+%20statistike,%20od%20pocetka\0.%20Promo%20statistike\Kalkulacija.xlsx" TargetMode="External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r-Latn-RS" sz="1400" dirty="0">
                <a:solidFill>
                  <a:srgbClr val="076ECB"/>
                </a:solidFill>
                <a:latin typeface="Calibri" pitchFamily="34" charset="0"/>
              </a:rPr>
              <a:t>ODLAZNA MOBILNOST STUDENATA I ZAPOSLENIH</a:t>
            </a:r>
            <a:endParaRPr lang="en-US" sz="1400" dirty="0">
              <a:solidFill>
                <a:srgbClr val="076ECB"/>
              </a:solidFill>
              <a:latin typeface="Calibri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effectLst>
              <a:outerShdw blurRad="38100" dist="25400" dir="5400000" algn="t" rotWithShape="0">
                <a:sysClr val="windowText" lastClr="000000">
                  <a:alpha val="50000"/>
                </a:sys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'PRIKAZ lat'!$B$3:$B$5</c:f>
              <c:strCache>
                <c:ptCount val="3"/>
                <c:pt idx="0">
                  <c:v>Stipendisti odabrani na konkursima 2015/2016.</c:v>
                </c:pt>
                <c:pt idx="1">
                  <c:v>Stipendisti odabrani na konkursima 2016/2017.</c:v>
                </c:pt>
                <c:pt idx="2">
                  <c:v>Ukupno:</c:v>
                </c:pt>
              </c:strCache>
            </c:strRef>
          </c:cat>
          <c:val>
            <c:numRef>
              <c:f>'PRIKAZ lat'!$C$3:$C$5</c:f>
              <c:numCache>
                <c:formatCode>General</c:formatCode>
                <c:ptCount val="3"/>
                <c:pt idx="0">
                  <c:v>387</c:v>
                </c:pt>
                <c:pt idx="1">
                  <c:v>526</c:v>
                </c:pt>
                <c:pt idx="2">
                  <c:v>913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4253680"/>
        <c:axId val="174254072"/>
      </c:barChart>
      <c:catAx>
        <c:axId val="174253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es-ES"/>
          </a:p>
        </c:txPr>
        <c:crossAx val="174254072"/>
        <c:crosses val="autoZero"/>
        <c:auto val="1"/>
        <c:lblAlgn val="ctr"/>
        <c:lblOffset val="100"/>
        <c:noMultiLvlLbl val="0"/>
      </c:catAx>
      <c:valAx>
        <c:axId val="174254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425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r-Latn-RS" sz="1400" dirty="0">
                <a:solidFill>
                  <a:srgbClr val="076ECB"/>
                </a:solidFill>
                <a:latin typeface="Calibri" pitchFamily="34" charset="0"/>
              </a:rPr>
              <a:t>DOLAZNA MOBILNOST STUDENATA I ZAPOSLENIH</a:t>
            </a:r>
            <a:endParaRPr lang="en-US" sz="1400" dirty="0">
              <a:solidFill>
                <a:srgbClr val="076ECB"/>
              </a:solidFill>
              <a:latin typeface="Calibri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0"/>
                  <c:y val="0.1711708497375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056584143198307E-3"/>
                  <c:y val="0.24873318569553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015015015013926E-3"/>
                  <c:y val="0.32728059383202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'PRIKAZ lat'!$B$29:$B$31</c:f>
              <c:strCache>
                <c:ptCount val="3"/>
                <c:pt idx="0">
                  <c:v>Strani studenti i osoblje odabrani 2015/2016.</c:v>
                </c:pt>
                <c:pt idx="1">
                  <c:v>Strani studenti i osoblje odabrani 2016/2017.</c:v>
                </c:pt>
                <c:pt idx="2">
                  <c:v>Ukupno:</c:v>
                </c:pt>
              </c:strCache>
            </c:strRef>
          </c:cat>
          <c:val>
            <c:numRef>
              <c:f>'PRIKAZ lat'!$C$29:$C$31</c:f>
              <c:numCache>
                <c:formatCode>General</c:formatCode>
                <c:ptCount val="3"/>
                <c:pt idx="0">
                  <c:v>164</c:v>
                </c:pt>
                <c:pt idx="1">
                  <c:v>310</c:v>
                </c:pt>
                <c:pt idx="2">
                  <c:v>474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4254856"/>
        <c:axId val="174255248"/>
      </c:barChart>
      <c:catAx>
        <c:axId val="174254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es-ES"/>
          </a:p>
        </c:txPr>
        <c:crossAx val="174255248"/>
        <c:crosses val="autoZero"/>
        <c:auto val="1"/>
        <c:lblAlgn val="ctr"/>
        <c:lblOffset val="100"/>
        <c:noMultiLvlLbl val="0"/>
      </c:catAx>
      <c:valAx>
        <c:axId val="174255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4254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53C3D0-6DE9-42BA-B9DE-7EF3D4F9C6A9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D9739D-63B2-4B78-9CE5-549E79ECB10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63704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61899-6C16-4113-A107-C383633E361F}" type="slidenum">
              <a:rPr lang="en-U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06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A6CF8A-BCC9-4C62-BEAC-BC8D9A4B6EC1}" type="slidenum">
              <a:rPr lang="en-GB" altLang="es-E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GB" altLang="es-E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0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8" tIns="45304" rIns="90608" bIns="4530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9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BA6E11-043F-4126-9E04-BD5A90BF577F}" type="slidenum">
              <a:rPr lang="en-GB" altLang="es-E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GB" altLang="es-E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4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8" tIns="45304" rIns="90608" bIns="4530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8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EF1DA-A977-4281-9C04-9624DA62D11A}" type="slidenum">
              <a:rPr lang="en-GB" altLang="es-E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Notes 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5048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395E0D-243F-40CD-98D1-25C28CB13D0C}" type="slidenum">
              <a:rPr lang="en-GB" altLang="es-E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GB" altLang="es-E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388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8" tIns="45304" rIns="90608" bIns="4530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9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875827-1AA6-43AA-9114-480FB8B0EA72}" type="slidenum">
              <a:rPr lang="en-GB" altLang="es-E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GB" altLang="es-E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436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8" tIns="45304" rIns="90608" bIns="4530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18437" name="Notes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25806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BB605B-7DED-4C56-B57D-6926DD773791}" type="slidenum">
              <a:rPr lang="en-GB" altLang="es-E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GB" altLang="es-E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484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8" tIns="45304" rIns="90608" bIns="4530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8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3326E1-C949-45F5-9DE9-E69134A55C42}" type="slidenum">
              <a:rPr lang="en-U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12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C0DCD1-8B1E-4D7E-8098-3553A44C46B5}" type="slidenum">
              <a:rPr lang="en-U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5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C44E00-B303-4426-B3D7-7E06D94B7087}" type="slidenum">
              <a:rPr lang="en-U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4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41F5A0-6309-4B90-A402-DBD44675D5E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0192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4391-C46B-4A7A-AE6D-A30DA3D7FA2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263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DC19-2DBB-4994-ACFB-308F78BB14B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11735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D6CF-339C-4CAA-8549-7B5A53013A5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616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405E62-DE9D-4CB9-86BF-BAC14A5C96D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8918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78C3-2C44-4AC0-8830-51A9374F78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5093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97DB-F784-4D7F-B21A-E905D6FF61B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890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8730-1614-4806-BEDE-FAFAFF6729A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562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F1CD-E2A0-43F3-8CE7-FC7E654609A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8772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0F66C7-8DD8-44A3-98B0-BFCDACA4AC9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9555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B7886-B937-4F8C-9927-640DEDC697B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4605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/>
              </a:defRPr>
            </a:lvl1pPr>
          </a:lstStyle>
          <a:p>
            <a:pPr>
              <a:defRPr/>
            </a:pPr>
            <a:fld id="{BE8706B7-E992-4F3F-A850-73DA3720E0B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23" r:id="rId2"/>
    <p:sldLayoutId id="2147484431" r:id="rId3"/>
    <p:sldLayoutId id="2147484424" r:id="rId4"/>
    <p:sldLayoutId id="2147484425" r:id="rId5"/>
    <p:sldLayoutId id="2147484426" r:id="rId6"/>
    <p:sldLayoutId id="2147484427" r:id="rId7"/>
    <p:sldLayoutId id="2147484432" r:id="rId8"/>
    <p:sldLayoutId id="2147484433" r:id="rId9"/>
    <p:sldLayoutId id="2147484428" r:id="rId10"/>
    <p:sldLayoutId id="21474844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BEBE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69696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69696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0" y="0"/>
            <a:ext cx="9144000" cy="419100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7171" name="Picture 3" descr="Orgzu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38400" y="4876800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3200">
                <a:latin typeface="Calibri" panose="020F0502020204030204" pitchFamily="34" charset="0"/>
              </a:rPr>
              <a:t>ERAZMUS+ kreditna mobilnost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3200">
                <a:latin typeface="Calibri" panose="020F0502020204030204" pitchFamily="34" charset="0"/>
              </a:rPr>
              <a:t>NA UNIVERZITETU U NOVOM SADU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04800" y="6400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16.10.2017.</a:t>
            </a:r>
            <a:endParaRPr lang="en-US" altLang="es-ES" sz="1400" b="1">
              <a:latin typeface="Calibri" panose="020F0502020204030204" pitchFamily="34" charset="0"/>
            </a:endParaRPr>
          </a:p>
        </p:txBody>
      </p:sp>
      <p:pic>
        <p:nvPicPr>
          <p:cNvPr id="7174" name="Picture 7" descr="czgra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682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200" b="1" dirty="0" smtClean="0">
                <a:solidFill>
                  <a:srgbClr val="076ECB"/>
                </a:solidFill>
                <a:latin typeface="Calibri" pitchFamily="34" charset="0"/>
              </a:rPr>
              <a:t>Na koji način UNIVERZITET U NOVOM SADU otvara ERASMUS+ konkurse?</a:t>
            </a:r>
            <a:endParaRPr lang="en-US" sz="2200" b="1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47244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s-ES" sz="2400" b="1" smtClean="0">
              <a:latin typeface="Calibri" panose="020F0502020204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" sz="2400" b="1" smtClean="0">
                <a:latin typeface="Calibri" panose="020F0502020204030204" pitchFamily="34" charset="0"/>
              </a:rPr>
              <a:t>TOP-DOWN: </a:t>
            </a:r>
            <a:r>
              <a:rPr lang="en-US" altLang="es-ES" sz="2400" smtClean="0">
                <a:latin typeface="Calibri" panose="020F0502020204030204" pitchFamily="34" charset="0"/>
              </a:rPr>
              <a:t>Rektorat inicira Erasmus+ međuinstitucionalni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" sz="2400" smtClean="0">
                <a:latin typeface="Calibri" panose="020F0502020204030204" pitchFamily="34" charset="0"/>
              </a:rPr>
              <a:t>sporazum za </a:t>
            </a:r>
            <a:r>
              <a:rPr lang="en-US" altLang="es-ES" sz="2400" b="1" smtClean="0">
                <a:solidFill>
                  <a:srgbClr val="C00000"/>
                </a:solidFill>
                <a:latin typeface="Calibri" panose="020F0502020204030204" pitchFamily="34" charset="0"/>
              </a:rPr>
              <a:t>oblasti više fakulteta</a:t>
            </a:r>
            <a:r>
              <a:rPr lang="en-US" altLang="es-ES" sz="2400" smtClean="0">
                <a:latin typeface="Calibri" panose="020F0502020204030204" pitchFamily="34" charset="0"/>
              </a:rPr>
              <a:t>, u dogovoru sa partnerom.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" sz="2400" smtClean="0">
                <a:latin typeface="Calibri" panose="020F0502020204030204" pitchFamily="34" charset="0"/>
              </a:rPr>
              <a:t>Nakon što partner javi da su odobrena sredstva (projekat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" sz="2400" smtClean="0">
                <a:latin typeface="Calibri" panose="020F0502020204030204" pitchFamily="34" charset="0"/>
              </a:rPr>
              <a:t>mobilnosti), UNS otvara konkurs.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s-ES" sz="1200" smtClean="0">
              <a:latin typeface="Calibri" panose="020F0502020204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" sz="2400" b="1" smtClean="0">
                <a:latin typeface="Calibri" panose="020F0502020204030204" pitchFamily="34" charset="0"/>
              </a:rPr>
              <a:t>BOTTOM-UP: </a:t>
            </a:r>
            <a:r>
              <a:rPr lang="en-US" altLang="es-ES" sz="2400" smtClean="0">
                <a:latin typeface="Calibri" panose="020F0502020204030204" pitchFamily="34" charset="0"/>
              </a:rPr>
              <a:t>Fakultet inicira Erasmus+ međuinstitucionalni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" sz="2400" smtClean="0">
                <a:latin typeface="Calibri" panose="020F0502020204030204" pitchFamily="34" charset="0"/>
              </a:rPr>
              <a:t>sporazum za </a:t>
            </a:r>
            <a:r>
              <a:rPr lang="en-US" altLang="es-ES" sz="2400" b="1" smtClean="0">
                <a:solidFill>
                  <a:srgbClr val="C00000"/>
                </a:solidFill>
                <a:latin typeface="Calibri" panose="020F0502020204030204" pitchFamily="34" charset="0"/>
              </a:rPr>
              <a:t>oblast ili oblasti samog fakulteta</a:t>
            </a:r>
            <a:r>
              <a:rPr lang="en-US" altLang="es-ES" sz="2400" smtClean="0">
                <a:latin typeface="Calibri" panose="020F0502020204030204" pitchFamily="34" charset="0"/>
              </a:rPr>
              <a:t>, u dogovoru sa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" sz="2400" smtClean="0">
                <a:latin typeface="Calibri" panose="020F0502020204030204" pitchFamily="34" charset="0"/>
              </a:rPr>
              <a:t>partnerom. Nakon što partner javi da su odobrena sredstva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s-ES" sz="2400" smtClean="0">
                <a:latin typeface="Calibri" panose="020F0502020204030204" pitchFamily="34" charset="0"/>
              </a:rPr>
              <a:t>(projekat mobilnosti), fakultet, preko UNS-a, otvara konkurs.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s-ES" sz="2400" smtClean="0">
              <a:latin typeface="Calibri" panose="020F0502020204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s-ES" sz="1200" smtClean="0">
              <a:latin typeface="Calibri" panose="020F0502020204030204" pitchFamily="34" charset="0"/>
            </a:endParaRPr>
          </a:p>
        </p:txBody>
      </p:sp>
      <p:pic>
        <p:nvPicPr>
          <p:cNvPr id="23556" name="Picture 1" descr="erasmus+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674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457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200" dirty="0" smtClean="0">
                <a:solidFill>
                  <a:schemeClr val="tx1"/>
                </a:solidFill>
                <a:latin typeface="Calibri" pitchFamily="34" charset="0"/>
              </a:rPr>
              <a:t>REZULTATI OD POČETKA REALIZACIJE PROGRAMA ERAZMUS+ NA UNS-u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762000" y="685800"/>
          <a:ext cx="7696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381000" y="4114800"/>
          <a:ext cx="8458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60"/>
          <p:cNvSpPr txBox="1">
            <a:spLocks noChangeArrowheads="1"/>
          </p:cNvSpPr>
          <p:nvPr/>
        </p:nvSpPr>
        <p:spPr bwMode="auto">
          <a:xfrm>
            <a:off x="1981200" y="152400"/>
            <a:ext cx="5257800" cy="461963"/>
          </a:xfrm>
          <a:prstGeom prst="rect">
            <a:avLst/>
          </a:prstGeom>
          <a:solidFill>
            <a:srgbClr val="076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400">
                <a:solidFill>
                  <a:schemeClr val="bg1"/>
                </a:solidFill>
                <a:latin typeface="Calibri" panose="020F0502020204030204" pitchFamily="34" charset="0"/>
              </a:rPr>
              <a:t>Aktuelni konkursi: www.uns.ac.rs </a:t>
            </a:r>
            <a:endParaRPr lang="fr-BE" altLang="es-ES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ZoneTexte 60"/>
          <p:cNvSpPr txBox="1">
            <a:spLocks noChangeArrowheads="1"/>
          </p:cNvSpPr>
          <p:nvPr/>
        </p:nvSpPr>
        <p:spPr bwMode="auto">
          <a:xfrm>
            <a:off x="3048000" y="6248400"/>
            <a:ext cx="5257800" cy="461963"/>
          </a:xfrm>
          <a:prstGeom prst="rect">
            <a:avLst/>
          </a:prstGeom>
          <a:solidFill>
            <a:srgbClr val="076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400">
                <a:solidFill>
                  <a:schemeClr val="bg1"/>
                </a:solidFill>
                <a:latin typeface="Calibri" panose="020F0502020204030204" pitchFamily="34" charset="0"/>
              </a:rPr>
              <a:t>Redovno pratite Erasmus+ konkurse</a:t>
            </a:r>
            <a:endParaRPr lang="fr-BE" altLang="es-ES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60"/>
          <p:cNvSpPr txBox="1">
            <a:spLocks noChangeArrowheads="1"/>
          </p:cNvSpPr>
          <p:nvPr/>
        </p:nvSpPr>
        <p:spPr bwMode="auto">
          <a:xfrm>
            <a:off x="762000" y="228600"/>
            <a:ext cx="7848600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400">
                <a:solidFill>
                  <a:schemeClr val="bg1"/>
                </a:solidFill>
                <a:latin typeface="Calibri" panose="020F0502020204030204" pitchFamily="34" charset="0"/>
              </a:rPr>
              <a:t>AKTUELNI KONKURSI NA NIVOU REKTORATA – </a:t>
            </a:r>
            <a:r>
              <a:rPr lang="en-US" altLang="es-ES" sz="2400">
                <a:solidFill>
                  <a:srgbClr val="CC0000"/>
                </a:solidFill>
                <a:latin typeface="Calibri" panose="020F0502020204030204" pitchFamily="34" charset="0"/>
              </a:rPr>
              <a:t>TOP-DOWN</a:t>
            </a:r>
            <a:endParaRPr lang="fr-BE" altLang="es-ES" sz="240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766763" y="1066800"/>
            <a:ext cx="182245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b="1">
                <a:latin typeface="Calibri" panose="020F0502020204030204" pitchFamily="34" charset="0"/>
              </a:rPr>
              <a:t>OSOBLJE: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Temišvar, RUMUNIJA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Hajdelberg, NEMAČKA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Pečuj, MAĐARSKA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Koper, SLOVENIJA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Maribor, SLOVENIJA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Lion, FRANCUSKA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>
              <a:latin typeface="Calibri" panose="020F0502020204030204" pitchFamily="34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580063" y="762000"/>
            <a:ext cx="3106737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b="1">
                <a:latin typeface="Calibri" panose="020F0502020204030204" pitchFamily="34" charset="0"/>
              </a:rPr>
              <a:t>STUDENTI: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Temišvar, RUMUNIJA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Pariz 7, FRANCUSKA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Nica, FRANCUSKA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Haen, ŠPANIJA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Lil, FRANCUSKA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Hajdelberg, NEMAČKA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Pečuj, MAĐARSKA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Koper, SLOVENIJA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Lion, FRANCUSKA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Alba Julija, RUMUNIJA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Ankona, ITALIJA</a:t>
            </a:r>
            <a:endParaRPr lang="sr-Latn-R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Var</a:t>
            </a:r>
            <a:r>
              <a:rPr lang="sr-Latn-RS" altLang="es-ES" sz="1400">
                <a:latin typeface="Calibri" panose="020F0502020204030204" pitchFamily="34" charset="0"/>
              </a:rPr>
              <a:t>šava, POLJSKA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s-ES" sz="1400">
                <a:latin typeface="Calibri" panose="020F0502020204030204" pitchFamily="34" charset="0"/>
              </a:rPr>
              <a:t>Politehnički instituti, PORTUGALIJA</a:t>
            </a:r>
            <a:endParaRPr lang="en-US" altLang="es-ES" sz="140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-540000">
            <a:off x="200025" y="5329238"/>
            <a:ext cx="5173663" cy="7699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200" dirty="0"/>
              <a:t>+ konkursi na nivou oblasti pojedina</a:t>
            </a:r>
            <a:r>
              <a:rPr lang="sr-Latn-RS" sz="2200" dirty="0"/>
              <a:t>č</a:t>
            </a:r>
            <a:r>
              <a:rPr lang="en-US" sz="2200" dirty="0"/>
              <a:t>nih fakulteta </a:t>
            </a:r>
            <a:r>
              <a:rPr lang="sr-Latn-RS" sz="2200" dirty="0"/>
              <a:t>– </a:t>
            </a:r>
            <a:r>
              <a:rPr lang="sr-Latn-RS" sz="2200" dirty="0">
                <a:solidFill>
                  <a:srgbClr val="C00000"/>
                </a:solidFill>
              </a:rPr>
              <a:t>BOTTOM-UP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304800" y="228600"/>
            <a:ext cx="6858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400" b="1">
                <a:solidFill>
                  <a:srgbClr val="076ECB"/>
                </a:solidFill>
                <a:latin typeface="Calibri" panose="020F0502020204030204" pitchFamily="34" charset="0"/>
              </a:rPr>
              <a:t>Najčešća dokumenta koja se traže u Erasmus+ konkursima za studente: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Prijavni Erasmus+ formular za studente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Kopija prve stranice pasoša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Motivaciono pismo na engleskom jeziku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Biografija studenta na engleskom jeziku (</a:t>
            </a:r>
            <a:r>
              <a:rPr lang="en-US" altLang="es-ES" sz="1400" i="1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Europass</a:t>
            </a: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model)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Prepis ocena na srpskom jeziku, uz prevod na engleski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Kopija diplome/diploma ukoliko ih kandidat poseduje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Dokaz o znanju stranog jezika - engleski jezik je obavezan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Predlog ugovora o učenju (</a:t>
            </a:r>
            <a:r>
              <a:rPr lang="en-US" altLang="es-ES" sz="1400" i="1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Erasmus+ Learning Agreement</a:t>
            </a: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Pismo preporuke na engleskom jeziku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solidFill>
                  <a:srgbClr val="C00000"/>
                </a:solidFill>
                <a:latin typeface="Calibri" panose="020F0502020204030204" pitchFamily="34" charset="0"/>
              </a:rPr>
              <a:t>SVAKI ZVANIČAN DOKUMENT KOJI SE TRAŽI NA ENGLESKOM (ILI DRUGOM STRANOM JEZIKU, </a:t>
            </a:r>
            <a:r>
              <a:rPr lang="en-US" altLang="es-ES" sz="1400" b="1">
                <a:solidFill>
                  <a:srgbClr val="C00000"/>
                </a:solidFill>
                <a:latin typeface="Calibri" panose="020F0502020204030204" pitchFamily="34" charset="0"/>
              </a:rPr>
              <a:t>MORA BITI ZVANIČNO PREVEDEN KOD SUDSKOG TUMAČA</a:t>
            </a:r>
            <a:r>
              <a:rPr lang="en-US" altLang="es-ES" sz="1400">
                <a:solidFill>
                  <a:srgbClr val="C00000"/>
                </a:solidFill>
                <a:latin typeface="Calibri" panose="020F0502020204030204" pitchFamily="34" charset="0"/>
              </a:rPr>
              <a:t> I DOSTAVLJEN UZ ORIGINAL NA SRPSKOM.</a:t>
            </a:r>
            <a:endParaRPr lang="en-US" altLang="es-ES" sz="1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Arial" panose="020B0604020202020204" pitchFamily="34" charset="0"/>
            </a:endParaRPr>
          </a:p>
        </p:txBody>
      </p:sp>
      <p:pic>
        <p:nvPicPr>
          <p:cNvPr id="25603" name="Picture 2" descr="svako sa svaki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"/>
            <a:ext cx="2514600" cy="394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04800" y="152400"/>
            <a:ext cx="64008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2400" b="1">
              <a:solidFill>
                <a:srgbClr val="076ECB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400" b="1">
                <a:solidFill>
                  <a:srgbClr val="076ECB"/>
                </a:solidFill>
                <a:latin typeface="Calibri" panose="020F0502020204030204" pitchFamily="34" charset="0"/>
              </a:rPr>
              <a:t>Najčešća dokumenta koja se traže u Erasmus+ konkursima za osoblje:</a:t>
            </a:r>
            <a:endParaRPr lang="en-US" altLang="es-ES" sz="14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</a:rPr>
              <a:t>Prijavni Erasmus+ formular za osoblje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</a:rPr>
              <a:t>Kopija prve stranice pasoša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</a:rPr>
              <a:t>Potvrda o zaposlenju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</a:rPr>
              <a:t>Biografija kandidata na engleskom jeziku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</a:rPr>
              <a:t>Pismeni dokaz zainteresovanosti stranog partnera za dolazak kandidata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s-ES" sz="1400">
                <a:latin typeface="Calibri" panose="020F0502020204030204" pitchFamily="34" charset="0"/>
              </a:rPr>
              <a:t>Plan aktivnosti za držanje nastave ili usavršavanje (</a:t>
            </a:r>
            <a:r>
              <a:rPr lang="en-US" altLang="es-ES" sz="1400" i="1">
                <a:latin typeface="Calibri" panose="020F0502020204030204" pitchFamily="34" charset="0"/>
              </a:rPr>
              <a:t>Mobility Agreement)</a:t>
            </a: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s-E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2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 b="1">
                <a:latin typeface="Calibri" panose="020F0502020204030204" pitchFamily="34" charset="0"/>
              </a:rPr>
              <a:t>NAPOMENA:</a:t>
            </a:r>
            <a:r>
              <a:rPr lang="en-US" altLang="es-ES" sz="1400">
                <a:latin typeface="Calibri" panose="020F0502020204030204" pitchFamily="34" charset="0"/>
              </a:rPr>
              <a:t> Pojedini Erazmus+ konkursi za osoblje će tražiti dokaz o znanju stranog jezika relevatnog za boravak na partnerskom univerzitetu u sklopu obavezne dokumentacije.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solidFill>
                  <a:srgbClr val="C00000"/>
                </a:solidFill>
                <a:latin typeface="Calibri" panose="020F0502020204030204" pitchFamily="34" charset="0"/>
              </a:rPr>
              <a:t>SVAKI ZVANIČAN DOKUMENT KOJI SE TRAŽI NA ENGLESKOM (ILI DRUGOM STRANOM JEZIKU, </a:t>
            </a:r>
            <a:r>
              <a:rPr lang="en-US" altLang="es-ES" sz="1400" b="1">
                <a:solidFill>
                  <a:srgbClr val="C00000"/>
                </a:solidFill>
                <a:latin typeface="Calibri" panose="020F0502020204030204" pitchFamily="34" charset="0"/>
              </a:rPr>
              <a:t>MORA BITI ZVANIČNO PREVEDEN KOD SUDSKOG TUMAČA</a:t>
            </a:r>
            <a:r>
              <a:rPr lang="en-US" altLang="es-ES" sz="1400">
                <a:solidFill>
                  <a:srgbClr val="C00000"/>
                </a:solidFill>
                <a:latin typeface="Calibri" panose="020F0502020204030204" pitchFamily="34" charset="0"/>
              </a:rPr>
              <a:t> I DOSTAVLJEN UZ ORIGINAL NA SRPSKOM.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400">
              <a:latin typeface="Calibri" panose="020F0502020204030204" pitchFamily="34" charset="0"/>
            </a:endParaRPr>
          </a:p>
        </p:txBody>
      </p:sp>
      <p:pic>
        <p:nvPicPr>
          <p:cNvPr id="25603" name="Picture 2" descr="svako sa svaki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1000"/>
            <a:ext cx="2514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52400" y="381000"/>
            <a:ext cx="8839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b="1">
                <a:latin typeface="Calibri" panose="020F0502020204030204" pitchFamily="34" charset="0"/>
              </a:rPr>
              <a:t>Proces apliciranja, nominacije, selekcije kandidata: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5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s-ES" sz="1500">
                <a:latin typeface="Calibri" panose="020F0502020204030204" pitchFamily="34" charset="0"/>
              </a:rPr>
              <a:t> DA LI SE UKPLAPATE U KONKURS?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s-ES" sz="1500">
                <a:latin typeface="Calibri" panose="020F0502020204030204" pitchFamily="34" charset="0"/>
              </a:rPr>
              <a:t> DA LI STE DOSTAVILI SVA DOKUMENTA U ROKU?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5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s-ES" sz="1500">
                <a:latin typeface="Calibri" panose="020F0502020204030204" pitchFamily="34" charset="0"/>
              </a:rPr>
              <a:t>MATIČNA INSTITUCIJA VRŠI TEHNIČKU PROVERU I INTERNU EVALUACIJU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s-ES" sz="1500">
                <a:latin typeface="Calibri" panose="020F0502020204030204" pitchFamily="34" charset="0"/>
              </a:rPr>
              <a:t>PARTNERSKA INSTITUCIJA VRŠI FINALNU SELEKCIJU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s-ES" sz="15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s-ES" sz="1500">
                <a:latin typeface="Calibri" panose="020F0502020204030204" pitchFamily="34" charset="0"/>
              </a:rPr>
              <a:t>SVI ODOBRENI STIPENDISTI SE EVIDENTIRAJU NA UNS-U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s-ES" sz="15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s-ES" sz="1500">
                <a:latin typeface="Calibri" panose="020F0502020204030204" pitchFamily="34" charset="0"/>
              </a:rPr>
              <a:t>KLJUČNA DOKUMENTA ZA MOBILNOST: UGOVOR O UČENJU (studenti) &amp; UGOVOR O MOBILNOSTI (zaposleni)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810000"/>
            <a:ext cx="4267200" cy="22098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85000"/>
              <a:defRPr/>
            </a:pPr>
            <a:r>
              <a:rPr lang="sr-Latn-RS" sz="2000" b="1" dirty="0">
                <a:solidFill>
                  <a:srgbClr val="076ECB"/>
                </a:solidFill>
                <a:latin typeface="Calibri" pitchFamily="34" charset="0"/>
                <a:cs typeface="+mn-cs"/>
              </a:rPr>
              <a:t>Šta se ocenjuje kod studenata: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85000"/>
              <a:defRPr/>
            </a:pPr>
            <a:r>
              <a:rPr lang="sr-Latn-RS" sz="2000" dirty="0">
                <a:latin typeface="Calibri" pitchFamily="34" charset="0"/>
                <a:cs typeface="+mn-cs"/>
              </a:rPr>
              <a:t>Academic merit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85000"/>
              <a:defRPr/>
            </a:pPr>
            <a:r>
              <a:rPr lang="sr-Latn-RS" sz="2000" dirty="0">
                <a:latin typeface="Calibri" pitchFamily="34" charset="0"/>
                <a:cs typeface="+mn-cs"/>
              </a:rPr>
              <a:t>Motivation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85000"/>
              <a:defRPr/>
            </a:pPr>
            <a:r>
              <a:rPr lang="sr-Latn-RS" sz="2000" dirty="0">
                <a:latin typeface="Calibri" pitchFamily="34" charset="0"/>
                <a:cs typeface="+mn-cs"/>
              </a:rPr>
              <a:t>Language and other requirements</a:t>
            </a:r>
            <a:endParaRPr lang="en-US" sz="2000" dirty="0">
              <a:latin typeface="Calibri" pitchFamily="34" charset="0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3810000"/>
            <a:ext cx="4267200" cy="22098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85000"/>
              <a:defRPr/>
            </a:pPr>
            <a:r>
              <a:rPr lang="sr-Latn-RS" sz="2000" b="1" dirty="0">
                <a:solidFill>
                  <a:srgbClr val="076ECB"/>
                </a:solidFill>
                <a:latin typeface="Calibri" pitchFamily="34" charset="0"/>
                <a:cs typeface="+mn-cs"/>
              </a:rPr>
              <a:t>Šta se ocenjuje kod zaposlenih: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85000"/>
              <a:defRPr/>
            </a:pPr>
            <a:r>
              <a:rPr lang="sr-Latn-RS" sz="2000" dirty="0">
                <a:latin typeface="Calibri" pitchFamily="34" charset="0"/>
                <a:cs typeface="+mn-cs"/>
              </a:rPr>
              <a:t>Academic/Professional merit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85000"/>
              <a:defRPr/>
            </a:pPr>
            <a:r>
              <a:rPr lang="sr-Latn-RS" sz="2000" dirty="0">
                <a:latin typeface="Calibri" pitchFamily="34" charset="0"/>
                <a:cs typeface="+mn-cs"/>
              </a:rPr>
              <a:t>Motivation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85000"/>
              <a:defRPr/>
            </a:pPr>
            <a:r>
              <a:rPr lang="sr-Latn-RS" sz="2000" dirty="0">
                <a:latin typeface="Calibri" pitchFamily="34" charset="0"/>
                <a:cs typeface="+mn-cs"/>
              </a:rPr>
              <a:t>Language and Sustainability</a:t>
            </a:r>
            <a:endParaRPr lang="en-US" sz="2000" dirty="0">
              <a:latin typeface="Calibri" pitchFamily="34" charset="0"/>
              <a:cs typeface="+mn-cs"/>
            </a:endParaRPr>
          </a:p>
        </p:txBody>
      </p:sp>
      <p:sp>
        <p:nvSpPr>
          <p:cNvPr id="31749" name="ZoneTexte 60"/>
          <p:cNvSpPr txBox="1">
            <a:spLocks noChangeArrowheads="1"/>
          </p:cNvSpPr>
          <p:nvPr/>
        </p:nvSpPr>
        <p:spPr bwMode="auto">
          <a:xfrm>
            <a:off x="1752600" y="5791200"/>
            <a:ext cx="5257800" cy="461963"/>
          </a:xfrm>
          <a:prstGeom prst="rect">
            <a:avLst/>
          </a:prstGeom>
          <a:solidFill>
            <a:srgbClr val="076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400">
                <a:solidFill>
                  <a:schemeClr val="bg1"/>
                </a:solidFill>
                <a:latin typeface="Calibri" panose="020F0502020204030204" pitchFamily="34" charset="0"/>
              </a:rPr>
              <a:t>Redovno pratite Erasmus+ konkurse</a:t>
            </a:r>
            <a:endParaRPr lang="fr-BE" altLang="es-ES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95600"/>
            <a:ext cx="4267200" cy="3429000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en-US" altLang="es-ES" sz="2000" smtClean="0">
                <a:latin typeface="Calibri" panose="020F0502020204030204" pitchFamily="34" charset="0"/>
              </a:rPr>
              <a:t>Potpisuje ga student, institucija koja šalje i institucija koja prima studenta na mobilnost</a:t>
            </a:r>
          </a:p>
          <a:p>
            <a:pPr eaLnBrk="1" hangingPunct="1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en-US" altLang="es-ES" sz="2000" smtClean="0">
                <a:latin typeface="Calibri" panose="020F0502020204030204" pitchFamily="34" charset="0"/>
              </a:rPr>
              <a:t>Definiše ishode učenja, priznavanje perioda mobilnosti, prava i obaveze svake strane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2895600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Courier New"/>
              <a:buChar char="o"/>
              <a:defRPr/>
            </a:pPr>
            <a:r>
              <a:rPr lang="en-US" sz="2000" kern="0" dirty="0">
                <a:latin typeface="Calibri" pitchFamily="34" charset="0"/>
                <a:ea typeface="ＭＳ Ｐゴシック" pitchFamily="-103" charset="-128"/>
                <a:cs typeface="ＭＳ Ｐゴシック" pitchFamily="-103" charset="-128"/>
              </a:rPr>
              <a:t>Koristi se za nastavno i nenastavno osoblje visokoškolskih institucija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Courier New"/>
              <a:buChar char="o"/>
              <a:defRPr/>
            </a:pPr>
            <a:r>
              <a:rPr lang="sr-Latn-RS" sz="2000" kern="0" dirty="0">
                <a:latin typeface="Calibri" pitchFamily="34" charset="0"/>
                <a:ea typeface="ＭＳ Ｐゴシック" pitchFamily="-103" charset="-128"/>
                <a:cs typeface="ＭＳ Ｐゴシック" pitchFamily="-103" charset="-128"/>
              </a:rPr>
              <a:t>Definiše nastavne aktivnosti, odnosno aktavnosti u sklopu usavršavanja</a:t>
            </a:r>
            <a:endParaRPr lang="en-US" sz="2000" kern="0" dirty="0">
              <a:latin typeface="Calibri" pitchFamily="34" charset="0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2772" name="ZoneTexte 60"/>
          <p:cNvSpPr txBox="1">
            <a:spLocks noChangeArrowheads="1"/>
          </p:cNvSpPr>
          <p:nvPr/>
        </p:nvSpPr>
        <p:spPr bwMode="auto">
          <a:xfrm>
            <a:off x="609600" y="2057400"/>
            <a:ext cx="2736850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es-ES" sz="2400">
                <a:solidFill>
                  <a:schemeClr val="bg1"/>
                </a:solidFill>
                <a:latin typeface="Arial" panose="020B0604020202020204" pitchFamily="34" charset="0"/>
              </a:rPr>
              <a:t>Ugovor o učenju</a:t>
            </a:r>
          </a:p>
        </p:txBody>
      </p:sp>
      <p:sp>
        <p:nvSpPr>
          <p:cNvPr id="32773" name="ZoneTexte 60"/>
          <p:cNvSpPr txBox="1">
            <a:spLocks noChangeArrowheads="1"/>
          </p:cNvSpPr>
          <p:nvPr/>
        </p:nvSpPr>
        <p:spPr bwMode="auto">
          <a:xfrm>
            <a:off x="5105400" y="2065338"/>
            <a:ext cx="3429000" cy="4603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es-ES" sz="2400">
                <a:solidFill>
                  <a:schemeClr val="bg1"/>
                </a:solidFill>
                <a:latin typeface="Arial" panose="020B0604020202020204" pitchFamily="34" charset="0"/>
              </a:rPr>
              <a:t>Ugovor o mobilnosti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1219200" y="838200"/>
            <a:ext cx="636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b="1">
                <a:solidFill>
                  <a:srgbClr val="C00000"/>
                </a:solidFill>
                <a:latin typeface="Calibri" panose="020F0502020204030204" pitchFamily="34" charset="0"/>
              </a:rPr>
              <a:t>DOKUMENTA DEFINISANA OD STRANE EU PROGRAM ERASMUS+</a:t>
            </a:r>
          </a:p>
        </p:txBody>
      </p:sp>
      <p:pic>
        <p:nvPicPr>
          <p:cNvPr id="32775" name="Picture 1" descr="erasmus+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864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0513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3795" name="Rectangle 1" hidden="1"/>
          <p:cNvSpPr>
            <a:spLocks noChangeArrowheads="1"/>
          </p:cNvSpPr>
          <p:nvPr/>
        </p:nvSpPr>
        <p:spPr bwMode="auto">
          <a:xfrm>
            <a:off x="3563938" y="2060575"/>
            <a:ext cx="403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2800">
              <a:solidFill>
                <a:srgbClr val="00009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2800">
              <a:latin typeface="Arial" panose="020B0604020202020204" pitchFamily="34" charset="0"/>
            </a:endParaRPr>
          </a:p>
        </p:txBody>
      </p:sp>
      <p:sp>
        <p:nvSpPr>
          <p:cNvPr id="33796" name="Sous-titre 1" hidden="1"/>
          <p:cNvSpPr txBox="1">
            <a:spLocks/>
          </p:cNvSpPr>
          <p:nvPr/>
        </p:nvSpPr>
        <p:spPr bwMode="auto">
          <a:xfrm>
            <a:off x="3829050" y="5776913"/>
            <a:ext cx="4248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GB" altLang="es-ES" sz="18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  <a:t/>
            </a:r>
            <a:br>
              <a:rPr lang="en-GB" altLang="es-ES" sz="18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</a:br>
            <a:r>
              <a:rPr lang="en-GB" altLang="es-ES" sz="40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  <a:t> </a:t>
            </a:r>
            <a:endParaRPr lang="en-GB" altLang="es-ES" sz="2800" b="1">
              <a:solidFill>
                <a:schemeClr val="bg1"/>
              </a:solidFill>
              <a:latin typeface="Verdana Bold" pitchFamily="34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GB" altLang="es-ES" sz="3200" b="1">
              <a:solidFill>
                <a:srgbClr val="FFD624"/>
              </a:solidFill>
              <a:latin typeface="Verdana Bold" pitchFamily="34" charset="0"/>
              <a:ea typeface="MS PGothic" panose="020B0600070205080204" pitchFamily="34" charset="-128"/>
            </a:endParaRPr>
          </a:p>
        </p:txBody>
      </p:sp>
      <p:sp>
        <p:nvSpPr>
          <p:cNvPr id="33797" name="ZoneTexte 60"/>
          <p:cNvSpPr txBox="1">
            <a:spLocks noChangeArrowheads="1"/>
          </p:cNvSpPr>
          <p:nvPr/>
        </p:nvSpPr>
        <p:spPr bwMode="auto">
          <a:xfrm>
            <a:off x="179388" y="71438"/>
            <a:ext cx="8856662" cy="3381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 b="1">
                <a:solidFill>
                  <a:schemeClr val="bg1"/>
                </a:solidFill>
                <a:latin typeface="Calibri" panose="020F0502020204030204" pitchFamily="34" charset="0"/>
              </a:rPr>
              <a:t>ZNAČAJNA PROMENA U UČEŠĆU UNS-a U EU PROGRAMIMA ZA AKADEMSKU MOBILNOST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542">
            <a:off x="255588" y="738188"/>
            <a:ext cx="71580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685800" y="1981200"/>
            <a:ext cx="6705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600" b="1">
                <a:latin typeface="Calibri" panose="020F0502020204030204" pitchFamily="34" charset="0"/>
              </a:rPr>
              <a:t>VELIKA SISTEMSKA PODRŠKA NOVOM PROGRAMU: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3600" b="1">
              <a:solidFill>
                <a:srgbClr val="054885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600" b="1">
                <a:solidFill>
                  <a:srgbClr val="054885"/>
                </a:solidFill>
                <a:latin typeface="Calibri" panose="020F0502020204030204" pitchFamily="34" charset="0"/>
              </a:rPr>
              <a:t>ERASMUS+ koordinatori: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>
                <a:solidFill>
                  <a:srgbClr val="054885"/>
                </a:solidFill>
                <a:latin typeface="Calibri" panose="020F0502020204030204" pitchFamily="34" charset="0"/>
              </a:rPr>
              <a:t>http://www.uns.ac.rs/index.php/c-saradnja/razmena-studenata/programi-razmene/program-erazmusplus-c/erazmusplus-koordinatori-c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3600" b="1">
              <a:solidFill>
                <a:srgbClr val="054885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36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36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930400"/>
            <a:ext cx="6096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Latn-RS" b="1" dirty="0">
                <a:solidFill>
                  <a:srgbClr val="076ECB"/>
                </a:solidFill>
                <a:latin typeface="Calibri" pitchFamily="34" charset="0"/>
              </a:rPr>
              <a:t>Društvene mreže:</a:t>
            </a:r>
          </a:p>
          <a:p>
            <a:pPr>
              <a:defRPr/>
            </a:pPr>
            <a:endParaRPr lang="sr-Latn-RS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Mobilnost studenata UNS facebook group</a:t>
            </a:r>
          </a:p>
          <a:p>
            <a:pPr>
              <a:defRPr/>
            </a:pPr>
            <a:endParaRPr lang="sr-Latn-RS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  <a:cs typeface="Arial" charset="0"/>
              </a:rPr>
              <a:t>Mobility Novi Sad and Buddy Network facebook group</a:t>
            </a:r>
          </a:p>
          <a:p>
            <a:pPr>
              <a:defRPr/>
            </a:pPr>
            <a:endParaRPr lang="en-US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  <a:cs typeface="Arial" charset="0"/>
              </a:rPr>
              <a:t>Erasmus Student Network (</a:t>
            </a:r>
            <a:r>
              <a:rPr lang="en-US" dirty="0">
                <a:solidFill>
                  <a:schemeClr val="accent6"/>
                </a:solidFill>
                <a:latin typeface="Calibri" pitchFamily="34" charset="0"/>
                <a:cs typeface="Arial" charset="0"/>
              </a:rPr>
              <a:t>ESN</a:t>
            </a:r>
            <a:r>
              <a:rPr lang="en-US" dirty="0">
                <a:latin typeface="Calibri" pitchFamily="34" charset="0"/>
                <a:cs typeface="Arial" charset="0"/>
              </a:rPr>
              <a:t>) Novi Sad of facebook</a:t>
            </a:r>
          </a:p>
        </p:txBody>
      </p:sp>
      <p:sp>
        <p:nvSpPr>
          <p:cNvPr id="35843" name="ZoneTexte 60"/>
          <p:cNvSpPr txBox="1">
            <a:spLocks noChangeArrowheads="1"/>
          </p:cNvSpPr>
          <p:nvPr/>
        </p:nvSpPr>
        <p:spPr bwMode="auto">
          <a:xfrm>
            <a:off x="1981200" y="833438"/>
            <a:ext cx="5257800" cy="4619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400">
                <a:solidFill>
                  <a:schemeClr val="bg1"/>
                </a:solidFill>
                <a:latin typeface="Calibri" panose="020F0502020204030204" pitchFamily="34" charset="0"/>
              </a:rPr>
              <a:t>Sve informacije na: www.uns.ac.rs </a:t>
            </a:r>
            <a:endParaRPr lang="fr-BE" altLang="es-ES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-36513" y="0"/>
            <a:ext cx="9180513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219" name="Rectangle 1" hidden="1"/>
          <p:cNvSpPr>
            <a:spLocks noChangeArrowheads="1"/>
          </p:cNvSpPr>
          <p:nvPr/>
        </p:nvSpPr>
        <p:spPr bwMode="auto">
          <a:xfrm>
            <a:off x="3563938" y="2060575"/>
            <a:ext cx="403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2800">
              <a:solidFill>
                <a:srgbClr val="00009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2800">
              <a:latin typeface="Arial" panose="020B0604020202020204" pitchFamily="34" charset="0"/>
            </a:endParaRPr>
          </a:p>
        </p:txBody>
      </p:sp>
      <p:sp>
        <p:nvSpPr>
          <p:cNvPr id="9220" name="Sous-titre 1" hidden="1"/>
          <p:cNvSpPr txBox="1">
            <a:spLocks/>
          </p:cNvSpPr>
          <p:nvPr/>
        </p:nvSpPr>
        <p:spPr bwMode="auto">
          <a:xfrm>
            <a:off x="3829050" y="5776913"/>
            <a:ext cx="4248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GB" altLang="es-ES" sz="18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  <a:t/>
            </a:r>
            <a:br>
              <a:rPr lang="en-GB" altLang="es-ES" sz="18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</a:br>
            <a:r>
              <a:rPr lang="en-GB" altLang="es-ES" sz="40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  <a:t> </a:t>
            </a:r>
            <a:endParaRPr lang="en-GB" altLang="es-ES" sz="2800" b="1">
              <a:solidFill>
                <a:schemeClr val="bg1"/>
              </a:solidFill>
              <a:latin typeface="Verdana Bold" pitchFamily="34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GB" altLang="es-ES" sz="3200" b="1">
              <a:solidFill>
                <a:srgbClr val="FFD624"/>
              </a:solidFill>
              <a:latin typeface="Verdana Bold" pitchFamily="34" charset="0"/>
              <a:ea typeface="MS PGothic" panose="020B0600070205080204" pitchFamily="34" charset="-128"/>
            </a:endParaRPr>
          </a:p>
        </p:txBody>
      </p:sp>
      <p:sp>
        <p:nvSpPr>
          <p:cNvPr id="9221" name="ZoneTexte 60"/>
          <p:cNvSpPr txBox="1">
            <a:spLocks noChangeArrowheads="1"/>
          </p:cNvSpPr>
          <p:nvPr/>
        </p:nvSpPr>
        <p:spPr bwMode="auto">
          <a:xfrm>
            <a:off x="179388" y="71438"/>
            <a:ext cx="8856662" cy="3381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 b="1">
                <a:solidFill>
                  <a:schemeClr val="bg1"/>
                </a:solidFill>
                <a:latin typeface="Calibri" panose="020F0502020204030204" pitchFamily="34" charset="0"/>
              </a:rPr>
              <a:t>ZNAČAJNA PROMENA U UČEŠĆU UNS-a U EU PROGRAMIMA ZA AKADEMSKU MOBILNOST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542">
            <a:off x="255588" y="738188"/>
            <a:ext cx="71580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685800" y="1295400"/>
            <a:ext cx="6705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600" b="1">
                <a:solidFill>
                  <a:srgbClr val="054885"/>
                </a:solidFill>
                <a:latin typeface="Calibri" panose="020F0502020204030204" pitchFamily="34" charset="0"/>
              </a:rPr>
              <a:t>ERASMUS MUNDUS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000">
                <a:latin typeface="Calibri" panose="020F0502020204030204" pitchFamily="34" charset="0"/>
              </a:rPr>
              <a:t>univerzitetske mreže za mobilnost (2008-2015)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36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36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3600" b="1">
              <a:solidFill>
                <a:srgbClr val="054885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600" b="1">
                <a:solidFill>
                  <a:srgbClr val="054885"/>
                </a:solidFill>
                <a:latin typeface="Calibri" panose="020F0502020204030204" pitchFamily="34" charset="0"/>
              </a:rPr>
              <a:t>ERASMUS+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000">
                <a:latin typeface="Calibri" panose="020F0502020204030204" pitchFamily="34" charset="0"/>
              </a:rPr>
              <a:t>bilateralni sporazumi i projekti za mobilnost (2015-2021)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36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3600" b="1">
              <a:latin typeface="Calibri" panose="020F0502020204030204" pitchFamily="34" charset="0"/>
            </a:endParaRPr>
          </a:p>
        </p:txBody>
      </p:sp>
      <p:sp>
        <p:nvSpPr>
          <p:cNvPr id="9224" name="AutoShape 15"/>
          <p:cNvSpPr>
            <a:spLocks noChangeArrowheads="1"/>
          </p:cNvSpPr>
          <p:nvPr/>
        </p:nvSpPr>
        <p:spPr bwMode="auto">
          <a:xfrm rot="5400000" flipV="1">
            <a:off x="950913" y="2554287"/>
            <a:ext cx="838200" cy="9112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3399FF">
                  <a:alpha val="70000"/>
                </a:srgbClr>
              </a:gs>
              <a:gs pos="100000">
                <a:srgbClr val="FFFF99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" name="Picture 2" descr="&amp;Rcy;&amp;iecy;&amp;zcy;&amp;ucy;&amp;lcy;&amp;tcy;&amp;acy;&amp;tcy; &amp;scy;&amp;lcy;&amp;icy;&amp;kcy;&amp;acy; &amp;zcy;&amp;acy; ERASMUS+ K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276600"/>
            <a:ext cx="24384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1"/>
          <p:cNvSpPr>
            <a:spLocks noChangeArrowheads="1"/>
          </p:cNvSpPr>
          <p:nvPr/>
        </p:nvSpPr>
        <p:spPr bwMode="auto">
          <a:xfrm>
            <a:off x="0" y="0"/>
            <a:ext cx="9144000" cy="525780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5538" y="304800"/>
            <a:ext cx="6748462" cy="685800"/>
          </a:xfrm>
        </p:spPr>
        <p:txBody>
          <a:bodyPr/>
          <a:lstStyle/>
          <a:p>
            <a:pPr eaLnBrk="1" hangingPunct="1"/>
            <a:r>
              <a:rPr lang="sr-Latn-CS" altLang="es-ES" sz="2800" smtClean="0">
                <a:solidFill>
                  <a:srgbClr val="076ECB"/>
                </a:solidFill>
                <a:latin typeface="Calibri" panose="020F0502020204030204" pitchFamily="34" charset="0"/>
              </a:rPr>
              <a:t>Kancelarija za međunarodnu saradnju</a:t>
            </a:r>
            <a:r>
              <a:rPr lang="en-US" altLang="es-ES" sz="2800" smtClean="0">
                <a:solidFill>
                  <a:srgbClr val="076ECB"/>
                </a:solidFill>
                <a:latin typeface="Calibri" panose="020F0502020204030204" pitchFamily="34" charset="0"/>
              </a:rPr>
              <a:t> UNS-a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4191000" cy="3581400"/>
          </a:xfrm>
        </p:spPr>
        <p:txBody>
          <a:bodyPr/>
          <a:lstStyle/>
          <a:p>
            <a:pPr marL="365125" indent="-255588" eaLnBrk="1" hangingPunct="1">
              <a:buFontTx/>
              <a:buNone/>
            </a:pPr>
            <a:r>
              <a:rPr lang="sr-Latn-CS" altLang="es-ES" sz="2400" smtClean="0">
                <a:solidFill>
                  <a:srgbClr val="076ECB"/>
                </a:solidFill>
                <a:latin typeface="Calibri" panose="020F0502020204030204" pitchFamily="34" charset="0"/>
              </a:rPr>
              <a:t>Gde smo?</a:t>
            </a:r>
            <a:endParaRPr lang="en-US" altLang="es-ES" sz="2400" smtClean="0">
              <a:solidFill>
                <a:srgbClr val="076ECB"/>
              </a:solidFill>
              <a:latin typeface="Calibri" panose="020F0502020204030204" pitchFamily="34" charset="0"/>
            </a:endParaRPr>
          </a:p>
          <a:p>
            <a:pPr marL="365125" indent="-255588" eaLnBrk="1" hangingPunct="1">
              <a:buFontTx/>
              <a:buNone/>
            </a:pPr>
            <a:r>
              <a:rPr lang="en-US" altLang="es-ES" sz="1800" smtClean="0">
                <a:latin typeface="Calibri" panose="020F0502020204030204" pitchFamily="34" charset="0"/>
              </a:rPr>
              <a:t>dr Zorana Đinđića 1</a:t>
            </a:r>
            <a:endParaRPr lang="sr-Latn-CS" altLang="es-ES" sz="1800" smtClean="0">
              <a:latin typeface="Calibri" panose="020F0502020204030204" pitchFamily="34" charset="0"/>
            </a:endParaRPr>
          </a:p>
          <a:p>
            <a:pPr marL="365125" indent="-255588" eaLnBrk="1" hangingPunct="1">
              <a:buFontTx/>
              <a:buNone/>
            </a:pPr>
            <a:endParaRPr lang="sr-Latn-CS" altLang="es-ES" b="1" smtClean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marL="365125" indent="-255588" eaLnBrk="1" hangingPunct="1">
              <a:buFontTx/>
              <a:buNone/>
            </a:pPr>
            <a:endParaRPr lang="sr-Latn-CS" altLang="es-ES" smtClean="0">
              <a:latin typeface="Calibri" panose="020F0502020204030204" pitchFamily="34" charset="0"/>
            </a:endParaRPr>
          </a:p>
          <a:p>
            <a:pPr marL="365125" indent="-255588" eaLnBrk="1" hangingPunct="1">
              <a:buFontTx/>
              <a:buNone/>
            </a:pPr>
            <a:endParaRPr lang="en-US" altLang="es-ES" b="1" smtClean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4038600" cy="862013"/>
          </a:xfrm>
          <a:prstGeom prst="rect">
            <a:avLst/>
          </a:prstGeom>
          <a:solidFill>
            <a:srgbClr val="05488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E-mail: iro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@uns.ac.rs</a:t>
            </a:r>
            <a:endParaRPr lang="sr-Latn-C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sr-Latn-C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WWW.UNS.AC.RS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228600" y="4114800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sr-Latn-CS" altLang="es-ES" sz="2000" b="1">
                <a:latin typeface="Calibri" panose="020F0502020204030204" pitchFamily="34" charset="0"/>
              </a:rPr>
              <a:t>Profil</a:t>
            </a:r>
            <a:r>
              <a:rPr lang="sr-Latn-CS" altLang="es-ES" sz="2000">
                <a:latin typeface="Calibri" panose="020F0502020204030204" pitchFamily="34" charset="0"/>
              </a:rPr>
              <a:t>: </a:t>
            </a:r>
            <a:r>
              <a:rPr lang="sr-Cyrl-CS" altLang="es-ES" sz="2000" b="1">
                <a:latin typeface="Calibri" panose="020F0502020204030204" pitchFamily="34" charset="0"/>
              </a:rPr>
              <a:t>Мобилност студената УНС</a:t>
            </a:r>
            <a:endParaRPr lang="en-US" altLang="es-ES" sz="2000" b="1"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s-ES" sz="2000" b="1" i="1">
                <a:latin typeface="Calibri" panose="020F0502020204030204" pitchFamily="34" charset="0"/>
              </a:rPr>
              <a:t>Mobility Novi Sad and Buddy Network</a:t>
            </a:r>
          </a:p>
        </p:txBody>
      </p:sp>
      <p:sp>
        <p:nvSpPr>
          <p:cNvPr id="36872" name="Rectangle 1"/>
          <p:cNvSpPr>
            <a:spLocks noChangeArrowheads="1"/>
          </p:cNvSpPr>
          <p:nvPr/>
        </p:nvSpPr>
        <p:spPr bwMode="auto">
          <a:xfrm>
            <a:off x="6324600" y="6181725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800" b="1">
                <a:solidFill>
                  <a:srgbClr val="076ECB"/>
                </a:solidFill>
                <a:latin typeface="Calibri" panose="020F0502020204030204" pitchFamily="34" charset="0"/>
              </a:rPr>
              <a:t>Hvala na pažnji!</a:t>
            </a:r>
          </a:p>
        </p:txBody>
      </p:sp>
      <p:pic>
        <p:nvPicPr>
          <p:cNvPr id="25610" name="Picture 10" descr="\\netapp\Kancelarija za medjunarodnu saradnju\dokumenti\CAMPUS NS 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3597275" cy="3765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2"/>
          <p:cNvGrpSpPr>
            <a:grpSpLocks/>
          </p:cNvGrpSpPr>
          <p:nvPr/>
        </p:nvGrpSpPr>
        <p:grpSpPr bwMode="auto">
          <a:xfrm>
            <a:off x="333375" y="2209800"/>
            <a:ext cx="3413125" cy="2865438"/>
            <a:chOff x="-10" y="1433"/>
            <a:chExt cx="2150" cy="1805"/>
          </a:xfrm>
        </p:grpSpPr>
        <p:sp>
          <p:nvSpPr>
            <p:cNvPr id="11283" name="Oval 2"/>
            <p:cNvSpPr>
              <a:spLocks noChangeArrowheads="1"/>
            </p:cNvSpPr>
            <p:nvPr/>
          </p:nvSpPr>
          <p:spPr bwMode="auto">
            <a:xfrm>
              <a:off x="1156" y="2340"/>
              <a:ext cx="984" cy="89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/>
                </a:defRPr>
              </a:lvl2pPr>
              <a:lvl3pPr marL="1143000" indent="-228600">
                <a:spcBef>
                  <a:spcPts val="375"/>
                </a:spcBef>
                <a:buClr>
                  <a:srgbClr val="EBEBE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/>
                </a:defRPr>
              </a:lvl3pPr>
              <a:lvl4pPr marL="1600200" indent="-228600">
                <a:spcBef>
                  <a:spcPts val="375"/>
                </a:spcBef>
                <a:buClr>
                  <a:srgbClr val="969696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/>
                </a:defRPr>
              </a:lvl4pPr>
              <a:lvl5pPr marL="2057400" indent="-228600">
                <a:spcBef>
                  <a:spcPts val="375"/>
                </a:spcBef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Program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Mladi u akciji</a:t>
              </a:r>
              <a:endParaRPr lang="en-GB" altLang="es-ES" sz="1000">
                <a:latin typeface="Calibri" panose="020F0502020204030204" pitchFamily="34" charset="0"/>
              </a:endParaRPr>
            </a:p>
          </p:txBody>
        </p:sp>
        <p:sp>
          <p:nvSpPr>
            <p:cNvPr id="11284" name="Oval 3"/>
            <p:cNvSpPr>
              <a:spLocks noChangeArrowheads="1"/>
            </p:cNvSpPr>
            <p:nvPr/>
          </p:nvSpPr>
          <p:spPr bwMode="auto">
            <a:xfrm>
              <a:off x="1156" y="1433"/>
              <a:ext cx="984" cy="84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/>
                </a:defRPr>
              </a:lvl2pPr>
              <a:lvl3pPr marL="1143000" indent="-228600">
                <a:spcBef>
                  <a:spcPts val="375"/>
                </a:spcBef>
                <a:buClr>
                  <a:srgbClr val="EBEBE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/>
                </a:defRPr>
              </a:lvl3pPr>
              <a:lvl4pPr marL="1600200" indent="-228600">
                <a:spcBef>
                  <a:spcPts val="375"/>
                </a:spcBef>
                <a:buClr>
                  <a:srgbClr val="969696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/>
                </a:defRPr>
              </a:lvl4pPr>
              <a:lvl5pPr marL="2057400" indent="-228600">
                <a:spcBef>
                  <a:spcPts val="375"/>
                </a:spcBef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es-ES" sz="1200">
                <a:latin typeface="Calibri" panose="020F0502020204030204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Međunarodni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programi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za visoko obrazovanje</a:t>
              </a:r>
              <a:r>
                <a:rPr lang="fr-BE" altLang="es-ES" sz="1000">
                  <a:latin typeface="Calibri" panose="020F0502020204030204" pitchFamily="34" charset="0"/>
                </a:rPr>
                <a:t>:</a:t>
              </a:r>
              <a:endParaRPr lang="en-GB" altLang="es-ES" sz="1000">
                <a:latin typeface="Calibri" panose="020F0502020204030204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400" b="1">
                  <a:solidFill>
                    <a:srgbClr val="C00000"/>
                  </a:solidFill>
                  <a:latin typeface="Calibri" panose="020F0502020204030204" pitchFamily="34" charset="0"/>
                </a:rPr>
                <a:t>Erasmus Mundus</a:t>
              </a:r>
              <a:r>
                <a:rPr lang="en-GB" altLang="es-ES" sz="1000">
                  <a:latin typeface="Calibri" panose="020F0502020204030204" pitchFamily="34" charset="0"/>
                </a:rPr>
                <a:t>,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Tempus</a:t>
              </a:r>
              <a:r>
                <a:rPr lang="en-GB" altLang="es-ES" sz="1000">
                  <a:latin typeface="Calibri" panose="020F0502020204030204" pitchFamily="34" charset="0"/>
                </a:rPr>
                <a:t>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Alfa</a:t>
              </a:r>
              <a:r>
                <a:rPr lang="fr-BE" altLang="es-ES" sz="1000">
                  <a:latin typeface="Calibri" panose="020F0502020204030204" pitchFamily="34" charset="0"/>
                </a:rPr>
                <a:t>, </a:t>
              </a:r>
              <a:r>
                <a:rPr lang="en-US" altLang="es-ES" sz="1000">
                  <a:latin typeface="Calibri" panose="020F0502020204030204" pitchFamily="34" charset="0"/>
                </a:rPr>
                <a:t>Edulink</a:t>
              </a:r>
              <a:r>
                <a:rPr lang="fr-BE" altLang="es-ES" sz="1000">
                  <a:latin typeface="Calibri" panose="020F0502020204030204" pitchFamily="34" charset="0"/>
                </a:rPr>
                <a:t>, </a:t>
              </a:r>
              <a:endParaRPr lang="en-US" altLang="es-ES" sz="1000">
                <a:latin typeface="Calibri" panose="020F0502020204030204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Bilateralni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programi</a:t>
              </a:r>
              <a:endParaRPr lang="en-GB" altLang="es-ES" sz="10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s-ES" sz="1000">
                <a:latin typeface="Calibri" panose="020F0502020204030204" pitchFamily="34" charset="0"/>
              </a:endParaRPr>
            </a:p>
          </p:txBody>
        </p:sp>
        <p:sp>
          <p:nvSpPr>
            <p:cNvPr id="11285" name="Oval 12"/>
            <p:cNvSpPr>
              <a:spLocks noChangeArrowheads="1"/>
            </p:cNvSpPr>
            <p:nvPr/>
          </p:nvSpPr>
          <p:spPr bwMode="auto">
            <a:xfrm>
              <a:off x="164" y="1474"/>
              <a:ext cx="901" cy="168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/>
                </a:defRPr>
              </a:lvl2pPr>
              <a:lvl3pPr marL="1143000" indent="-228600">
                <a:spcBef>
                  <a:spcPts val="375"/>
                </a:spcBef>
                <a:buClr>
                  <a:srgbClr val="EBEBE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/>
                </a:defRPr>
              </a:lvl3pPr>
              <a:lvl4pPr marL="1600200" indent="-228600">
                <a:spcBef>
                  <a:spcPts val="375"/>
                </a:spcBef>
                <a:buClr>
                  <a:srgbClr val="969696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/>
                </a:defRPr>
              </a:lvl4pPr>
              <a:lvl5pPr marL="2057400" indent="-228600">
                <a:spcBef>
                  <a:spcPts val="375"/>
                </a:spcBef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s-ES" sz="12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s-ES" sz="12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s-ES" sz="12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s-ES" sz="8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Gruntvig</a:t>
              </a:r>
              <a:endParaRPr lang="en-GB" altLang="es-ES" sz="10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s-ES" sz="10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Erazmus</a:t>
              </a:r>
              <a:endParaRPr lang="en-GB" altLang="es-ES" sz="10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s-ES" sz="10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Leonardo</a:t>
              </a:r>
              <a:endParaRPr lang="en-GB" altLang="es-ES" sz="10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s-ES" sz="1000"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Komenijus</a:t>
              </a:r>
              <a:endParaRPr lang="en-GB" altLang="es-ES" sz="1000">
                <a:latin typeface="Calibri" panose="020F0502020204030204" pitchFamily="34" charset="0"/>
              </a:endParaRPr>
            </a:p>
          </p:txBody>
        </p:sp>
        <p:sp>
          <p:nvSpPr>
            <p:cNvPr id="11286" name="Text Box 13"/>
            <p:cNvSpPr txBox="1">
              <a:spLocks noChangeArrowheads="1"/>
            </p:cNvSpPr>
            <p:nvPr/>
          </p:nvSpPr>
          <p:spPr bwMode="auto">
            <a:xfrm>
              <a:off x="-10" y="1659"/>
              <a:ext cx="123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/>
                </a:defRPr>
              </a:lvl2pPr>
              <a:lvl3pPr marL="1143000" indent="-228600">
                <a:spcBef>
                  <a:spcPts val="375"/>
                </a:spcBef>
                <a:buClr>
                  <a:srgbClr val="EBEBE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/>
                </a:defRPr>
              </a:lvl3pPr>
              <a:lvl4pPr marL="1600200" indent="-228600">
                <a:spcBef>
                  <a:spcPts val="375"/>
                </a:spcBef>
                <a:buClr>
                  <a:srgbClr val="969696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/>
                </a:defRPr>
              </a:lvl4pPr>
              <a:lvl5pPr marL="2057400" indent="-228600">
                <a:spcBef>
                  <a:spcPts val="375"/>
                </a:spcBef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969696"/>
                </a:buClr>
                <a:buChar char="o"/>
                <a:defRPr sz="2000">
                  <a:solidFill>
                    <a:schemeClr val="tx1"/>
                  </a:solidFill>
                  <a:latin typeface="Perpetua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Pogram za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celoživotno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s-ES" sz="1000">
                  <a:latin typeface="Calibri" panose="020F0502020204030204" pitchFamily="34" charset="0"/>
                </a:rPr>
                <a:t>učenje</a:t>
              </a:r>
              <a:endParaRPr lang="en-GB" altLang="es-ES" sz="1000">
                <a:latin typeface="Calibri" panose="020F0502020204030204" pitchFamily="34" charset="0"/>
              </a:endParaRPr>
            </a:p>
          </p:txBody>
        </p:sp>
        <p:sp>
          <p:nvSpPr>
            <p:cNvPr id="11287" name="Line 14"/>
            <p:cNvSpPr>
              <a:spLocks noChangeShapeType="1"/>
            </p:cNvSpPr>
            <p:nvPr/>
          </p:nvSpPr>
          <p:spPr bwMode="auto">
            <a:xfrm>
              <a:off x="360" y="2113"/>
              <a:ext cx="5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267" name="AutoShape 15"/>
          <p:cNvSpPr>
            <a:spLocks noChangeArrowheads="1"/>
          </p:cNvSpPr>
          <p:nvPr/>
        </p:nvSpPr>
        <p:spPr bwMode="auto">
          <a:xfrm>
            <a:off x="3886200" y="3429000"/>
            <a:ext cx="1263650" cy="377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3399FF">
                  <a:alpha val="70000"/>
                </a:srgbClr>
              </a:gs>
              <a:gs pos="100000">
                <a:srgbClr val="FFFF99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4572000" y="1365250"/>
            <a:ext cx="44180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2400" u="sng">
                <a:solidFill>
                  <a:srgbClr val="076ECB"/>
                </a:solidFill>
                <a:latin typeface="Calibri" panose="020F0502020204030204" pitchFamily="34" charset="0"/>
              </a:rPr>
              <a:t>Jedinstven integrisan program</a:t>
            </a:r>
            <a:endParaRPr lang="en-GB" altLang="es-ES" sz="1800" u="sng">
              <a:solidFill>
                <a:srgbClr val="076ECB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 Box 17"/>
          <p:cNvSpPr txBox="1">
            <a:spLocks noChangeArrowheads="1"/>
          </p:cNvSpPr>
          <p:nvPr/>
        </p:nvSpPr>
        <p:spPr bwMode="auto">
          <a:xfrm>
            <a:off x="685800" y="1371600"/>
            <a:ext cx="29241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2400" u="sng">
                <a:solidFill>
                  <a:srgbClr val="076ECB"/>
                </a:solidFill>
                <a:latin typeface="Calibri" panose="020F0502020204030204" pitchFamily="34" charset="0"/>
              </a:rPr>
              <a:t>Raniji programi</a:t>
            </a:r>
            <a:endParaRPr lang="en-GB" altLang="es-ES" sz="1800" u="sng">
              <a:solidFill>
                <a:srgbClr val="076ECB"/>
              </a:solidFill>
              <a:latin typeface="Calibri" panose="020F0502020204030204" pitchFamily="34" charset="0"/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381000" y="381000"/>
            <a:ext cx="8474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000">
                <a:latin typeface="Calibri" panose="020F0502020204030204" pitchFamily="34" charset="0"/>
                <a:cs typeface="Tahoma" panose="020B0604030504040204" pitchFamily="34" charset="0"/>
              </a:rPr>
              <a:t>Struktura novog programa </a:t>
            </a:r>
            <a:r>
              <a:rPr lang="en-US" altLang="es-ES" sz="3000" b="1">
                <a:latin typeface="Calibri" panose="020F0502020204030204" pitchFamily="34" charset="0"/>
                <a:cs typeface="Tahoma" panose="020B0604030504040204" pitchFamily="34" charset="0"/>
              </a:rPr>
              <a:t>ERASMUS+</a:t>
            </a:r>
            <a:endParaRPr lang="en-GB" altLang="es-ES" sz="3000" b="1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11271" name="Rectangle 27"/>
          <p:cNvSpPr>
            <a:spLocks noChangeArrowheads="1"/>
          </p:cNvSpPr>
          <p:nvPr/>
        </p:nvSpPr>
        <p:spPr bwMode="auto">
          <a:xfrm>
            <a:off x="5334000" y="2057400"/>
            <a:ext cx="3203575" cy="23764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5791200" y="2362200"/>
            <a:ext cx="2590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4800">
                <a:latin typeface="Calibri" panose="020F0502020204030204" pitchFamily="34" charset="0"/>
              </a:rPr>
              <a:t>Erasmus+</a:t>
            </a:r>
            <a:endParaRPr lang="en-GB" altLang="es-ES" sz="4800">
              <a:latin typeface="Calibri" panose="020F0502020204030204" pitchFamily="34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altLang="es-ES" sz="1800">
              <a:latin typeface="Calibri" panose="020F0502020204030204" pitchFamily="34" charset="0"/>
            </a:endParaRPr>
          </a:p>
        </p:txBody>
      </p:sp>
      <p:sp>
        <p:nvSpPr>
          <p:cNvPr id="11273" name="Line 7"/>
          <p:cNvSpPr>
            <a:spLocks noChangeShapeType="1"/>
          </p:cNvSpPr>
          <p:nvPr/>
        </p:nvSpPr>
        <p:spPr bwMode="auto">
          <a:xfrm>
            <a:off x="6477000" y="320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7467600" y="3124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4800600" y="3124200"/>
            <a:ext cx="23177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 b="1">
                <a:solidFill>
                  <a:srgbClr val="C00000"/>
                </a:solidFill>
                <a:latin typeface="Calibri" panose="020F0502020204030204" pitchFamily="34" charset="0"/>
              </a:rPr>
              <a:t>КА1</a:t>
            </a:r>
            <a:endParaRPr lang="en-GB" altLang="es-ES" sz="1400" b="1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 b="1">
                <a:solidFill>
                  <a:srgbClr val="C00000"/>
                </a:solidFill>
                <a:latin typeface="Calibri" panose="020F0502020204030204" pitchFamily="34" charset="0"/>
              </a:rPr>
              <a:t>Mobilnost</a:t>
            </a:r>
            <a:endParaRPr lang="en-GB" altLang="es-ES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276" name="Text Box 10"/>
          <p:cNvSpPr txBox="1">
            <a:spLocks noChangeArrowheads="1"/>
          </p:cNvSpPr>
          <p:nvPr/>
        </p:nvSpPr>
        <p:spPr bwMode="auto">
          <a:xfrm>
            <a:off x="7391400" y="3124200"/>
            <a:ext cx="12049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КА3</a:t>
            </a:r>
            <a:endParaRPr lang="en-GB" altLang="es-ES" sz="1400">
              <a:latin typeface="Calibri" panose="020F0502020204030204" pitchFamily="34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Podrška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obrazovnim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politikama</a:t>
            </a:r>
            <a:endParaRPr lang="en-GB" altLang="es-ES" sz="1400">
              <a:latin typeface="Calibri" panose="020F0502020204030204" pitchFamily="34" charset="0"/>
            </a:endParaRP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5715000" y="3124200"/>
            <a:ext cx="23177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КА2</a:t>
            </a:r>
            <a:endParaRPr lang="en-GB" altLang="es-ES" sz="1400">
              <a:latin typeface="Calibri" panose="020F0502020204030204" pitchFamily="34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Projekti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400">
                <a:latin typeface="Calibri" panose="020F0502020204030204" pitchFamily="34" charset="0"/>
              </a:rPr>
              <a:t>saradnje</a:t>
            </a:r>
            <a:endParaRPr lang="en-GB" altLang="es-ES" sz="1400">
              <a:latin typeface="Calibri" panose="020F0502020204030204" pitchFamily="34" charset="0"/>
            </a:endParaRPr>
          </a:p>
        </p:txBody>
      </p:sp>
      <p:sp>
        <p:nvSpPr>
          <p:cNvPr id="11278" name="Text Box 43"/>
          <p:cNvSpPr txBox="1">
            <a:spLocks noChangeArrowheads="1"/>
          </p:cNvSpPr>
          <p:nvPr/>
        </p:nvSpPr>
        <p:spPr bwMode="auto">
          <a:xfrm>
            <a:off x="6019800" y="4495800"/>
            <a:ext cx="21875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85725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sz="1200" b="1" u="sng">
                <a:solidFill>
                  <a:srgbClr val="076ECB"/>
                </a:solidFill>
                <a:latin typeface="Arial" panose="020B0604020202020204" pitchFamily="34" charset="0"/>
              </a:rPr>
              <a:t>Posebne aktivnosti</a:t>
            </a:r>
            <a:r>
              <a:rPr lang="fr-BE" altLang="es-ES" sz="1200" b="1" u="sng">
                <a:solidFill>
                  <a:srgbClr val="076ECB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BE" altLang="es-ES" sz="1200" b="1" u="sng">
              <a:solidFill>
                <a:srgbClr val="076EC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fr-BE" altLang="es-ES" sz="1200" b="1">
                <a:solidFill>
                  <a:srgbClr val="076ECB"/>
                </a:solidFill>
                <a:latin typeface="Arial" panose="020B0604020202020204" pitchFamily="34" charset="0"/>
              </a:rPr>
              <a:t> </a:t>
            </a:r>
            <a:r>
              <a:rPr lang="en-US" altLang="es-ES" sz="1200" b="1">
                <a:solidFill>
                  <a:srgbClr val="076ECB"/>
                </a:solidFill>
                <a:latin typeface="Arial" panose="020B0604020202020204" pitchFamily="34" charset="0"/>
              </a:rPr>
              <a:t>Žan Mone</a:t>
            </a:r>
            <a:endParaRPr lang="fr-BE" altLang="es-ES" sz="1200" b="1">
              <a:solidFill>
                <a:srgbClr val="076EC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fr-BE" altLang="es-ES" sz="1200" b="1">
                <a:solidFill>
                  <a:srgbClr val="076ECB"/>
                </a:solidFill>
                <a:latin typeface="Arial" panose="020B0604020202020204" pitchFamily="34" charset="0"/>
              </a:rPr>
              <a:t> </a:t>
            </a:r>
            <a:r>
              <a:rPr lang="en-US" altLang="es-ES" sz="1200" b="1">
                <a:solidFill>
                  <a:srgbClr val="076ECB"/>
                </a:solidFill>
                <a:latin typeface="Arial" panose="020B0604020202020204" pitchFamily="34" charset="0"/>
              </a:rPr>
              <a:t>Sport</a:t>
            </a:r>
            <a:endParaRPr lang="fr-BE" altLang="es-ES" sz="1200" b="1">
              <a:solidFill>
                <a:srgbClr val="076ECB"/>
              </a:solidFill>
              <a:latin typeface="Arial" panose="020B0604020202020204" pitchFamily="34" charset="0"/>
            </a:endParaRPr>
          </a:p>
        </p:txBody>
      </p:sp>
      <p:pic>
        <p:nvPicPr>
          <p:cNvPr id="11279" name="Picture 1" descr="erasmus+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864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0" name="Group 14"/>
          <p:cNvGrpSpPr>
            <a:grpSpLocks noChangeAspect="1"/>
          </p:cNvGrpSpPr>
          <p:nvPr/>
        </p:nvGrpSpPr>
        <p:grpSpPr bwMode="auto">
          <a:xfrm>
            <a:off x="6629400" y="228600"/>
            <a:ext cx="1905000" cy="609600"/>
            <a:chOff x="-921" y="1556"/>
            <a:chExt cx="6486" cy="2411"/>
          </a:xfrm>
        </p:grpSpPr>
        <p:sp>
          <p:nvSpPr>
            <p:cNvPr id="11281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5" y="1556"/>
              <a:ext cx="5370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pic>
          <p:nvPicPr>
            <p:cNvPr id="11282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1" y="2476"/>
              <a:ext cx="6298" cy="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53400" cy="682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  <a:t/>
            </a:r>
            <a:br>
              <a:rPr lang="sr-Latn-RS" sz="2700" b="1" dirty="0" smtClean="0">
                <a:solidFill>
                  <a:srgbClr val="076ECB"/>
                </a:solidFill>
                <a:latin typeface="Calibri" pitchFamily="34" charset="0"/>
              </a:rPr>
            </a:br>
            <a:r>
              <a:rPr lang="en-US" sz="2200" b="1" dirty="0" smtClean="0">
                <a:solidFill>
                  <a:srgbClr val="076ECB"/>
                </a:solidFill>
                <a:latin typeface="Calibri" pitchFamily="34" charset="0"/>
              </a:rPr>
              <a:t>Zemlje koje učestvuju u programu dele se na programske i partnerske</a:t>
            </a:r>
            <a:r>
              <a:rPr lang="sr-Latn-RS" sz="2200" b="1" dirty="0" smtClean="0">
                <a:solidFill>
                  <a:srgbClr val="076ECB"/>
                </a:solidFill>
                <a:latin typeface="Calibri" pitchFamily="34" charset="0"/>
              </a:rPr>
              <a:t>:</a:t>
            </a:r>
            <a:endParaRPr lang="en-US" sz="2200" b="1" dirty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39624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76ECB"/>
                </a:solidFill>
                <a:latin typeface="Calibri" pitchFamily="34" charset="0"/>
              </a:rPr>
              <a:t>Programske zemlje</a:t>
            </a:r>
            <a:r>
              <a:rPr lang="en-US" sz="2400" dirty="0" smtClean="0">
                <a:solidFill>
                  <a:srgbClr val="076ECB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su sve zemlje Evropske unije, </a:t>
            </a:r>
            <a:r>
              <a:rPr lang="sr-Cyrl-CS" sz="2400" dirty="0" smtClean="0">
                <a:latin typeface="Calibri" pitchFamily="34" charset="0"/>
              </a:rPr>
              <a:t>kao i </a:t>
            </a:r>
            <a:r>
              <a:rPr lang="en-US" sz="2400" dirty="0" smtClean="0">
                <a:latin typeface="Calibri" pitchFamily="34" charset="0"/>
              </a:rPr>
              <a:t>Island, Lihtenštajn, Norveška, Turska i Makedonija.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    (</a:t>
            </a:r>
            <a:r>
              <a:rPr lang="en-US" sz="2400" i="1" dirty="0" smtClean="0">
                <a:latin typeface="Calibri" pitchFamily="34" charset="0"/>
              </a:rPr>
              <a:t>Mogu da učestvuju u svim delovima programa)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76ECB"/>
                </a:solidFill>
                <a:latin typeface="Calibri" pitchFamily="34" charset="0"/>
              </a:rPr>
              <a:t>Partnerske zemlje </a:t>
            </a:r>
            <a:r>
              <a:rPr lang="en-US" sz="2400" dirty="0" smtClean="0">
                <a:latin typeface="Calibri" pitchFamily="34" charset="0"/>
              </a:rPr>
              <a:t>–pre svega zemlje regiona koji okružuju Evropsku uniju</a:t>
            </a:r>
            <a:r>
              <a:rPr lang="sr-Cyrl-CS" sz="2400" dirty="0" smtClean="0">
                <a:latin typeface="Calibri" pitchFamily="34" charset="0"/>
              </a:rPr>
              <a:t>, </a:t>
            </a:r>
            <a:r>
              <a:rPr lang="en-US" sz="2400" dirty="0" smtClean="0">
                <a:latin typeface="Calibri" pitchFamily="34" charset="0"/>
              </a:rPr>
              <a:t>ali i </a:t>
            </a:r>
            <a:r>
              <a:rPr lang="sr-Cyrl-CS" sz="2400" dirty="0" smtClean="0">
                <a:latin typeface="Calibri" pitchFamily="34" charset="0"/>
              </a:rPr>
              <a:t>za </a:t>
            </a:r>
            <a:r>
              <a:rPr lang="en-US" sz="2400" dirty="0" smtClean="0">
                <a:latin typeface="Calibri" pitchFamily="34" charset="0"/>
              </a:rPr>
              <a:t>sve druge zemlje sveta. </a:t>
            </a:r>
            <a:r>
              <a:rPr lang="en-US" sz="2400" b="1" dirty="0" smtClean="0">
                <a:latin typeface="Calibri" pitchFamily="34" charset="0"/>
              </a:rPr>
              <a:t>Srbija je takođe partnerska zemlja u programu</a:t>
            </a:r>
            <a:r>
              <a:rPr lang="en-US" sz="2400" dirty="0" smtClean="0">
                <a:latin typeface="Calibri" pitchFamily="34" charset="0"/>
              </a:rPr>
              <a:t>, kao de</a:t>
            </a:r>
            <a:r>
              <a:rPr lang="sr-Latn-RS" sz="2400" dirty="0" smtClean="0">
                <a:latin typeface="Calibri" pitchFamily="34" charset="0"/>
              </a:rPr>
              <a:t>o</a:t>
            </a:r>
            <a:r>
              <a:rPr lang="en-US" sz="2400" dirty="0" smtClean="0">
                <a:latin typeface="Calibri" pitchFamily="34" charset="0"/>
              </a:rPr>
              <a:t> regiona Zapadnog Balkana.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 smtClean="0">
                <a:latin typeface="Calibri" pitchFamily="34" charset="0"/>
              </a:rPr>
              <a:t>     (Mogu da učestvuju u određenim delovima programa)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Srbija je na putu da postane programska zemlja.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i="1" dirty="0" smtClean="0">
              <a:latin typeface="Calibri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12292" name="Picture 1" descr="erasmus+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542">
            <a:off x="-173038" y="1198563"/>
            <a:ext cx="9105901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457200" y="1828800"/>
            <a:ext cx="4191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385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>
              <a:spcBef>
                <a:spcPct val="0"/>
              </a:spcBef>
              <a:buClr>
                <a:srgbClr val="FFC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altLang="fr-FR" sz="2000" b="1">
                <a:latin typeface="Calibri" panose="020F0502020204030204" pitchFamily="34" charset="0"/>
              </a:rPr>
              <a:t>Mobilnost studenata: </a:t>
            </a: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Tx/>
              <a:buNone/>
            </a:pPr>
            <a:r>
              <a:rPr lang="en-GB" altLang="fr-FR" sz="2000" b="1">
                <a:latin typeface="Calibri" panose="020F0502020204030204" pitchFamily="34" charset="0"/>
              </a:rPr>
              <a:t> </a:t>
            </a:r>
            <a:endParaRPr lang="en-GB" altLang="fr-FR" sz="1800" i="1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altLang="fr-FR" sz="2000" b="1">
                <a:latin typeface="Calibri" panose="020F0502020204030204" pitchFamily="34" charset="0"/>
              </a:rPr>
              <a:t>Svi nivoi studija</a:t>
            </a:r>
            <a:r>
              <a:rPr lang="en-US" altLang="fr-FR" sz="2000" b="1">
                <a:latin typeface="Calibri" panose="020F0502020204030204" pitchFamily="34" charset="0"/>
              </a:rPr>
              <a:t> </a:t>
            </a:r>
            <a:r>
              <a:rPr lang="en-GB" altLang="fr-FR" sz="2000" b="1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endParaRPr lang="en-GB" altLang="fr-FR" sz="2000" b="1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altLang="fr-FR" sz="2000" b="1">
                <a:latin typeface="Calibri" panose="020F0502020204030204" pitchFamily="34" charset="0"/>
              </a:rPr>
              <a:t>Sve discipline</a:t>
            </a: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endParaRPr lang="en-GB" altLang="fr-FR" sz="2000" b="1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altLang="fr-FR" sz="2000" b="1">
                <a:latin typeface="Calibri" panose="020F0502020204030204" pitchFamily="34" charset="0"/>
              </a:rPr>
              <a:t>Trajanje od 3 do 12 </a:t>
            </a:r>
            <a:r>
              <a:rPr lang="en-GB" altLang="fr-FR" sz="1800" b="1">
                <a:latin typeface="Calibri" panose="020F0502020204030204" pitchFamily="34" charset="0"/>
              </a:rPr>
              <a:t>meseci</a:t>
            </a: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endParaRPr lang="en-GB" altLang="fr-FR" sz="18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Tx/>
              <a:buNone/>
            </a:pPr>
            <a:r>
              <a:rPr lang="en-GB" altLang="fr-FR" sz="1800" i="1">
                <a:latin typeface="Calibri" panose="020F0502020204030204" pitchFamily="34" charset="0"/>
              </a:rPr>
              <a:t>Studen</a:t>
            </a:r>
            <a:r>
              <a:rPr lang="en-US" altLang="fr-FR" sz="1800" i="1">
                <a:latin typeface="Calibri" panose="020F0502020204030204" pitchFamily="34" charset="0"/>
              </a:rPr>
              <a:t>t</a:t>
            </a:r>
            <a:r>
              <a:rPr lang="en-GB" altLang="fr-FR" sz="1800" i="1">
                <a:latin typeface="Calibri" panose="020F0502020204030204" pitchFamily="34" charset="0"/>
              </a:rPr>
              <a:t>ska praksa </a:t>
            </a: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Tx/>
              <a:buNone/>
            </a:pPr>
            <a:r>
              <a:rPr lang="en-GB" altLang="fr-FR" sz="1800" i="1">
                <a:latin typeface="Calibri" panose="020F0502020204030204" pitchFamily="34" charset="0"/>
              </a:rPr>
              <a:t>(2 do 12 meseci – </a:t>
            </a:r>
            <a:r>
              <a:rPr lang="en-US" altLang="fr-FR" sz="1800" i="1">
                <a:latin typeface="Calibri" panose="020F0502020204030204" pitchFamily="34" charset="0"/>
              </a:rPr>
              <a:t>od 2018. godine</a:t>
            </a:r>
            <a:r>
              <a:rPr lang="en-GB" altLang="fr-FR" sz="1800" i="1"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endParaRPr lang="en-GB" altLang="fr-FR" sz="1800" i="1">
              <a:solidFill>
                <a:srgbClr val="0F5494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endParaRPr lang="en-GB" altLang="fr-FR" sz="1800" i="1">
              <a:solidFill>
                <a:srgbClr val="0F5494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endParaRPr lang="en-GB" altLang="fr-FR" sz="18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3317" name="ZoneTexte 60"/>
          <p:cNvSpPr txBox="1">
            <a:spLocks noChangeArrowheads="1"/>
          </p:cNvSpPr>
          <p:nvPr/>
        </p:nvSpPr>
        <p:spPr bwMode="auto">
          <a:xfrm>
            <a:off x="1600200" y="381000"/>
            <a:ext cx="5638800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alibri" panose="020F0502020204030204" pitchFamily="34" charset="0"/>
              </a:rPr>
              <a:t>Mobilnost studenata i zaposlenih: KA1</a:t>
            </a:r>
            <a:endParaRPr lang="fr-BE" altLang="fr-FR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1752600"/>
            <a:ext cx="3810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s-ES" sz="1800" b="1">
                <a:latin typeface="Calibri" panose="020F0502020204030204" pitchFamily="34" charset="0"/>
              </a:rPr>
              <a:t>Mobilnost nastavnog i </a:t>
            </a:r>
            <a:br>
              <a:rPr lang="en-US" altLang="es-ES" sz="1800" b="1">
                <a:latin typeface="Calibri" panose="020F0502020204030204" pitchFamily="34" charset="0"/>
              </a:rPr>
            </a:br>
            <a:r>
              <a:rPr lang="en-US" altLang="es-ES" sz="1800" b="1">
                <a:latin typeface="Calibri" panose="020F0502020204030204" pitchFamily="34" charset="0"/>
              </a:rPr>
              <a:t>     nenastavnog osoblja </a:t>
            </a:r>
            <a:br>
              <a:rPr lang="en-US" altLang="es-ES" sz="1800" b="1">
                <a:latin typeface="Calibri" panose="020F0502020204030204" pitchFamily="34" charset="0"/>
              </a:rPr>
            </a:br>
            <a:r>
              <a:rPr lang="en-US" altLang="es-ES" sz="1800" b="1">
                <a:latin typeface="Calibri" panose="020F0502020204030204" pitchFamily="34" charset="0"/>
              </a:rPr>
              <a:t>     visokoškolskih</a:t>
            </a:r>
            <a:br>
              <a:rPr lang="en-US" altLang="es-ES" sz="1800" b="1">
                <a:latin typeface="Calibri" panose="020F0502020204030204" pitchFamily="34" charset="0"/>
              </a:rPr>
            </a:br>
            <a:r>
              <a:rPr lang="en-US" altLang="es-ES" sz="1800" b="1">
                <a:latin typeface="Calibri" panose="020F0502020204030204" pitchFamily="34" charset="0"/>
              </a:rPr>
              <a:t>     institucija:</a:t>
            </a:r>
          </a:p>
          <a:p>
            <a:pPr eaLnBrk="1" hangingPunct="1">
              <a:spcBef>
                <a:spcPct val="0"/>
              </a:spcBef>
              <a:buClr>
                <a:srgbClr val="FF6600"/>
              </a:buClr>
              <a:buSzPct val="150000"/>
              <a:buFontTx/>
              <a:buNone/>
            </a:pPr>
            <a:endParaRPr lang="en-US" altLang="es-ES" sz="18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6600"/>
              </a:buClr>
              <a:buSzTx/>
              <a:buFont typeface="Arial" panose="020B0604020202020204" pitchFamily="34" charset="0"/>
              <a:buChar char="•"/>
            </a:pPr>
            <a:r>
              <a:rPr lang="en-US" altLang="es-ES" sz="1800" b="1">
                <a:latin typeface="Calibri" panose="020F0502020204030204" pitchFamily="34" charset="0"/>
              </a:rPr>
              <a:t> Usavršavanje (</a:t>
            </a:r>
            <a:r>
              <a:rPr lang="en-US" altLang="es-ES" sz="1800" b="1" i="1">
                <a:latin typeface="Calibri" panose="020F0502020204030204" pitchFamily="34" charset="0"/>
              </a:rPr>
              <a:t>TRAINING</a:t>
            </a:r>
            <a:r>
              <a:rPr lang="en-US" altLang="es-ES" sz="1800" b="1"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FF6600"/>
              </a:buClr>
              <a:buSzTx/>
              <a:buFont typeface="Arial" panose="020B0604020202020204" pitchFamily="34" charset="0"/>
              <a:buChar char="•"/>
            </a:pPr>
            <a:r>
              <a:rPr lang="en-US" altLang="es-ES" sz="1800" b="1">
                <a:latin typeface="Calibri" panose="020F0502020204030204" pitchFamily="34" charset="0"/>
              </a:rPr>
              <a:t> Učestovanje u nastavi (</a:t>
            </a:r>
            <a:r>
              <a:rPr lang="en-US" altLang="es-ES" sz="1800" b="1" i="1">
                <a:latin typeface="Calibri" panose="020F0502020204030204" pitchFamily="34" charset="0"/>
              </a:rPr>
              <a:t>TEACHING</a:t>
            </a:r>
            <a:r>
              <a:rPr lang="en-US" altLang="es-ES" sz="1800" b="1"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FF6600"/>
              </a:buClr>
              <a:buSzTx/>
              <a:buFontTx/>
              <a:buNone/>
            </a:pPr>
            <a:r>
              <a:rPr lang="en-US" altLang="es-ES" sz="1800" b="1">
                <a:latin typeface="Calibri" panose="020F0502020204030204" pitchFamily="34" charset="0"/>
              </a:rPr>
              <a:t>   </a:t>
            </a:r>
            <a:r>
              <a:rPr lang="en-US" altLang="es-ES" sz="1200">
                <a:latin typeface="Calibri" panose="020F0502020204030204" pitchFamily="34" charset="0"/>
              </a:rPr>
              <a:t>- min. 8 časova nastavnih aktivnosti nedeljno</a:t>
            </a:r>
          </a:p>
          <a:p>
            <a:pPr eaLnBrk="1" hangingPunct="1">
              <a:spcBef>
                <a:spcPct val="0"/>
              </a:spcBef>
              <a:buClr>
                <a:srgbClr val="FF6600"/>
              </a:buClr>
              <a:buSzTx/>
              <a:buFont typeface="Arial" panose="020B0604020202020204" pitchFamily="34" charset="0"/>
              <a:buChar char="•"/>
            </a:pPr>
            <a:r>
              <a:rPr lang="en-US" altLang="es-ES" sz="1800" b="1">
                <a:latin typeface="Calibri" panose="020F0502020204030204" pitchFamily="34" charset="0"/>
              </a:rPr>
              <a:t> Od 5 dana do 2 meseca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363" name="Rectangle 1" hidden="1"/>
          <p:cNvSpPr>
            <a:spLocks noChangeArrowheads="1"/>
          </p:cNvSpPr>
          <p:nvPr/>
        </p:nvSpPr>
        <p:spPr bwMode="auto">
          <a:xfrm>
            <a:off x="3563938" y="2060575"/>
            <a:ext cx="403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2800">
              <a:solidFill>
                <a:srgbClr val="00009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2800">
              <a:latin typeface="Arial" panose="020B0604020202020204" pitchFamily="34" charset="0"/>
            </a:endParaRPr>
          </a:p>
        </p:txBody>
      </p:sp>
      <p:sp>
        <p:nvSpPr>
          <p:cNvPr id="15364" name="Sous-titre 1" hidden="1"/>
          <p:cNvSpPr txBox="1">
            <a:spLocks/>
          </p:cNvSpPr>
          <p:nvPr/>
        </p:nvSpPr>
        <p:spPr bwMode="auto">
          <a:xfrm>
            <a:off x="3829050" y="5776913"/>
            <a:ext cx="4248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GB" altLang="es-ES" sz="18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  <a:t/>
            </a:r>
            <a:br>
              <a:rPr lang="en-GB" altLang="es-ES" sz="18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</a:br>
            <a:r>
              <a:rPr lang="en-GB" altLang="es-ES" sz="40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  <a:t> </a:t>
            </a:r>
            <a:endParaRPr lang="en-GB" altLang="es-ES" sz="2800" b="1">
              <a:solidFill>
                <a:schemeClr val="bg1"/>
              </a:solidFill>
              <a:latin typeface="Verdana Bold" pitchFamily="34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GB" altLang="es-ES" sz="3200" b="1">
              <a:solidFill>
                <a:srgbClr val="FFD624"/>
              </a:solidFill>
              <a:latin typeface="Verdana Bold" pitchFamily="34" charset="0"/>
              <a:ea typeface="MS PGothic" panose="020B0600070205080204" pitchFamily="34" charset="-128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542">
            <a:off x="-180975" y="922338"/>
            <a:ext cx="84867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381000" y="1447800"/>
            <a:ext cx="2438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>
                <a:latin typeface="Calibri" panose="020F0502020204030204" pitchFamily="34" charset="0"/>
              </a:rPr>
              <a:t>Mesečne stipendije za studente iz Srbije koji odlaze u partnerske zemlje: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 b="1">
                <a:latin typeface="Calibri" panose="020F0502020204030204" pitchFamily="34" charset="0"/>
              </a:rPr>
              <a:t>850 EUR</a:t>
            </a:r>
            <a:r>
              <a:rPr lang="en-US" altLang="es-ES" sz="160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 b="1">
                <a:latin typeface="Calibri" panose="020F0502020204030204" pitchFamily="34" charset="0"/>
              </a:rPr>
              <a:t>800 EUR</a:t>
            </a:r>
            <a:r>
              <a:rPr lang="en-US" altLang="es-ES" sz="160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 b="1">
                <a:latin typeface="Calibri" panose="020F0502020204030204" pitchFamily="34" charset="0"/>
              </a:rPr>
              <a:t>750 EUR</a:t>
            </a:r>
            <a:r>
              <a:rPr lang="en-US" altLang="es-ES" sz="160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>
                <a:latin typeface="Calibri" panose="020F050202020403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457200" y="3962400"/>
            <a:ext cx="2209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>
                <a:latin typeface="Calibri" panose="020F0502020204030204" pitchFamily="34" charset="0"/>
              </a:rPr>
              <a:t>Mesečne stipendije za strane studente koji dolaze u Srbiju: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 b="1">
                <a:latin typeface="Calibri" panose="020F0502020204030204" pitchFamily="34" charset="0"/>
              </a:rPr>
              <a:t>650EUR</a:t>
            </a:r>
            <a:endParaRPr lang="en-US" altLang="es-ES" sz="16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6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>
              <a:latin typeface="Calibri" panose="020F0502020204030204" pitchFamily="34" charset="0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-965200" y="3111500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15369" name="ZoneTexte 60"/>
          <p:cNvSpPr txBox="1">
            <a:spLocks noChangeArrowheads="1"/>
          </p:cNvSpPr>
          <p:nvPr/>
        </p:nvSpPr>
        <p:spPr bwMode="auto">
          <a:xfrm>
            <a:off x="914400" y="381000"/>
            <a:ext cx="7620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000" b="1">
                <a:latin typeface="Arial" panose="020B0604020202020204" pitchFamily="34" charset="0"/>
              </a:rPr>
              <a:t>IZNOS ERAZMUS+STIPENDIJE ZA ŽIVOTNE TROŠKOVE </a:t>
            </a:r>
            <a:endParaRPr lang="en-US" altLang="es-ES" sz="2000">
              <a:latin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667000" y="1524000"/>
          <a:ext cx="5410200" cy="3986213"/>
        </p:xfrm>
        <a:graphic>
          <a:graphicData uri="http://schemas.openxmlformats.org/drawingml/2006/table">
            <a:tbl>
              <a:tblPr/>
              <a:tblGrid>
                <a:gridCol w="2328271"/>
                <a:gridCol w="3081929"/>
              </a:tblGrid>
              <a:tr h="124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Grupa 1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zemlje</a:t>
                      </a:r>
                      <a:r>
                        <a:rPr lang="sr-Cyrl-RS" sz="1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visokih troškova života 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850 evra mesečno: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Danska, Irska, Francuska, Italija, Austrija, Švedska, Velika Britanija, Lihtenštajn, Norveška 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49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Grupa 2 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zemlje srednje visokih troškova života 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800 evra mesečno: 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Belgija, Češka, Nemačka, Grčka, Hrvatska, Kipar, Luksemburg, Holandija, Portugalija, Slovenija, Island, Turska 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24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Grupa 3 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zemlje nižih troškova života 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750 evra mesečno: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dirty="0">
                          <a:latin typeface="Calibri" pitchFamily="34" charset="0"/>
                          <a:ea typeface="Calibri"/>
                          <a:cs typeface="Times New Roman"/>
                        </a:rPr>
                        <a:t>Bugarska, Estonija, Letonija, Litvanija, Mađarska, Malta, Poljska, Rumunija, Slovačka, Makedonija 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15384" name="TextBox 10"/>
          <p:cNvSpPr txBox="1">
            <a:spLocks noChangeArrowheads="1"/>
          </p:cNvSpPr>
          <p:nvPr/>
        </p:nvSpPr>
        <p:spPr bwMode="auto">
          <a:xfrm>
            <a:off x="587375" y="5867400"/>
            <a:ext cx="756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Arial" panose="020B0604020202020204" pitchFamily="34" charset="0"/>
              </a:rPr>
              <a:t>Od projekata mobilnosti koji budu odobreni u 2018. godini, najavljeno je povećanje stipendija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Arial" panose="020B0604020202020204" pitchFamily="34" charset="0"/>
              </a:rPr>
              <a:t>za 50 evra, kao i promene u kategorijazciji programskih zemalja</a:t>
            </a:r>
            <a:r>
              <a:rPr lang="en-US" altLang="es-ES" sz="18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0513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411" name="Rectangle 1" hidden="1"/>
          <p:cNvSpPr>
            <a:spLocks noChangeArrowheads="1"/>
          </p:cNvSpPr>
          <p:nvPr/>
        </p:nvSpPr>
        <p:spPr bwMode="auto">
          <a:xfrm>
            <a:off x="3563938" y="2060575"/>
            <a:ext cx="403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2800">
              <a:solidFill>
                <a:srgbClr val="00009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2800">
              <a:latin typeface="Arial" panose="020B0604020202020204" pitchFamily="34" charset="0"/>
            </a:endParaRPr>
          </a:p>
        </p:txBody>
      </p:sp>
      <p:sp>
        <p:nvSpPr>
          <p:cNvPr id="17412" name="Sous-titre 1" hidden="1"/>
          <p:cNvSpPr txBox="1">
            <a:spLocks/>
          </p:cNvSpPr>
          <p:nvPr/>
        </p:nvSpPr>
        <p:spPr bwMode="auto">
          <a:xfrm>
            <a:off x="3829050" y="5776913"/>
            <a:ext cx="4248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GB" altLang="es-ES" sz="18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  <a:t/>
            </a:r>
            <a:br>
              <a:rPr lang="en-GB" altLang="es-ES" sz="18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</a:br>
            <a:r>
              <a:rPr lang="en-GB" altLang="es-ES" sz="40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  <a:t> </a:t>
            </a:r>
            <a:endParaRPr lang="en-GB" altLang="es-ES" sz="2800" b="1">
              <a:solidFill>
                <a:schemeClr val="bg1"/>
              </a:solidFill>
              <a:latin typeface="Verdana Bold" pitchFamily="34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GB" altLang="es-ES" sz="3200" b="1">
              <a:solidFill>
                <a:srgbClr val="FFD624"/>
              </a:solidFill>
              <a:latin typeface="Verdana Bold" pitchFamily="34" charset="0"/>
              <a:ea typeface="MS PGothic" panose="020B0600070205080204" pitchFamily="34" charset="-128"/>
            </a:endParaRPr>
          </a:p>
        </p:txBody>
      </p:sp>
      <p:sp>
        <p:nvSpPr>
          <p:cNvPr id="17413" name="ZoneTexte 60"/>
          <p:cNvSpPr txBox="1">
            <a:spLocks noChangeArrowheads="1"/>
          </p:cNvSpPr>
          <p:nvPr/>
        </p:nvSpPr>
        <p:spPr bwMode="auto">
          <a:xfrm>
            <a:off x="179388" y="71438"/>
            <a:ext cx="8856662" cy="4619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400" b="1">
                <a:solidFill>
                  <a:schemeClr val="bg1"/>
                </a:solidFill>
                <a:latin typeface="Calibri" panose="020F0502020204030204" pitchFamily="34" charset="0"/>
              </a:rPr>
              <a:t>ZAPOSLENI: stipendije za životne troškove</a:t>
            </a:r>
            <a:endParaRPr lang="is-IS" altLang="es-E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542">
            <a:off x="255588" y="738188"/>
            <a:ext cx="71580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838200" y="1295400"/>
            <a:ext cx="541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b="1">
                <a:latin typeface="Calibri" panose="020F0502020204030204" pitchFamily="34" charset="0"/>
              </a:rPr>
              <a:t>Dnevni iznosi stipendije za zaposlene na visokoškolskim institucijama, u odnosu na ciljnu zemlju: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38200" y="2514600"/>
          <a:ext cx="6248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2082800"/>
              </a:tblGrid>
              <a:tr h="463629">
                <a:tc>
                  <a:txBody>
                    <a:bodyPr/>
                    <a:lstStyle/>
                    <a:p>
                      <a:r>
                        <a:rPr kumimoji="0" lang="sr-Latn-RS" sz="1200" b="0" i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Danska,</a:t>
                      </a:r>
                      <a:r>
                        <a:rPr kumimoji="0" lang="sr-Latn-RS" sz="1200" b="0" i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Irska, Holandija, Švedska, Velika Britanija</a:t>
                      </a:r>
                      <a:endParaRPr kumimoji="0" lang="en-US" sz="1200" b="0" i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160</a:t>
                      </a:r>
                      <a:r>
                        <a:rPr lang="sr-Latn-RS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EUR</a:t>
                      </a:r>
                      <a:endParaRPr lang="en-US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018965">
                <a:tc>
                  <a:txBody>
                    <a:bodyPr/>
                    <a:lstStyle/>
                    <a:p>
                      <a:r>
                        <a:rPr kumimoji="0" lang="sr-Latn-RS" sz="1200" b="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Belgija,</a:t>
                      </a:r>
                      <a:r>
                        <a:rPr kumimoji="0" lang="sr-Latn-RS" sz="1200" b="0" i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Bugarska, Češka, Grčka, Francuska, Italija, Kipar, Luksemburg, Mađarska, Austrija, Poljska, Rumunija, Finska, Island, Lihtenštajn, Norveška, Turska</a:t>
                      </a:r>
                      <a:endParaRPr kumimoji="0" lang="en-US" sz="1200" b="0" i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140</a:t>
                      </a:r>
                      <a:r>
                        <a:rPr lang="sr-Latn-RS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EUR</a:t>
                      </a:r>
                      <a:endParaRPr lang="en-US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13276">
                <a:tc>
                  <a:txBody>
                    <a:bodyPr/>
                    <a:lstStyle/>
                    <a:p>
                      <a:r>
                        <a:rPr kumimoji="0" lang="sr-Latn-RS" sz="12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Nemačka, Španija, Letonija, Malta, Portugalija, Slovačka, Makedonija</a:t>
                      </a:r>
                      <a:endParaRPr kumimoji="0" lang="en-US" sz="1200" i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120</a:t>
                      </a:r>
                      <a:r>
                        <a:rPr lang="sr-Latn-RS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EUR</a:t>
                      </a:r>
                      <a:endParaRPr lang="en-US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63629">
                <a:tc>
                  <a:txBody>
                    <a:bodyPr/>
                    <a:lstStyle/>
                    <a:p>
                      <a:r>
                        <a:rPr kumimoji="0" lang="sr-Latn-RS" sz="12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Estonija,</a:t>
                      </a:r>
                      <a:r>
                        <a:rPr kumimoji="0" lang="sr-Latn-RS" sz="1200" i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Hrvatska, Litvanija, Slovenija</a:t>
                      </a:r>
                      <a:r>
                        <a:rPr kumimoji="0" lang="en-US" sz="12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i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100</a:t>
                      </a:r>
                      <a:r>
                        <a:rPr lang="sr-Latn-RS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EUR</a:t>
                      </a:r>
                      <a:endParaRPr lang="en-US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54090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Sve</a:t>
                      </a:r>
                      <a:r>
                        <a:rPr lang="sr-Latn-RS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programske zemlje </a:t>
                      </a:r>
                      <a:r>
                        <a:rPr lang="sr-Latn-R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sr-Latn-RS" sz="1200" u="sng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boravak</a:t>
                      </a:r>
                      <a:r>
                        <a:rPr lang="sr-Latn-RS" sz="1200" u="sng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u Srbiji za strane nastavnike i saradnike</a:t>
                      </a:r>
                      <a:r>
                        <a:rPr lang="sr-Latn-RS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160</a:t>
                      </a:r>
                      <a:r>
                        <a:rPr lang="sr-Latn-R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EUR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0513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459" name="Rectangle 1" hidden="1"/>
          <p:cNvSpPr>
            <a:spLocks noChangeArrowheads="1"/>
          </p:cNvSpPr>
          <p:nvPr/>
        </p:nvSpPr>
        <p:spPr bwMode="auto">
          <a:xfrm>
            <a:off x="3563938" y="2060575"/>
            <a:ext cx="403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2800">
              <a:solidFill>
                <a:srgbClr val="00009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2800">
              <a:latin typeface="Arial" panose="020B0604020202020204" pitchFamily="34" charset="0"/>
            </a:endParaRPr>
          </a:p>
        </p:txBody>
      </p:sp>
      <p:sp>
        <p:nvSpPr>
          <p:cNvPr id="19460" name="Sous-titre 1" hidden="1"/>
          <p:cNvSpPr txBox="1">
            <a:spLocks/>
          </p:cNvSpPr>
          <p:nvPr/>
        </p:nvSpPr>
        <p:spPr bwMode="auto">
          <a:xfrm>
            <a:off x="3829050" y="5776913"/>
            <a:ext cx="4248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GB" altLang="es-ES" sz="18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  <a:t/>
            </a:r>
            <a:br>
              <a:rPr lang="en-GB" altLang="es-ES" sz="18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</a:br>
            <a:r>
              <a:rPr lang="en-GB" altLang="es-ES" sz="4000" b="1">
                <a:solidFill>
                  <a:srgbClr val="FFD624"/>
                </a:solidFill>
                <a:latin typeface="Verdana Bold" pitchFamily="34" charset="0"/>
                <a:ea typeface="MS PGothic" panose="020B0600070205080204" pitchFamily="34" charset="-128"/>
              </a:rPr>
              <a:t> </a:t>
            </a:r>
            <a:endParaRPr lang="en-GB" altLang="es-ES" sz="2800" b="1">
              <a:solidFill>
                <a:schemeClr val="bg1"/>
              </a:solidFill>
              <a:latin typeface="Verdana Bold" pitchFamily="34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GB" altLang="es-ES" sz="3200" b="1">
              <a:solidFill>
                <a:srgbClr val="FFD624"/>
              </a:solidFill>
              <a:latin typeface="Verdana Bold" pitchFamily="34" charset="0"/>
              <a:ea typeface="MS PGothic" panose="020B0600070205080204" pitchFamily="34" charset="-128"/>
            </a:endParaRPr>
          </a:p>
        </p:txBody>
      </p:sp>
      <p:sp>
        <p:nvSpPr>
          <p:cNvPr id="19461" name="ZoneTexte 60"/>
          <p:cNvSpPr txBox="1">
            <a:spLocks noChangeArrowheads="1"/>
          </p:cNvSpPr>
          <p:nvPr/>
        </p:nvSpPr>
        <p:spPr bwMode="auto">
          <a:xfrm>
            <a:off x="179388" y="71438"/>
            <a:ext cx="8856662" cy="4619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400" b="1">
                <a:solidFill>
                  <a:schemeClr val="bg1"/>
                </a:solidFill>
                <a:latin typeface="Calibri" panose="020F0502020204030204" pitchFamily="34" charset="0"/>
              </a:rPr>
              <a:t>Putni troškovi</a:t>
            </a:r>
            <a:endParaRPr lang="is-IS" altLang="es-E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542">
            <a:off x="255588" y="738188"/>
            <a:ext cx="71580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838200" y="12954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b="1">
                <a:latin typeface="Calibri" panose="020F0502020204030204" pitchFamily="34" charset="0"/>
              </a:rPr>
              <a:t>Putni troškovi: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3000" y="2133600"/>
          <a:ext cx="5562600" cy="244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819400"/>
              </a:tblGrid>
              <a:tr h="402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Rastojanje u kilometrima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Iznos po učesniku</a:t>
                      </a:r>
                      <a:r>
                        <a:rPr lang="sr-Latn-R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sz="1800" b="0" dirty="0" smtClean="0">
                          <a:solidFill>
                            <a:schemeClr val="tx1"/>
                          </a:solidFill>
                        </a:rPr>
                        <a:t>(EUR)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</a:tr>
              <a:tr h="4083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100-499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180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34" marB="45734"/>
                </a:tc>
              </a:tr>
              <a:tr h="4083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500-1999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275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34" marB="45734"/>
                </a:tc>
              </a:tr>
              <a:tr h="4083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2000-2999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360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34" marB="45734"/>
                </a:tc>
              </a:tr>
              <a:tr h="4083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3000-3999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</a:tr>
              <a:tr h="4083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≥8000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1100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rasmusPlusbaner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325"/>
            <a:ext cx="8686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" y="1828800"/>
            <a:ext cx="8991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>
              <a:spcBef>
                <a:spcPts val="375"/>
              </a:spcBef>
              <a:buClr>
                <a:srgbClr val="EBEBE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>
              <a:spcBef>
                <a:spcPts val="375"/>
              </a:spcBef>
              <a:buClr>
                <a:srgbClr val="969696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000" b="1">
                <a:latin typeface="Calibri" panose="020F0502020204030204" pitchFamily="34" charset="0"/>
              </a:rPr>
              <a:t>Erasmus+ je program razmene</a:t>
            </a:r>
            <a:r>
              <a:rPr lang="en-US" altLang="es-ES" sz="2000">
                <a:latin typeface="Calibri" panose="020F0502020204030204" pitchFamily="34" charset="0"/>
              </a:rPr>
              <a:t>: </a:t>
            </a:r>
            <a:r>
              <a:rPr lang="en-US" altLang="es-ES" sz="2400" u="sng">
                <a:latin typeface="Calibri" panose="020F0502020204030204" pitchFamily="34" charset="0"/>
              </a:rPr>
              <a:t>ne omogućava odlazak na celokupne studije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b="1">
                <a:latin typeface="Calibri" panose="020F0502020204030204" pitchFamily="34" charset="0"/>
              </a:rPr>
              <a:t>Studenti i zaposleni UNS-a za mogu da se prijavljuju za Erasmus+ mobilnost i stipendiju </a:t>
            </a:r>
            <a:r>
              <a:rPr lang="en-US" altLang="es-ES" sz="1800" b="1">
                <a:solidFill>
                  <a:srgbClr val="C00000"/>
                </a:solidFill>
                <a:latin typeface="Calibri" panose="020F0502020204030204" pitchFamily="34" charset="0"/>
              </a:rPr>
              <a:t>isključivo </a:t>
            </a:r>
            <a:r>
              <a:rPr lang="en-US" altLang="es-ES" sz="1800" b="1">
                <a:latin typeface="Calibri" panose="020F0502020204030204" pitchFamily="34" charset="0"/>
              </a:rPr>
              <a:t>preko raspisanih i aktuelnih konkursa koje objavljuje Univerzitet u Novom Sadu.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b="1">
                <a:latin typeface="Calibri" panose="020F0502020204030204" pitchFamily="34" charset="0"/>
              </a:rPr>
              <a:t>Svaki konkurs zasnovan je da među-institucionalnom sporazumu između Univerziteta u Novom Sadu i univerziteta iz programske zemlje.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b="1">
                <a:latin typeface="Calibri" panose="020F0502020204030204" pitchFamily="34" charset="0"/>
              </a:rPr>
              <a:t>Svaki konkurs je “paket” za sebe – iako postoje zajednički elementi, zasnovan je na zahtevima partnerskog univerziteta i raspoloživim oblastima i kvotama.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8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2400" b="1">
                <a:latin typeface="Calibri" panose="020F0502020204030204" pitchFamily="34" charset="0"/>
              </a:rPr>
              <a:t>Erasmus+ nije program mobilnosti u cilju istraživanja i nauke. </a:t>
            </a:r>
            <a:r>
              <a:rPr lang="en-US" altLang="es-ES" sz="2400" u="sng">
                <a:latin typeface="Calibri" panose="020F0502020204030204" pitchFamily="34" charset="0"/>
              </a:rPr>
              <a:t>Erasmus+ fondovi namenjeni su obrazovanju.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3142</TotalTime>
  <Words>1104</Words>
  <Application>Microsoft Office PowerPoint</Application>
  <PresentationFormat>Presentación en pantalla (4:3)</PresentationFormat>
  <Paragraphs>310</Paragraphs>
  <Slides>20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4" baseType="lpstr">
      <vt:lpstr>Arial</vt:lpstr>
      <vt:lpstr>Franklin Gothic Book</vt:lpstr>
      <vt:lpstr>Perpetua</vt:lpstr>
      <vt:lpstr>Wingdings 2</vt:lpstr>
      <vt:lpstr>Calibri</vt:lpstr>
      <vt:lpstr>Verdana Bold</vt:lpstr>
      <vt:lpstr>MS PGothic</vt:lpstr>
      <vt:lpstr>Tahoma</vt:lpstr>
      <vt:lpstr>Verdana</vt:lpstr>
      <vt:lpstr>Wingdings</vt:lpstr>
      <vt:lpstr>Times New Roman</vt:lpstr>
      <vt:lpstr>Arial Unicode MS</vt:lpstr>
      <vt:lpstr>Courier New</vt:lpstr>
      <vt:lpstr>Equity</vt:lpstr>
      <vt:lpstr>Presentación de PowerPoint</vt:lpstr>
      <vt:lpstr>Presentación de PowerPoint</vt:lpstr>
      <vt:lpstr>Presentación de PowerPoint</vt:lpstr>
      <vt:lpstr>    Zemlje koje učestvuju u programu dele se na programske i partnerske: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Na koji način UNIVERZITET U NOVOM SADU otvara ERASMUS+ konkurse?</vt:lpstr>
      <vt:lpstr>    REZULTATI OD POČETKA REALIZACIJE PROGRAMA ERAZMUS+ NA UNS-u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Kancelarija za međunarodnu saradnju UNS-a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UJA</cp:lastModifiedBy>
  <cp:revision>341</cp:revision>
  <dcterms:created xsi:type="dcterms:W3CDTF">2011-09-19T08:27:03Z</dcterms:created>
  <dcterms:modified xsi:type="dcterms:W3CDTF">2018-11-14T11:40:30Z</dcterms:modified>
</cp:coreProperties>
</file>