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72" r:id="rId3"/>
    <p:sldId id="292" r:id="rId4"/>
    <p:sldId id="259" r:id="rId5"/>
    <p:sldId id="293" r:id="rId6"/>
    <p:sldId id="273" r:id="rId7"/>
    <p:sldId id="301" r:id="rId8"/>
    <p:sldId id="302" r:id="rId9"/>
    <p:sldId id="275" r:id="rId10"/>
    <p:sldId id="274" r:id="rId11"/>
    <p:sldId id="294" r:id="rId12"/>
    <p:sldId id="295" r:id="rId13"/>
    <p:sldId id="297" r:id="rId14"/>
    <p:sldId id="299" r:id="rId15"/>
    <p:sldId id="296" r:id="rId16"/>
    <p:sldId id="300" r:id="rId17"/>
    <p:sldId id="298" r:id="rId18"/>
    <p:sldId id="291" r:id="rId19"/>
    <p:sldId id="276" r:id="rId20"/>
    <p:sldId id="277" r:id="rId21"/>
    <p:sldId id="278" r:id="rId22"/>
    <p:sldId id="279" r:id="rId23"/>
    <p:sldId id="287" r:id="rId24"/>
    <p:sldId id="289" r:id="rId25"/>
    <p:sldId id="290" r:id="rId26"/>
    <p:sldId id="260" r:id="rId27"/>
    <p:sldId id="263" r:id="rId28"/>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87676" autoAdjust="0"/>
  </p:normalViewPr>
  <p:slideViewPr>
    <p:cSldViewPr>
      <p:cViewPr varScale="1">
        <p:scale>
          <a:sx n="95" d="100"/>
          <a:sy n="95" d="100"/>
        </p:scale>
        <p:origin x="-3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0" d="100"/>
          <a:sy n="70" d="100"/>
        </p:scale>
        <p:origin x="-2286" y="21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E63DF0-56CC-465E-916B-29EBFB57B71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s-ES"/>
        </a:p>
      </dgm:t>
    </dgm:pt>
    <dgm:pt modelId="{4080BBED-0332-4012-888B-BD27BE9CEB03}">
      <dgm:prSet phldrT="[Texto]"/>
      <dgm:spPr/>
      <dgm:t>
        <a:bodyPr/>
        <a:lstStyle/>
        <a:p>
          <a:r>
            <a:rPr lang="es-ES" dirty="0" smtClean="0"/>
            <a:t>Oferta académica en relación con su titulación </a:t>
          </a:r>
          <a:endParaRPr lang="es-ES" dirty="0"/>
        </a:p>
      </dgm:t>
    </dgm:pt>
    <dgm:pt modelId="{20ABF8CF-344D-48F7-88E1-96264B9F5B8C}" type="parTrans" cxnId="{E422FCBC-468C-4C0A-BA17-B0B55C28EB42}">
      <dgm:prSet/>
      <dgm:spPr/>
      <dgm:t>
        <a:bodyPr/>
        <a:lstStyle/>
        <a:p>
          <a:endParaRPr lang="es-ES"/>
        </a:p>
      </dgm:t>
    </dgm:pt>
    <dgm:pt modelId="{082C73BE-4354-4C4E-A0AB-F2B32040B4ED}" type="sibTrans" cxnId="{E422FCBC-468C-4C0A-BA17-B0B55C28EB42}">
      <dgm:prSet/>
      <dgm:spPr/>
      <dgm:t>
        <a:bodyPr/>
        <a:lstStyle/>
        <a:p>
          <a:endParaRPr lang="es-ES"/>
        </a:p>
      </dgm:t>
    </dgm:pt>
    <dgm:pt modelId="{CB01FBAA-6AB6-4788-B6B7-6C8C93AB2D95}">
      <dgm:prSet phldrT="[Texto]"/>
      <dgm:spPr/>
      <dgm:t>
        <a:bodyPr/>
        <a:lstStyle/>
        <a:p>
          <a:r>
            <a:rPr lang="es-ES" dirty="0" smtClean="0"/>
            <a:t>Idioma de docencia y nivel real requerido</a:t>
          </a:r>
          <a:endParaRPr lang="es-ES" dirty="0"/>
        </a:p>
      </dgm:t>
    </dgm:pt>
    <dgm:pt modelId="{0F8DBAD0-B0A2-4C45-9C8A-8076C438E36D}" type="parTrans" cxnId="{FF04FDDB-C2F7-4FCE-80A7-5F8CB4633607}">
      <dgm:prSet/>
      <dgm:spPr/>
      <dgm:t>
        <a:bodyPr/>
        <a:lstStyle/>
        <a:p>
          <a:endParaRPr lang="es-ES"/>
        </a:p>
      </dgm:t>
    </dgm:pt>
    <dgm:pt modelId="{DA935AA6-4785-4741-A000-349C5E300348}" type="sibTrans" cxnId="{FF04FDDB-C2F7-4FCE-80A7-5F8CB4633607}">
      <dgm:prSet/>
      <dgm:spPr/>
      <dgm:t>
        <a:bodyPr/>
        <a:lstStyle/>
        <a:p>
          <a:endParaRPr lang="es-ES"/>
        </a:p>
      </dgm:t>
    </dgm:pt>
    <dgm:pt modelId="{EF4393EE-7DEE-43BF-9812-48DECCEAE6E9}">
      <dgm:prSet phldrT="[Texto]"/>
      <dgm:spPr/>
      <dgm:t>
        <a:bodyPr/>
        <a:lstStyle/>
        <a:p>
          <a:r>
            <a:rPr lang="es-ES" dirty="0" smtClean="0"/>
            <a:t>Números créditos mínimo o máximo</a:t>
          </a:r>
          <a:endParaRPr lang="es-ES" dirty="0"/>
        </a:p>
      </dgm:t>
    </dgm:pt>
    <dgm:pt modelId="{F6ADCA7A-1DBF-4D99-9F62-ECE096BABD20}" type="parTrans" cxnId="{2502EAB8-8CDF-44AC-B82A-603D2526E4B9}">
      <dgm:prSet/>
      <dgm:spPr/>
      <dgm:t>
        <a:bodyPr/>
        <a:lstStyle/>
        <a:p>
          <a:endParaRPr lang="es-ES"/>
        </a:p>
      </dgm:t>
    </dgm:pt>
    <dgm:pt modelId="{7DC8BE67-ED22-4C7E-84C4-1D4187393A4C}" type="sibTrans" cxnId="{2502EAB8-8CDF-44AC-B82A-603D2526E4B9}">
      <dgm:prSet/>
      <dgm:spPr/>
      <dgm:t>
        <a:bodyPr/>
        <a:lstStyle/>
        <a:p>
          <a:endParaRPr lang="es-ES"/>
        </a:p>
      </dgm:t>
    </dgm:pt>
    <dgm:pt modelId="{FE9241B7-A00F-4D25-8A28-E843C7FD2A44}">
      <dgm:prSet phldrT="[Texto]"/>
      <dgm:spPr/>
      <dgm:t>
        <a:bodyPr/>
        <a:lstStyle/>
        <a:p>
          <a:r>
            <a:rPr lang="es-ES" dirty="0" smtClean="0"/>
            <a:t>Existencia de otros requisitos</a:t>
          </a:r>
          <a:endParaRPr lang="es-ES" dirty="0"/>
        </a:p>
      </dgm:t>
    </dgm:pt>
    <dgm:pt modelId="{DD51B442-97E6-4FFE-A556-91CF6E1BF20B}" type="parTrans" cxnId="{582C6DEF-F092-4D45-835A-340173ECFDB7}">
      <dgm:prSet/>
      <dgm:spPr/>
      <dgm:t>
        <a:bodyPr/>
        <a:lstStyle/>
        <a:p>
          <a:endParaRPr lang="es-ES"/>
        </a:p>
      </dgm:t>
    </dgm:pt>
    <dgm:pt modelId="{227925C4-444A-44F5-983C-27B41A684296}" type="sibTrans" cxnId="{582C6DEF-F092-4D45-835A-340173ECFDB7}">
      <dgm:prSet/>
      <dgm:spPr/>
      <dgm:t>
        <a:bodyPr/>
        <a:lstStyle/>
        <a:p>
          <a:endParaRPr lang="es-ES"/>
        </a:p>
      </dgm:t>
    </dgm:pt>
    <dgm:pt modelId="{DE93A4D3-1B6D-4E64-80DF-8619B4237D00}">
      <dgm:prSet phldrT="[Texto]"/>
      <dgm:spPr/>
      <dgm:t>
        <a:bodyPr/>
        <a:lstStyle/>
        <a:p>
          <a:r>
            <a:rPr lang="es-ES" dirty="0" smtClean="0"/>
            <a:t>Duración estancia y periodos de realización</a:t>
          </a:r>
          <a:endParaRPr lang="es-ES" dirty="0"/>
        </a:p>
      </dgm:t>
    </dgm:pt>
    <dgm:pt modelId="{E755B137-0656-4494-A860-4F0B48351AD4}" type="parTrans" cxnId="{FA3A1C25-8019-4166-B386-47EE01F87CCF}">
      <dgm:prSet/>
      <dgm:spPr/>
      <dgm:t>
        <a:bodyPr/>
        <a:lstStyle/>
        <a:p>
          <a:endParaRPr lang="es-ES"/>
        </a:p>
      </dgm:t>
    </dgm:pt>
    <dgm:pt modelId="{ADF337EB-51FF-4161-9501-8486E33AFD7E}" type="sibTrans" cxnId="{FA3A1C25-8019-4166-B386-47EE01F87CCF}">
      <dgm:prSet/>
      <dgm:spPr/>
      <dgm:t>
        <a:bodyPr/>
        <a:lstStyle/>
        <a:p>
          <a:endParaRPr lang="es-ES"/>
        </a:p>
      </dgm:t>
    </dgm:pt>
    <dgm:pt modelId="{E5C7A3D5-53DF-4E0F-8A2C-2FE7AF28FA27}" type="pres">
      <dgm:prSet presAssocID="{B9E63DF0-56CC-465E-916B-29EBFB57B71D}" presName="diagram" presStyleCnt="0">
        <dgm:presLayoutVars>
          <dgm:dir/>
          <dgm:resizeHandles val="exact"/>
        </dgm:presLayoutVars>
      </dgm:prSet>
      <dgm:spPr/>
      <dgm:t>
        <a:bodyPr/>
        <a:lstStyle/>
        <a:p>
          <a:endParaRPr lang="es-ES"/>
        </a:p>
      </dgm:t>
    </dgm:pt>
    <dgm:pt modelId="{9C15D504-E9AB-4915-A5F9-F21447064394}" type="pres">
      <dgm:prSet presAssocID="{4080BBED-0332-4012-888B-BD27BE9CEB03}" presName="node" presStyleLbl="node1" presStyleIdx="0" presStyleCnt="5" custScaleY="180809">
        <dgm:presLayoutVars>
          <dgm:bulletEnabled val="1"/>
        </dgm:presLayoutVars>
      </dgm:prSet>
      <dgm:spPr/>
      <dgm:t>
        <a:bodyPr/>
        <a:lstStyle/>
        <a:p>
          <a:endParaRPr lang="es-ES"/>
        </a:p>
      </dgm:t>
    </dgm:pt>
    <dgm:pt modelId="{FB096620-CCBD-47C5-BD4D-13F8B28897F0}" type="pres">
      <dgm:prSet presAssocID="{082C73BE-4354-4C4E-A0AB-F2B32040B4ED}" presName="sibTrans" presStyleCnt="0"/>
      <dgm:spPr/>
    </dgm:pt>
    <dgm:pt modelId="{75171453-19BE-4439-850A-FE1F436E80B6}" type="pres">
      <dgm:prSet presAssocID="{CB01FBAA-6AB6-4788-B6B7-6C8C93AB2D95}" presName="node" presStyleLbl="node1" presStyleIdx="1" presStyleCnt="5">
        <dgm:presLayoutVars>
          <dgm:bulletEnabled val="1"/>
        </dgm:presLayoutVars>
      </dgm:prSet>
      <dgm:spPr/>
      <dgm:t>
        <a:bodyPr/>
        <a:lstStyle/>
        <a:p>
          <a:endParaRPr lang="es-ES"/>
        </a:p>
      </dgm:t>
    </dgm:pt>
    <dgm:pt modelId="{17F6E8F3-0114-4255-8400-A8E7A32A77BC}" type="pres">
      <dgm:prSet presAssocID="{DA935AA6-4785-4741-A000-349C5E300348}" presName="sibTrans" presStyleCnt="0"/>
      <dgm:spPr/>
    </dgm:pt>
    <dgm:pt modelId="{39425DAB-0DF9-4EF2-A4C8-7F2B0AA3F2F2}" type="pres">
      <dgm:prSet presAssocID="{EF4393EE-7DEE-43BF-9812-48DECCEAE6E9}" presName="node" presStyleLbl="node1" presStyleIdx="2" presStyleCnt="5">
        <dgm:presLayoutVars>
          <dgm:bulletEnabled val="1"/>
        </dgm:presLayoutVars>
      </dgm:prSet>
      <dgm:spPr/>
      <dgm:t>
        <a:bodyPr/>
        <a:lstStyle/>
        <a:p>
          <a:endParaRPr lang="es-ES"/>
        </a:p>
      </dgm:t>
    </dgm:pt>
    <dgm:pt modelId="{4B04D8A0-4DAE-4B22-82C6-A9A892834D72}" type="pres">
      <dgm:prSet presAssocID="{7DC8BE67-ED22-4C7E-84C4-1D4187393A4C}" presName="sibTrans" presStyleCnt="0"/>
      <dgm:spPr/>
    </dgm:pt>
    <dgm:pt modelId="{0C1DF667-BA07-4A99-9B91-FC70B1DA8A1F}" type="pres">
      <dgm:prSet presAssocID="{FE9241B7-A00F-4D25-8A28-E843C7FD2A44}" presName="node" presStyleLbl="node1" presStyleIdx="3" presStyleCnt="5">
        <dgm:presLayoutVars>
          <dgm:bulletEnabled val="1"/>
        </dgm:presLayoutVars>
      </dgm:prSet>
      <dgm:spPr/>
      <dgm:t>
        <a:bodyPr/>
        <a:lstStyle/>
        <a:p>
          <a:endParaRPr lang="es-ES"/>
        </a:p>
      </dgm:t>
    </dgm:pt>
    <dgm:pt modelId="{4E68025F-83A0-4F41-BCCD-34CDFFF08170}" type="pres">
      <dgm:prSet presAssocID="{227925C4-444A-44F5-983C-27B41A684296}" presName="sibTrans" presStyleCnt="0"/>
      <dgm:spPr/>
    </dgm:pt>
    <dgm:pt modelId="{9EB79C67-7F11-49B7-A134-1C2F8D512AE9}" type="pres">
      <dgm:prSet presAssocID="{DE93A4D3-1B6D-4E64-80DF-8619B4237D00}" presName="node" presStyleLbl="node1" presStyleIdx="4" presStyleCnt="5">
        <dgm:presLayoutVars>
          <dgm:bulletEnabled val="1"/>
        </dgm:presLayoutVars>
      </dgm:prSet>
      <dgm:spPr/>
      <dgm:t>
        <a:bodyPr/>
        <a:lstStyle/>
        <a:p>
          <a:endParaRPr lang="es-ES"/>
        </a:p>
      </dgm:t>
    </dgm:pt>
  </dgm:ptLst>
  <dgm:cxnLst>
    <dgm:cxn modelId="{582C6DEF-F092-4D45-835A-340173ECFDB7}" srcId="{B9E63DF0-56CC-465E-916B-29EBFB57B71D}" destId="{FE9241B7-A00F-4D25-8A28-E843C7FD2A44}" srcOrd="3" destOrd="0" parTransId="{DD51B442-97E6-4FFE-A556-91CF6E1BF20B}" sibTransId="{227925C4-444A-44F5-983C-27B41A684296}"/>
    <dgm:cxn modelId="{FF04FDDB-C2F7-4FCE-80A7-5F8CB4633607}" srcId="{B9E63DF0-56CC-465E-916B-29EBFB57B71D}" destId="{CB01FBAA-6AB6-4788-B6B7-6C8C93AB2D95}" srcOrd="1" destOrd="0" parTransId="{0F8DBAD0-B0A2-4C45-9C8A-8076C438E36D}" sibTransId="{DA935AA6-4785-4741-A000-349C5E300348}"/>
    <dgm:cxn modelId="{2502EAB8-8CDF-44AC-B82A-603D2526E4B9}" srcId="{B9E63DF0-56CC-465E-916B-29EBFB57B71D}" destId="{EF4393EE-7DEE-43BF-9812-48DECCEAE6E9}" srcOrd="2" destOrd="0" parTransId="{F6ADCA7A-1DBF-4D99-9F62-ECE096BABD20}" sibTransId="{7DC8BE67-ED22-4C7E-84C4-1D4187393A4C}"/>
    <dgm:cxn modelId="{018CF8DD-426B-4032-A628-91F03077991E}" type="presOf" srcId="{CB01FBAA-6AB6-4788-B6B7-6C8C93AB2D95}" destId="{75171453-19BE-4439-850A-FE1F436E80B6}" srcOrd="0" destOrd="0" presId="urn:microsoft.com/office/officeart/2005/8/layout/default#1"/>
    <dgm:cxn modelId="{CDA77286-E1FA-46C0-9F88-B54CE7E1803B}" type="presOf" srcId="{B9E63DF0-56CC-465E-916B-29EBFB57B71D}" destId="{E5C7A3D5-53DF-4E0F-8A2C-2FE7AF28FA27}" srcOrd="0" destOrd="0" presId="urn:microsoft.com/office/officeart/2005/8/layout/default#1"/>
    <dgm:cxn modelId="{C9E19012-FDFD-424B-95EA-3FE6E0F1B6AF}" type="presOf" srcId="{4080BBED-0332-4012-888B-BD27BE9CEB03}" destId="{9C15D504-E9AB-4915-A5F9-F21447064394}" srcOrd="0" destOrd="0" presId="urn:microsoft.com/office/officeart/2005/8/layout/default#1"/>
    <dgm:cxn modelId="{336EF25A-F9FA-471D-9981-B4CFE700DD24}" type="presOf" srcId="{DE93A4D3-1B6D-4E64-80DF-8619B4237D00}" destId="{9EB79C67-7F11-49B7-A134-1C2F8D512AE9}" srcOrd="0" destOrd="0" presId="urn:microsoft.com/office/officeart/2005/8/layout/default#1"/>
    <dgm:cxn modelId="{E422FCBC-468C-4C0A-BA17-B0B55C28EB42}" srcId="{B9E63DF0-56CC-465E-916B-29EBFB57B71D}" destId="{4080BBED-0332-4012-888B-BD27BE9CEB03}" srcOrd="0" destOrd="0" parTransId="{20ABF8CF-344D-48F7-88E1-96264B9F5B8C}" sibTransId="{082C73BE-4354-4C4E-A0AB-F2B32040B4ED}"/>
    <dgm:cxn modelId="{951A876D-C782-42CC-8949-60DBB06C664B}" type="presOf" srcId="{FE9241B7-A00F-4D25-8A28-E843C7FD2A44}" destId="{0C1DF667-BA07-4A99-9B91-FC70B1DA8A1F}" srcOrd="0" destOrd="0" presId="urn:microsoft.com/office/officeart/2005/8/layout/default#1"/>
    <dgm:cxn modelId="{F6A72294-1816-4C01-BEFD-07C7AA848092}" type="presOf" srcId="{EF4393EE-7DEE-43BF-9812-48DECCEAE6E9}" destId="{39425DAB-0DF9-4EF2-A4C8-7F2B0AA3F2F2}" srcOrd="0" destOrd="0" presId="urn:microsoft.com/office/officeart/2005/8/layout/default#1"/>
    <dgm:cxn modelId="{FA3A1C25-8019-4166-B386-47EE01F87CCF}" srcId="{B9E63DF0-56CC-465E-916B-29EBFB57B71D}" destId="{DE93A4D3-1B6D-4E64-80DF-8619B4237D00}" srcOrd="4" destOrd="0" parTransId="{E755B137-0656-4494-A860-4F0B48351AD4}" sibTransId="{ADF337EB-51FF-4161-9501-8486E33AFD7E}"/>
    <dgm:cxn modelId="{BB9BC129-4763-480D-B097-B43C38B18741}" type="presParOf" srcId="{E5C7A3D5-53DF-4E0F-8A2C-2FE7AF28FA27}" destId="{9C15D504-E9AB-4915-A5F9-F21447064394}" srcOrd="0" destOrd="0" presId="urn:microsoft.com/office/officeart/2005/8/layout/default#1"/>
    <dgm:cxn modelId="{02AFE4FB-18DD-4776-B372-FA6B3483B19D}" type="presParOf" srcId="{E5C7A3D5-53DF-4E0F-8A2C-2FE7AF28FA27}" destId="{FB096620-CCBD-47C5-BD4D-13F8B28897F0}" srcOrd="1" destOrd="0" presId="urn:microsoft.com/office/officeart/2005/8/layout/default#1"/>
    <dgm:cxn modelId="{6AA6F8A9-AF7C-4C78-843C-42A56832BF77}" type="presParOf" srcId="{E5C7A3D5-53DF-4E0F-8A2C-2FE7AF28FA27}" destId="{75171453-19BE-4439-850A-FE1F436E80B6}" srcOrd="2" destOrd="0" presId="urn:microsoft.com/office/officeart/2005/8/layout/default#1"/>
    <dgm:cxn modelId="{7DD45A98-A2E1-462F-9D49-CB88F0BF6C63}" type="presParOf" srcId="{E5C7A3D5-53DF-4E0F-8A2C-2FE7AF28FA27}" destId="{17F6E8F3-0114-4255-8400-A8E7A32A77BC}" srcOrd="3" destOrd="0" presId="urn:microsoft.com/office/officeart/2005/8/layout/default#1"/>
    <dgm:cxn modelId="{A5C51F1B-3333-4635-9790-62C4C39AA543}" type="presParOf" srcId="{E5C7A3D5-53DF-4E0F-8A2C-2FE7AF28FA27}" destId="{39425DAB-0DF9-4EF2-A4C8-7F2B0AA3F2F2}" srcOrd="4" destOrd="0" presId="urn:microsoft.com/office/officeart/2005/8/layout/default#1"/>
    <dgm:cxn modelId="{08BD2101-2602-45F5-BB69-11E9DFC56A5C}" type="presParOf" srcId="{E5C7A3D5-53DF-4E0F-8A2C-2FE7AF28FA27}" destId="{4B04D8A0-4DAE-4B22-82C6-A9A892834D72}" srcOrd="5" destOrd="0" presId="urn:microsoft.com/office/officeart/2005/8/layout/default#1"/>
    <dgm:cxn modelId="{4D18A160-F013-4DBB-8D63-C1E54598E9F5}" type="presParOf" srcId="{E5C7A3D5-53DF-4E0F-8A2C-2FE7AF28FA27}" destId="{0C1DF667-BA07-4A99-9B91-FC70B1DA8A1F}" srcOrd="6" destOrd="0" presId="urn:microsoft.com/office/officeart/2005/8/layout/default#1"/>
    <dgm:cxn modelId="{5EA7BFC7-2621-4BBB-AA59-FAA07205199F}" type="presParOf" srcId="{E5C7A3D5-53DF-4E0F-8A2C-2FE7AF28FA27}" destId="{4E68025F-83A0-4F41-BCCD-34CDFFF08170}" srcOrd="7" destOrd="0" presId="urn:microsoft.com/office/officeart/2005/8/layout/default#1"/>
    <dgm:cxn modelId="{CCEDC607-3F3D-4BB8-B318-6159DB9FEB31}" type="presParOf" srcId="{E5C7A3D5-53DF-4E0F-8A2C-2FE7AF28FA27}" destId="{9EB79C67-7F11-49B7-A134-1C2F8D512AE9}" srcOrd="8"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D89B6C0-133A-4EC5-B2E3-07370CCAE44F}" type="datetimeFigureOut">
              <a:rPr lang="es-ES" smtClean="0"/>
              <a:pPr/>
              <a:t>01/12/2014</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8EED74D-2A55-4EC2-B92E-6250A3788584}" type="slidenum">
              <a:rPr lang="es-ES" smtClean="0"/>
              <a:pPr/>
              <a:t>‹Nº›</a:t>
            </a:fld>
            <a:endParaRPr lang="es-ES"/>
          </a:p>
        </p:txBody>
      </p:sp>
    </p:spTree>
    <p:extLst>
      <p:ext uri="{BB962C8B-B14F-4D97-AF65-F5344CB8AC3E}">
        <p14:creationId xmlns:p14="http://schemas.microsoft.com/office/powerpoint/2010/main" val="579967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10</a:t>
            </a:fld>
            <a:endParaRPr lang="es-ES"/>
          </a:p>
        </p:txBody>
      </p:sp>
    </p:spTree>
    <p:extLst>
      <p:ext uri="{BB962C8B-B14F-4D97-AF65-F5344CB8AC3E}">
        <p14:creationId xmlns:p14="http://schemas.microsoft.com/office/powerpoint/2010/main" val="3129402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Pasamos</a:t>
            </a:r>
            <a:r>
              <a:rPr lang="es-ES" baseline="0" dirty="0" smtClean="0"/>
              <a:t> a la gestión de la movilidad saliente que quizás requiere de más intervención por parte de los coordinadores</a:t>
            </a:r>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18</a:t>
            </a:fld>
            <a:endParaRPr lang="es-ES"/>
          </a:p>
        </p:txBody>
      </p:sp>
    </p:spTree>
    <p:extLst>
      <p:ext uri="{BB962C8B-B14F-4D97-AF65-F5344CB8AC3E}">
        <p14:creationId xmlns:p14="http://schemas.microsoft.com/office/powerpoint/2010/main" val="1742811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19</a:t>
            </a:fld>
            <a:endParaRPr lang="es-ES"/>
          </a:p>
        </p:txBody>
      </p:sp>
    </p:spTree>
    <p:extLst>
      <p:ext uri="{BB962C8B-B14F-4D97-AF65-F5344CB8AC3E}">
        <p14:creationId xmlns:p14="http://schemas.microsoft.com/office/powerpoint/2010/main" val="2705886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SALIENTE</a:t>
            </a:r>
          </a:p>
          <a:p>
            <a:endParaRPr lang="es-ES" dirty="0" smtClean="0"/>
          </a:p>
          <a:p>
            <a:r>
              <a:rPr lang="es-ES" dirty="0" smtClean="0"/>
              <a:t>Ligero</a:t>
            </a:r>
            <a:r>
              <a:rPr lang="es-ES" baseline="0" dirty="0" smtClean="0"/>
              <a:t> descenso respecto al curso anterior</a:t>
            </a:r>
          </a:p>
          <a:p>
            <a:r>
              <a:rPr lang="es-ES" baseline="0" dirty="0" smtClean="0"/>
              <a:t>Mayor concentración en Italia-</a:t>
            </a:r>
            <a:r>
              <a:rPr lang="es-ES" baseline="0" dirty="0" err="1" smtClean="0"/>
              <a:t>Potugal</a:t>
            </a:r>
            <a:endParaRPr lang="es-ES" baseline="0" dirty="0" smtClean="0"/>
          </a:p>
          <a:p>
            <a:r>
              <a:rPr lang="es-ES" baseline="0" dirty="0" smtClean="0"/>
              <a:t>Sube mucho Alemania</a:t>
            </a:r>
          </a:p>
          <a:p>
            <a:endParaRPr lang="es-ES" dirty="0" smtClean="0"/>
          </a:p>
          <a:p>
            <a:endParaRPr lang="es-ES" dirty="0" smtClean="0"/>
          </a:p>
          <a:p>
            <a:endParaRPr lang="es-ES" dirty="0" smtClean="0"/>
          </a:p>
          <a:p>
            <a:r>
              <a:rPr lang="es-ES" dirty="0" smtClean="0"/>
              <a:t>ENTRANTES</a:t>
            </a:r>
          </a:p>
          <a:p>
            <a:endParaRPr lang="es-ES" dirty="0" smtClean="0"/>
          </a:p>
          <a:p>
            <a:r>
              <a:rPr lang="es-ES" dirty="0" smtClean="0"/>
              <a:t>Número de entrantes ligeramente inferior: unos 15 estudiantes menos</a:t>
            </a:r>
          </a:p>
          <a:p>
            <a:endParaRPr lang="es-ES" dirty="0" smtClean="0"/>
          </a:p>
          <a:p>
            <a:r>
              <a:rPr lang="es-ES" dirty="0" smtClean="0"/>
              <a:t>Mayor concentración</a:t>
            </a:r>
            <a:r>
              <a:rPr lang="es-ES" baseline="0" dirty="0" smtClean="0"/>
              <a:t> número universidades entrantes</a:t>
            </a:r>
          </a:p>
          <a:p>
            <a:endParaRPr lang="es-ES" baseline="0" dirty="0" smtClean="0"/>
          </a:p>
          <a:p>
            <a:r>
              <a:rPr lang="es-ES" baseline="0" dirty="0" smtClean="0"/>
              <a:t>El número de coordinadores ha descendido bastante (unas 30 personas)</a:t>
            </a:r>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a:t>
            </a:fld>
            <a:endParaRPr lang="es-ES"/>
          </a:p>
        </p:txBody>
      </p:sp>
    </p:spTree>
    <p:extLst>
      <p:ext uri="{BB962C8B-B14F-4D97-AF65-F5344CB8AC3E}">
        <p14:creationId xmlns:p14="http://schemas.microsoft.com/office/powerpoint/2010/main" val="3299922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Una vez que los estudiantes se incorporan a la universidad les pedimos que vayan</a:t>
            </a:r>
            <a:r>
              <a:rPr lang="es-ES" baseline="0" dirty="0" smtClean="0"/>
              <a:t> a veros para comenzar a revisar su contrato…esta revisión desemboca normalmente en el siguiente momento…</a:t>
            </a:r>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20</a:t>
            </a:fld>
            <a:endParaRPr lang="es-ES"/>
          </a:p>
        </p:txBody>
      </p:sp>
    </p:spTree>
    <p:extLst>
      <p:ext uri="{BB962C8B-B14F-4D97-AF65-F5344CB8AC3E}">
        <p14:creationId xmlns:p14="http://schemas.microsoft.com/office/powerpoint/2010/main" val="1296347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siguiente momento es el de modificaciones del contrato.</a:t>
            </a:r>
          </a:p>
          <a:p>
            <a:endParaRPr lang="es-ES" dirty="0" smtClean="0"/>
          </a:p>
          <a:p>
            <a:r>
              <a:rPr lang="es-ES" dirty="0" smtClean="0"/>
              <a:t>Los</a:t>
            </a:r>
            <a:r>
              <a:rPr lang="es-ES" baseline="0" dirty="0" smtClean="0"/>
              <a:t> estudiantes de 1 solo semestre tienen 1 único periodo de modificaciones en el que pueden plantear todo tipo de cambios.</a:t>
            </a:r>
          </a:p>
          <a:p>
            <a:endParaRPr lang="es-ES" baseline="0" dirty="0" smtClean="0"/>
          </a:p>
          <a:p>
            <a:r>
              <a:rPr lang="es-ES" baseline="0" dirty="0" smtClean="0"/>
              <a:t>Por el contrario los estudiantes de Curso Completo tienen dos plazos de modificaciones pero en el segundo solamente pueden realizar modificaciones sobre asignaturas de segundo semestre.</a:t>
            </a:r>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21</a:t>
            </a:fld>
            <a:endParaRPr lang="es-ES"/>
          </a:p>
        </p:txBody>
      </p:sp>
    </p:spTree>
    <p:extLst>
      <p:ext uri="{BB962C8B-B14F-4D97-AF65-F5344CB8AC3E}">
        <p14:creationId xmlns:p14="http://schemas.microsoft.com/office/powerpoint/2010/main" val="3125994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Esto es fundamental.</a:t>
            </a:r>
          </a:p>
          <a:p>
            <a:endParaRPr lang="es-ES" dirty="0" smtClean="0"/>
          </a:p>
          <a:p>
            <a:r>
              <a:rPr lang="es-ES" dirty="0" smtClean="0"/>
              <a:t>Una vez que el estudiante sabe con exactitud y</a:t>
            </a:r>
            <a:r>
              <a:rPr lang="es-ES" baseline="0" dirty="0" smtClean="0"/>
              <a:t> de forma definitiva cuáles son las asignaturas que va a incluir en contrato debe matricularse.</a:t>
            </a:r>
          </a:p>
          <a:p>
            <a:endParaRPr lang="es-ES" baseline="0" dirty="0" smtClean="0"/>
          </a:p>
          <a:p>
            <a:r>
              <a:rPr lang="es-ES" baseline="0" dirty="0" smtClean="0"/>
              <a:t>SI NO SE MATRÍCULA NO SE LE EMITIRÁ CERTIFICADO DE NOTAS, AUNQUE HAYA INCLUIDO LAS ASIGNATURAS EN CONTRATO</a:t>
            </a:r>
          </a:p>
          <a:p>
            <a:endParaRPr lang="es-ES" baseline="0" dirty="0" smtClean="0"/>
          </a:p>
          <a:p>
            <a:r>
              <a:rPr lang="es-ES" baseline="0" dirty="0" smtClean="0"/>
              <a:t>Durante el proceso de matrícula vuestra colaboración es fundamental ya que se os pide que ayudéis a los estudiantes a especificar los códigos y nombres exactos de las asignaturas y a ayudarles a evitar confusión con turnos y grupos. De hecho se os pide que validéis con vuestra firma el formulario de matriculación.</a:t>
            </a:r>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22</a:t>
            </a:fld>
            <a:endParaRPr lang="es-ES"/>
          </a:p>
        </p:txBody>
      </p:sp>
    </p:spTree>
    <p:extLst>
      <p:ext uri="{BB962C8B-B14F-4D97-AF65-F5344CB8AC3E}">
        <p14:creationId xmlns:p14="http://schemas.microsoft.com/office/powerpoint/2010/main" val="2385961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27</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REVISAR POR COORDINADORES:</a:t>
            </a:r>
          </a:p>
          <a:p>
            <a:endParaRPr lang="es-ES" dirty="0" smtClean="0"/>
          </a:p>
          <a:p>
            <a:endParaRPr lang="es-ES" dirty="0" smtClean="0"/>
          </a:p>
          <a:p>
            <a:r>
              <a:rPr lang="es-ES" dirty="0" smtClean="0"/>
              <a:t>Nivel</a:t>
            </a:r>
            <a:r>
              <a:rPr lang="es-ES" baseline="0" dirty="0" smtClean="0"/>
              <a:t> de idioma requerido y recomendado</a:t>
            </a:r>
          </a:p>
          <a:p>
            <a:endParaRPr lang="es-ES" baseline="0" dirty="0" smtClean="0"/>
          </a:p>
          <a:p>
            <a:r>
              <a:rPr lang="es-ES" baseline="0" dirty="0" smtClean="0"/>
              <a:t>Titulaciones a las que se debe de ofertar las plazas</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4</a:t>
            </a:fld>
            <a:endParaRPr lang="es-ES"/>
          </a:p>
        </p:txBody>
      </p:sp>
    </p:spTree>
    <p:extLst>
      <p:ext uri="{BB962C8B-B14F-4D97-AF65-F5344CB8AC3E}">
        <p14:creationId xmlns:p14="http://schemas.microsoft.com/office/powerpoint/2010/main" val="382414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5</a:t>
            </a:fld>
            <a:endParaRPr lang="es-ES"/>
          </a:p>
        </p:txBody>
      </p:sp>
    </p:spTree>
    <p:extLst>
      <p:ext uri="{BB962C8B-B14F-4D97-AF65-F5344CB8AC3E}">
        <p14:creationId xmlns:p14="http://schemas.microsoft.com/office/powerpoint/2010/main" val="382414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baseline="0" dirty="0" smtClean="0"/>
          </a:p>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6</a:t>
            </a:fld>
            <a:endParaRPr lang="es-ES"/>
          </a:p>
        </p:txBody>
      </p:sp>
    </p:spTree>
    <p:extLst>
      <p:ext uri="{BB962C8B-B14F-4D97-AF65-F5344CB8AC3E}">
        <p14:creationId xmlns:p14="http://schemas.microsoft.com/office/powerpoint/2010/main" val="6775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baseline="0" dirty="0" smtClean="0"/>
          </a:p>
          <a:p>
            <a:endParaRPr lang="es-ES" dirty="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7</a:t>
            </a:fld>
            <a:endParaRPr lang="es-ES"/>
          </a:p>
        </p:txBody>
      </p:sp>
    </p:spTree>
    <p:extLst>
      <p:ext uri="{BB962C8B-B14F-4D97-AF65-F5344CB8AC3E}">
        <p14:creationId xmlns:p14="http://schemas.microsoft.com/office/powerpoint/2010/main" val="6775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Todo lo que hemos visto antes ha pasado antes de que los estudiantes se incorporen a la Universidad</a:t>
            </a:r>
            <a:r>
              <a:rPr lang="es-ES" baseline="0" dirty="0" smtClean="0"/>
              <a:t> de destino.</a:t>
            </a:r>
          </a:p>
          <a:p>
            <a:endParaRPr lang="es-ES" baseline="0" dirty="0" smtClean="0"/>
          </a:p>
          <a:p>
            <a:r>
              <a:rPr lang="es-ES" baseline="0" dirty="0" smtClean="0"/>
              <a:t>Una vez que los estudiantes se incorporan a la universidad de destino la principal intervención que se requiere de los coordinadores es en el momento de modificaciones del contrato que además es el que suele acarrear mayores problemas.</a:t>
            </a:r>
          </a:p>
          <a:p>
            <a:endParaRPr lang="es-ES" baseline="0" dirty="0" smtClean="0"/>
          </a:p>
          <a:p>
            <a:r>
              <a:rPr lang="es-ES" baseline="0" dirty="0" smtClean="0"/>
              <a:t>Para resumir las dos diapositivas que siguen:</a:t>
            </a:r>
          </a:p>
          <a:p>
            <a:endParaRPr lang="es-ES" baseline="0" dirty="0" smtClean="0"/>
          </a:p>
          <a:p>
            <a:pPr marL="171450" indent="-171450">
              <a:buFontTx/>
              <a:buChar char="-"/>
            </a:pPr>
            <a:r>
              <a:rPr lang="es-ES" baseline="0" dirty="0" smtClean="0"/>
              <a:t>Los estudiantes con estancia de 1 solo semestre tienen 1 solo periodo de cambios  al iniciar su estancia. En este periodo pueden realizar todo tipo de cambios en el contrato</a:t>
            </a:r>
          </a:p>
          <a:p>
            <a:pPr marL="171450" indent="-171450">
              <a:buFontTx/>
              <a:buChar char="-"/>
            </a:pPr>
            <a:endParaRPr lang="es-ES" baseline="0" dirty="0" smtClean="0"/>
          </a:p>
          <a:p>
            <a:pPr marL="171450" indent="-171450">
              <a:buFontTx/>
              <a:buChar char="-"/>
            </a:pPr>
            <a:r>
              <a:rPr lang="es-ES" baseline="0" dirty="0" smtClean="0"/>
              <a:t>Los estudiantes con estancia de Curso Completo tienen 2 periodos de cambios PERO MIENTRAS EN EL PRIMERO PUEDEN REALIZAR TODO TIPO DE CAMBIOS EN EL SEGUNDO ÚNICAMENTE PUEDEN  DE FORMA NORMAL AÑADIR ASIGNATURAS DE SEGUNDO CUATRIMESTRE. En este segundo periodo de cambios se permite excepcionalmente y a solicitud motivada del coordinador que el estudiante pueda cambiar asignaturas de 2º cuatrimestre</a:t>
            </a:r>
          </a:p>
          <a:p>
            <a:pPr marL="171450" indent="-171450">
              <a:buFontTx/>
              <a:buChar char="-"/>
            </a:pPr>
            <a:endParaRPr lang="es-ES" baseline="0" dirty="0" smtClean="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8</a:t>
            </a:fld>
            <a:endParaRPr lang="es-ES"/>
          </a:p>
        </p:txBody>
      </p:sp>
    </p:spTree>
    <p:extLst>
      <p:ext uri="{BB962C8B-B14F-4D97-AF65-F5344CB8AC3E}">
        <p14:creationId xmlns:p14="http://schemas.microsoft.com/office/powerpoint/2010/main" val="4096510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Todo lo que hemos visto antes ha pasado antes de que los estudiantes se incorporen a la Universidad</a:t>
            </a:r>
            <a:r>
              <a:rPr lang="es-ES" baseline="0" dirty="0" smtClean="0"/>
              <a:t> de destino.</a:t>
            </a:r>
          </a:p>
          <a:p>
            <a:endParaRPr lang="es-ES" baseline="0" dirty="0" smtClean="0"/>
          </a:p>
          <a:p>
            <a:r>
              <a:rPr lang="es-ES" baseline="0" dirty="0" smtClean="0"/>
              <a:t>Una vez que los estudiantes se incorporan a la universidad de destino la principal intervención que se requiere de los coordinadores es en el momento de modificaciones del contrato que además es el que suele acarrear mayores problemas.</a:t>
            </a:r>
          </a:p>
          <a:p>
            <a:endParaRPr lang="es-ES" baseline="0" dirty="0" smtClean="0"/>
          </a:p>
          <a:p>
            <a:r>
              <a:rPr lang="es-ES" baseline="0" dirty="0" smtClean="0"/>
              <a:t>Para resumir las dos diapositivas que siguen:</a:t>
            </a:r>
          </a:p>
          <a:p>
            <a:endParaRPr lang="es-ES" baseline="0" dirty="0" smtClean="0"/>
          </a:p>
          <a:p>
            <a:pPr marL="171450" indent="-171450">
              <a:buFontTx/>
              <a:buChar char="-"/>
            </a:pPr>
            <a:r>
              <a:rPr lang="es-ES" baseline="0" dirty="0" smtClean="0"/>
              <a:t>Los estudiantes con estancia de 1 solo semestre tienen 1 solo periodo de cambios  al iniciar su estancia. En este periodo pueden realizar todo tipo de cambios en el contrato</a:t>
            </a:r>
          </a:p>
          <a:p>
            <a:pPr marL="171450" indent="-171450">
              <a:buFontTx/>
              <a:buChar char="-"/>
            </a:pPr>
            <a:endParaRPr lang="es-ES" baseline="0" dirty="0" smtClean="0"/>
          </a:p>
          <a:p>
            <a:pPr marL="171450" indent="-171450">
              <a:buFontTx/>
              <a:buChar char="-"/>
            </a:pPr>
            <a:r>
              <a:rPr lang="es-ES" baseline="0" dirty="0" smtClean="0"/>
              <a:t>Los estudiantes con estancia de Curso Completo tienen 2 periodos de cambios PERO MIENTRAS EN EL PRIMERO PUEDEN REALIZAR TODO TIPO DE CAMBIOS EN EL SEGUNDO ÚNICAMENTE PUEDEN  DE FORMA NORMAL AÑADIR ASIGNATURAS DE SEGUNDO CUATRIMESTRE. En este segundo periodo de cambios se permite excepcionalmente y a solicitud motivada del coordinador que el estudiante pueda cambiar asignaturas de 2º cuatrimestre</a:t>
            </a:r>
          </a:p>
          <a:p>
            <a:pPr marL="171450" indent="-171450">
              <a:buFontTx/>
              <a:buChar char="-"/>
            </a:pPr>
            <a:endParaRPr lang="es-ES" baseline="0" dirty="0" smtClean="0"/>
          </a:p>
        </p:txBody>
      </p:sp>
      <p:sp>
        <p:nvSpPr>
          <p:cNvPr id="4" name="3 Marcador de número de diapositiva"/>
          <p:cNvSpPr>
            <a:spLocks noGrp="1"/>
          </p:cNvSpPr>
          <p:nvPr>
            <p:ph type="sldNum" sz="quarter" idx="10"/>
          </p:nvPr>
        </p:nvSpPr>
        <p:spPr/>
        <p:txBody>
          <a:bodyPr/>
          <a:lstStyle/>
          <a:p>
            <a:fld id="{38EED74D-2A55-4EC2-B92E-6250A3788584}" type="slidenum">
              <a:rPr lang="es-ES" smtClean="0"/>
              <a:pPr/>
              <a:t>9</a:t>
            </a:fld>
            <a:endParaRPr lang="es-ES"/>
          </a:p>
        </p:txBody>
      </p:sp>
    </p:spTree>
    <p:extLst>
      <p:ext uri="{BB962C8B-B14F-4D97-AF65-F5344CB8AC3E}">
        <p14:creationId xmlns:p14="http://schemas.microsoft.com/office/powerpoint/2010/main" val="4096510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EEABFDE7-6BC7-4E69-9246-027DE8CAD4F7}" type="datetimeFigureOut">
              <a:rPr lang="es-ES" smtClean="0"/>
              <a:pPr/>
              <a:t>01/12/2014</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CE03A1E-904F-42C7-8A38-64E57DCE096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EABFDE7-6BC7-4E69-9246-027DE8CAD4F7}" type="datetimeFigureOut">
              <a:rPr lang="es-ES" smtClean="0"/>
              <a:pPr/>
              <a:t>01/12/2014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EEABFDE7-6BC7-4E69-9246-027DE8CAD4F7}" type="datetimeFigureOut">
              <a:rPr lang="es-ES" smtClean="0"/>
              <a:pPr/>
              <a:t>01/12/2014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CE03A1E-904F-42C7-8A38-64E57DCE096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EABFDE7-6BC7-4E69-9246-027DE8CAD4F7}" type="datetimeFigureOut">
              <a:rPr lang="es-ES" smtClean="0"/>
              <a:pPr/>
              <a:t>01/12/2014</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CE03A1E-904F-42C7-8A38-64E57DCE096F}"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ABFDE7-6BC7-4E69-9246-027DE8CAD4F7}" type="datetimeFigureOut">
              <a:rPr lang="es-ES" smtClean="0"/>
              <a:pPr/>
              <a:t>01/12/2014</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E03A1E-904F-42C7-8A38-64E57DCE096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prendon@ujaen.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4.xml"/><Relationship Id="rId7" Type="http://schemas.openxmlformats.org/officeDocument/2006/relationships/diagramColors" Target="../diagrams/colors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76673"/>
            <a:ext cx="7772400" cy="3105690"/>
          </a:xfrm>
        </p:spPr>
        <p:txBody>
          <a:bodyPr>
            <a:normAutofit/>
          </a:bodyPr>
          <a:lstStyle/>
          <a:p>
            <a:r>
              <a:rPr lang="es-ES" sz="3200" dirty="0" smtClean="0">
                <a:latin typeface="Calibri" pitchFamily="34" charset="0"/>
              </a:rPr>
              <a:t>Gestión de la Movilidad de Estudiantes</a:t>
            </a:r>
            <a:br>
              <a:rPr lang="es-ES" sz="3200" dirty="0" smtClean="0">
                <a:latin typeface="Calibri" pitchFamily="34" charset="0"/>
              </a:rPr>
            </a:br>
            <a:r>
              <a:rPr lang="es-ES" sz="3200" smtClean="0">
                <a:latin typeface="Calibri" pitchFamily="34" charset="0"/>
              </a:rPr>
              <a:t>Programa Erasmus+</a:t>
            </a:r>
            <a:endParaRPr lang="es-ES" sz="3200" dirty="0">
              <a:latin typeface="Calibri" pitchFamily="34" charset="0"/>
            </a:endParaRPr>
          </a:p>
        </p:txBody>
      </p:sp>
      <p:sp>
        <p:nvSpPr>
          <p:cNvPr id="3" name="2 Subtítulo"/>
          <p:cNvSpPr>
            <a:spLocks noGrp="1"/>
          </p:cNvSpPr>
          <p:nvPr>
            <p:ph type="subTitle" idx="1"/>
          </p:nvPr>
        </p:nvSpPr>
        <p:spPr/>
        <p:txBody>
          <a:bodyPr/>
          <a:lstStyle/>
          <a:p>
            <a:endParaRPr lang="es-ES" dirty="0" smtClean="0"/>
          </a:p>
          <a:p>
            <a:r>
              <a:rPr lang="es-ES" sz="2400" b="1" dirty="0" smtClean="0">
                <a:effectLst>
                  <a:outerShdw blurRad="31750" dist="25400" dir="5400000" algn="tl" rotWithShape="0">
                    <a:srgbClr val="000000">
                      <a:alpha val="25000"/>
                    </a:srgbClr>
                  </a:outerShdw>
                </a:effectLst>
                <a:latin typeface="Calibri" pitchFamily="34" charset="0"/>
                <a:ea typeface="+mj-ea"/>
                <a:cs typeface="+mj-cs"/>
              </a:rPr>
              <a:t>Noviembre de 2014</a:t>
            </a:r>
          </a:p>
          <a:p>
            <a:endParaRPr lang="es-ES" sz="2400" b="1" dirty="0">
              <a:effectLst>
                <a:outerShdw blurRad="31750" dist="25400" dir="5400000" algn="tl" rotWithShape="0">
                  <a:srgbClr val="000000">
                    <a:alpha val="25000"/>
                  </a:srgbClr>
                </a:outerShdw>
              </a:effectLst>
              <a:latin typeface="Calibri" pitchFamily="34" charset="0"/>
              <a:ea typeface="+mj-ea"/>
              <a:cs typeface="+mj-cs"/>
            </a:endParaRPr>
          </a:p>
        </p:txBody>
      </p:sp>
      <p:pic>
        <p:nvPicPr>
          <p:cNvPr id="4" name="3 Imagen" descr="escudo uja.jpg"/>
          <p:cNvPicPr>
            <a:picLocks noChangeAspect="1"/>
          </p:cNvPicPr>
          <p:nvPr/>
        </p:nvPicPr>
        <p:blipFill>
          <a:blip r:embed="rId3" cstate="print"/>
          <a:stretch>
            <a:fillRect/>
          </a:stretch>
        </p:blipFill>
        <p:spPr>
          <a:xfrm>
            <a:off x="755576" y="476672"/>
            <a:ext cx="1076325" cy="1143000"/>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409655348"/>
              </p:ext>
            </p:extLst>
          </p:nvPr>
        </p:nvGraphicFramePr>
        <p:xfrm>
          <a:off x="457200" y="908725"/>
          <a:ext cx="8229601" cy="5852160"/>
        </p:xfrm>
        <a:graphic>
          <a:graphicData uri="http://schemas.openxmlformats.org/drawingml/2006/table">
            <a:tbl>
              <a:tblPr firstRow="1" bandRow="1">
                <a:tableStyleId>{5C22544A-7EE6-4342-B048-85BDC9FD1C3A}</a:tableStyleId>
              </a:tblPr>
              <a:tblGrid>
                <a:gridCol w="1882552"/>
                <a:gridCol w="3600400"/>
                <a:gridCol w="2746649"/>
              </a:tblGrid>
              <a:tr h="524319">
                <a:tc>
                  <a:txBody>
                    <a:bodyPr/>
                    <a:lstStyle/>
                    <a:p>
                      <a:r>
                        <a:rPr lang="es-ES" sz="1600" dirty="0" smtClean="0">
                          <a:latin typeface="Calibri" pitchFamily="34" charset="0"/>
                        </a:rPr>
                        <a:t>FECHAS</a:t>
                      </a:r>
                      <a:r>
                        <a:rPr lang="es-ES" sz="1600" baseline="0" dirty="0" smtClean="0">
                          <a:latin typeface="Calibri" pitchFamily="34" charset="0"/>
                        </a:rPr>
                        <a:t> APROXIMADAS</a:t>
                      </a:r>
                      <a:endParaRPr lang="es-ES" sz="1600" dirty="0">
                        <a:latin typeface="Calibri" pitchFamily="34" charset="0"/>
                      </a:endParaRPr>
                    </a:p>
                  </a:txBody>
                  <a:tcPr/>
                </a:tc>
                <a:tc>
                  <a:txBody>
                    <a:bodyPr/>
                    <a:lstStyle/>
                    <a:p>
                      <a:r>
                        <a:rPr lang="es-ES" sz="1600" dirty="0" smtClean="0">
                          <a:latin typeface="Calibri" pitchFamily="34" charset="0"/>
                        </a:rPr>
                        <a:t>MOMENTO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4444228">
                <a:tc>
                  <a:txBody>
                    <a:bodyPr/>
                    <a:lstStyle/>
                    <a:p>
                      <a:pPr marL="0" algn="l" rtl="0" eaLnBrk="1" latinLnBrk="0" hangingPunct="1"/>
                      <a:r>
                        <a:rPr kumimoji="0" lang="es-ES" sz="1200" b="1" kern="1200" baseline="0" dirty="0" smtClean="0">
                          <a:solidFill>
                            <a:schemeClr val="dk1"/>
                          </a:solidFill>
                          <a:latin typeface="Calibri" pitchFamily="34" charset="0"/>
                          <a:ea typeface="+mn-ea"/>
                          <a:cs typeface="+mn-cs"/>
                        </a:rPr>
                        <a:t>Segundo  plazo de modificación del Contrato Académico 15 Febrero-27 de Marzo: </a:t>
                      </a:r>
                      <a:r>
                        <a:rPr kumimoji="0" lang="es-ES" sz="1200" kern="1200" baseline="0" dirty="0" smtClean="0">
                          <a:solidFill>
                            <a:schemeClr val="dk1"/>
                          </a:solidFill>
                          <a:latin typeface="Calibri" pitchFamily="34" charset="0"/>
                          <a:ea typeface="+mn-ea"/>
                          <a:cs typeface="+mn-cs"/>
                        </a:rPr>
                        <a:t>Estudiantes de Curso Completo o estudiantes de Primer Semestre que hayan ampliado a Curso Completo (se permiten solamente ampliación de asignaturas de segundo semestre o modificación extraordinaria justificada de asignaturas de segundo semestre) y estudiantes de Segundo Semestre (se permiten todo tipo de modificaciones) </a:t>
                      </a:r>
                    </a:p>
                    <a:p>
                      <a:pPr marL="0" algn="l" rtl="0" eaLnBrk="1" latinLnBrk="0" hangingPunct="1"/>
                      <a:r>
                        <a:rPr kumimoji="0" lang="es-ES" sz="1200" kern="1200" baseline="0" dirty="0" smtClean="0">
                          <a:solidFill>
                            <a:schemeClr val="dk1"/>
                          </a:solidFill>
                          <a:latin typeface="Calibri" pitchFamily="34" charset="0"/>
                          <a:ea typeface="+mn-ea"/>
                          <a:cs typeface="+mn-cs"/>
                        </a:rPr>
                        <a:t> </a:t>
                      </a:r>
                    </a:p>
                    <a:p>
                      <a:pPr marL="0" algn="l" rtl="0" eaLnBrk="1" latinLnBrk="0" hangingPunct="1"/>
                      <a:r>
                        <a:rPr kumimoji="0" lang="es-ES" sz="1200" b="1" kern="1200" baseline="0" dirty="0" smtClean="0">
                          <a:solidFill>
                            <a:schemeClr val="dk1"/>
                          </a:solidFill>
                          <a:latin typeface="Calibri" pitchFamily="34" charset="0"/>
                          <a:ea typeface="+mn-ea"/>
                          <a:cs typeface="+mn-cs"/>
                        </a:rPr>
                        <a:t>Segundo plazo de modificación de la matrícula 20 a 23 de Abril:</a:t>
                      </a:r>
                    </a:p>
                    <a:p>
                      <a:pPr marL="0" algn="l" rtl="0" eaLnBrk="1" latinLnBrk="0" hangingPunct="1"/>
                      <a:r>
                        <a:rPr kumimoji="0" lang="es-ES" sz="1200" kern="1200" baseline="0" dirty="0" smtClean="0">
                          <a:solidFill>
                            <a:schemeClr val="dk1"/>
                          </a:solidFill>
                          <a:latin typeface="Calibri" pitchFamily="34" charset="0"/>
                          <a:ea typeface="+mn-ea"/>
                          <a:cs typeface="+mn-cs"/>
                        </a:rPr>
                        <a:t>Se permiten únicamente ampliaciones y modificaciones de matrícula referidas a asignaturas de segundo semestre</a:t>
                      </a:r>
                      <a:endParaRPr kumimoji="0" lang="es-ES" sz="1200" kern="1200" baseline="0" dirty="0">
                        <a:solidFill>
                          <a:schemeClr val="dk1"/>
                        </a:solidFill>
                        <a:latin typeface="Calibri" pitchFamily="34" charset="0"/>
                        <a:ea typeface="+mn-ea"/>
                        <a:cs typeface="+mn-cs"/>
                      </a:endParaRPr>
                    </a:p>
                  </a:txBody>
                  <a:tcPr/>
                </a:tc>
                <a:tc>
                  <a:txBody>
                    <a:bodyPr/>
                    <a:lstStyle/>
                    <a:p>
                      <a:r>
                        <a:rPr kumimoji="0" lang="es-ES" sz="1600" kern="1200" dirty="0" smtClean="0">
                          <a:solidFill>
                            <a:schemeClr val="dk1"/>
                          </a:solidFill>
                          <a:latin typeface="Calibri" pitchFamily="34" charset="0"/>
                          <a:ea typeface="+mn-ea"/>
                          <a:cs typeface="+mn-cs"/>
                        </a:rPr>
                        <a:t>TRAMITACIÓN DE MODIFICACIONES DEL CONTRATO ON-LINE Y DEL LEARNING AGREEMENT TRAS LA INCORPORACIÓN</a:t>
                      </a:r>
                    </a:p>
                    <a:p>
                      <a:r>
                        <a:rPr kumimoji="0" lang="es-ES" sz="1600" kern="1200" dirty="0" smtClean="0">
                          <a:solidFill>
                            <a:schemeClr val="dk1"/>
                          </a:solidFill>
                          <a:latin typeface="Calibri" pitchFamily="34" charset="0"/>
                          <a:ea typeface="+mn-ea"/>
                          <a:cs typeface="+mn-cs"/>
                        </a:rPr>
                        <a:t> </a:t>
                      </a:r>
                    </a:p>
                    <a:p>
                      <a:r>
                        <a:rPr kumimoji="0" lang="es-ES" sz="1600" kern="1200" dirty="0" smtClean="0">
                          <a:solidFill>
                            <a:schemeClr val="dk1"/>
                          </a:solidFill>
                          <a:latin typeface="Calibri" pitchFamily="34" charset="0"/>
                          <a:ea typeface="+mn-ea"/>
                          <a:cs typeface="+mn-cs"/>
                        </a:rPr>
                        <a:t>TRAMITACIÓN DE MODIFICACIONES DE MATRÍCULA COMO CONSECUENCIA DE MODIFICACIONES DEL CONTRATO ACADÉMICO</a:t>
                      </a:r>
                      <a:endParaRPr kumimoji="0" lang="es-ES" sz="1600" kern="1200" dirty="0">
                        <a:solidFill>
                          <a:schemeClr val="dk1"/>
                        </a:solidFill>
                        <a:latin typeface="Calibri" pitchFamily="34" charset="0"/>
                        <a:ea typeface="+mn-ea"/>
                        <a:cs typeface="+mn-cs"/>
                      </a:endParaRPr>
                    </a:p>
                  </a:txBody>
                  <a:tcPr/>
                </a:tc>
                <a:tc>
                  <a:txBody>
                    <a:bodyPr/>
                    <a:lstStyle/>
                    <a:p>
                      <a:r>
                        <a:rPr kumimoji="0" lang="es-ES" sz="1600" b="0" kern="1200" dirty="0" smtClean="0">
                          <a:solidFill>
                            <a:schemeClr val="dk1"/>
                          </a:solidFill>
                          <a:effectLst/>
                          <a:latin typeface="Calibri" pitchFamily="34" charset="0"/>
                          <a:ea typeface="+mn-ea"/>
                          <a:cs typeface="Calibri" pitchFamily="34" charset="0"/>
                        </a:rPr>
                        <a:t>Asesorar a los estudiantes beneficiarios acerca de las asignaturas que pueden incluir en su contrato académico, tanto españolas como de la universidad de destino</a:t>
                      </a:r>
                    </a:p>
                    <a:p>
                      <a:r>
                        <a:rPr kumimoji="0" lang="es-ES" sz="1600" b="0" kern="1200" dirty="0" smtClean="0">
                          <a:solidFill>
                            <a:schemeClr val="dk1"/>
                          </a:solidFill>
                          <a:effectLst/>
                          <a:latin typeface="Calibri" pitchFamily="34" charset="0"/>
                          <a:ea typeface="+mn-ea"/>
                          <a:cs typeface="Calibri" pitchFamily="34" charset="0"/>
                        </a:rPr>
                        <a:t> </a:t>
                      </a:r>
                    </a:p>
                    <a:p>
                      <a:r>
                        <a:rPr kumimoji="0" lang="es-ES" sz="1600" b="0" kern="1200" dirty="0" smtClean="0">
                          <a:solidFill>
                            <a:schemeClr val="dk1"/>
                          </a:solidFill>
                          <a:effectLst/>
                          <a:latin typeface="Calibri" pitchFamily="34" charset="0"/>
                          <a:ea typeface="+mn-ea"/>
                          <a:cs typeface="Calibri" pitchFamily="34" charset="0"/>
                        </a:rPr>
                        <a:t>Aprobar(o rechazar) la propuesta de contrato on-line y del </a:t>
                      </a:r>
                      <a:r>
                        <a:rPr kumimoji="0" lang="es-ES" sz="1600" b="0" kern="1200" dirty="0" err="1" smtClean="0">
                          <a:solidFill>
                            <a:schemeClr val="dk1"/>
                          </a:solidFill>
                          <a:effectLst/>
                          <a:latin typeface="Calibri" pitchFamily="34" charset="0"/>
                          <a:ea typeface="+mn-ea"/>
                          <a:cs typeface="Calibri" pitchFamily="34" charset="0"/>
                        </a:rPr>
                        <a:t>Learning</a:t>
                      </a:r>
                      <a:r>
                        <a:rPr kumimoji="0" lang="es-ES" sz="1600" b="0" kern="1200" dirty="0" smtClean="0">
                          <a:solidFill>
                            <a:schemeClr val="dk1"/>
                          </a:solidFill>
                          <a:effectLst/>
                          <a:latin typeface="Calibri" pitchFamily="34" charset="0"/>
                          <a:ea typeface="+mn-ea"/>
                          <a:cs typeface="Calibri" pitchFamily="34" charset="0"/>
                        </a:rPr>
                        <a:t> </a:t>
                      </a:r>
                      <a:r>
                        <a:rPr kumimoji="0" lang="es-ES" sz="1600" b="0" kern="1200" dirty="0" err="1" smtClean="0">
                          <a:solidFill>
                            <a:schemeClr val="dk1"/>
                          </a:solidFill>
                          <a:effectLst/>
                          <a:latin typeface="Calibri" pitchFamily="34" charset="0"/>
                          <a:ea typeface="+mn-ea"/>
                          <a:cs typeface="Calibri" pitchFamily="34" charset="0"/>
                        </a:rPr>
                        <a:t>Agreement</a:t>
                      </a:r>
                      <a:endParaRPr kumimoji="0" lang="es-ES" sz="1600" b="0" kern="1200" dirty="0" smtClean="0">
                        <a:solidFill>
                          <a:schemeClr val="dk1"/>
                        </a:solidFill>
                        <a:effectLst/>
                        <a:latin typeface="Calibri" pitchFamily="34" charset="0"/>
                        <a:ea typeface="+mn-ea"/>
                        <a:cs typeface="Calibri" pitchFamily="34" charset="0"/>
                      </a:endParaRPr>
                    </a:p>
                    <a:p>
                      <a:r>
                        <a:rPr kumimoji="0" lang="es-ES" sz="1600" b="0" kern="1200" dirty="0" smtClean="0">
                          <a:solidFill>
                            <a:schemeClr val="dk1"/>
                          </a:solidFill>
                          <a:effectLst/>
                          <a:latin typeface="Calibri" pitchFamily="34" charset="0"/>
                          <a:ea typeface="+mn-ea"/>
                          <a:cs typeface="Calibri" pitchFamily="34" charset="0"/>
                        </a:rPr>
                        <a:t> </a:t>
                      </a:r>
                    </a:p>
                    <a:p>
                      <a:r>
                        <a:rPr kumimoji="0" lang="es-ES" sz="1600" b="0" kern="1200" dirty="0" smtClean="0">
                          <a:solidFill>
                            <a:schemeClr val="dk1"/>
                          </a:solidFill>
                          <a:effectLst/>
                          <a:latin typeface="Calibri" pitchFamily="34" charset="0"/>
                          <a:ea typeface="+mn-ea"/>
                          <a:cs typeface="Calibri" pitchFamily="34" charset="0"/>
                        </a:rPr>
                        <a:t>Para el segundo plazo: Solicitud a la Oficina de Relaciones Internacionales (a través de </a:t>
                      </a:r>
                      <a:r>
                        <a:rPr kumimoji="0" lang="es-ES" sz="1600" b="0" u="sng" kern="1200" dirty="0" smtClean="0">
                          <a:solidFill>
                            <a:schemeClr val="dk1"/>
                          </a:solidFill>
                          <a:effectLst/>
                          <a:latin typeface="Calibri" pitchFamily="34" charset="0"/>
                          <a:ea typeface="+mn-ea"/>
                          <a:cs typeface="Calibri" pitchFamily="34" charset="0"/>
                          <a:hlinkClick r:id="rId3"/>
                        </a:rPr>
                        <a:t>dprendon@ujaen.es</a:t>
                      </a:r>
                      <a:r>
                        <a:rPr kumimoji="0" lang="es-ES" sz="1600" b="0" kern="1200" dirty="0" smtClean="0">
                          <a:solidFill>
                            <a:schemeClr val="dk1"/>
                          </a:solidFill>
                          <a:effectLst/>
                          <a:latin typeface="Calibri" pitchFamily="34" charset="0"/>
                          <a:ea typeface="+mn-ea"/>
                          <a:cs typeface="Calibri" pitchFamily="34" charset="0"/>
                        </a:rPr>
                        <a:t>) de modificaciones extraordinarias de asignaturas de segundo semestre para estudiantes de Curso Completo</a:t>
                      </a:r>
                      <a:endParaRPr kumimoji="0" lang="es-ES" sz="1600" b="0" kern="1200" baseline="0" dirty="0">
                        <a:solidFill>
                          <a:schemeClr val="dk1"/>
                        </a:solidFill>
                        <a:latin typeface="Calibri" pitchFamily="34" charset="0"/>
                        <a:ea typeface="+mn-ea"/>
                        <a:cs typeface="Calibri" pitchFamily="34" charset="0"/>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Movilidad Saliente – Durante la Estancia</a:t>
            </a:r>
            <a:endParaRPr lang="es-ES" sz="2800" dirty="0">
              <a:latin typeface="Calibri" pitchFamily="34" charset="0"/>
            </a:endParaRPr>
          </a:p>
        </p:txBody>
      </p:sp>
    </p:spTree>
    <p:extLst>
      <p:ext uri="{BB962C8B-B14F-4D97-AF65-F5344CB8AC3E}">
        <p14:creationId xmlns:p14="http://schemas.microsoft.com/office/powerpoint/2010/main" val="525171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88666857"/>
              </p:ext>
            </p:extLst>
          </p:nvPr>
        </p:nvGraphicFramePr>
        <p:xfrm>
          <a:off x="467544" y="836712"/>
          <a:ext cx="8229600" cy="58572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70840">
                <a:tc>
                  <a:txBody>
                    <a:bodyPr/>
                    <a:lstStyle/>
                    <a:p>
                      <a:pPr algn="l"/>
                      <a:r>
                        <a:rPr lang="es-ES" dirty="0" smtClean="0"/>
                        <a:t>¿Cuál</a:t>
                      </a:r>
                      <a:r>
                        <a:rPr lang="es-ES" baseline="0" dirty="0" smtClean="0"/>
                        <a:t> es la carga máxima de créditos ECTS que puede llevar un estudiante saliente?</a:t>
                      </a:r>
                      <a:endParaRPr lang="es-ES" dirty="0"/>
                    </a:p>
                  </a:txBody>
                  <a:tcPr/>
                </a:tc>
                <a:tc>
                  <a:txBody>
                    <a:bodyPr/>
                    <a:lstStyle/>
                    <a:p>
                      <a:r>
                        <a:rPr lang="es-ES" dirty="0" smtClean="0"/>
                        <a:t>El cómputo máximo de asignaturas UJA que un estudiante UJA puede incluir en su contrato de movilidad es de 30 ECTS por semestre/ 60 anuales. Se admiten excepciones para el Grado en Derecho y GADE + Derecho (34</a:t>
                      </a:r>
                      <a:r>
                        <a:rPr lang="es-ES" baseline="0" dirty="0" smtClean="0"/>
                        <a:t> y 40 respectivamente, por semestre)</a:t>
                      </a:r>
                      <a:endParaRPr lang="es-ES" dirty="0"/>
                    </a:p>
                  </a:txBody>
                  <a:tcPr/>
                </a:tc>
              </a:tr>
              <a:tr h="370840">
                <a:tc>
                  <a:txBody>
                    <a:bodyPr/>
                    <a:lstStyle/>
                    <a:p>
                      <a:pPr algn="l"/>
                      <a:r>
                        <a:rPr lang="es-ES" dirty="0" smtClean="0"/>
                        <a:t>¿Esos 60 créditos anuales tienen que distribuirse de forma pareja</a:t>
                      </a:r>
                      <a:r>
                        <a:rPr lang="es-ES" baseline="0" dirty="0" smtClean="0"/>
                        <a:t> a razón de 30 créditos por semestre?</a:t>
                      </a:r>
                      <a:endParaRPr lang="es-ES" dirty="0"/>
                    </a:p>
                  </a:txBody>
                  <a:tcPr/>
                </a:tc>
                <a:tc>
                  <a:txBody>
                    <a:bodyPr/>
                    <a:lstStyle/>
                    <a:p>
                      <a:r>
                        <a:rPr lang="es-ES" dirty="0" smtClean="0"/>
                        <a:t>No necesariamente (aunque sea</a:t>
                      </a:r>
                      <a:r>
                        <a:rPr lang="es-ES" baseline="0" dirty="0" smtClean="0"/>
                        <a:t> recomendable</a:t>
                      </a:r>
                      <a:endParaRPr lang="es-ES" dirty="0"/>
                    </a:p>
                  </a:txBody>
                  <a:tcPr/>
                </a:tc>
              </a:tr>
              <a:tr h="370840">
                <a:tc>
                  <a:txBody>
                    <a:bodyPr/>
                    <a:lstStyle/>
                    <a:p>
                      <a:pPr algn="l"/>
                      <a:r>
                        <a:rPr lang="es-ES" sz="1800" dirty="0" smtClean="0"/>
                        <a:t>¿Existe una carga mínima</a:t>
                      </a:r>
                      <a:r>
                        <a:rPr lang="es-ES" sz="1800" baseline="0" dirty="0" smtClean="0"/>
                        <a:t> de créditos a llevarse?</a:t>
                      </a:r>
                      <a:endParaRPr lang="es-ES" sz="1800" dirty="0"/>
                    </a:p>
                  </a:txBody>
                  <a:tcPr/>
                </a:tc>
                <a:tc>
                  <a:txBody>
                    <a:bodyPr/>
                    <a:lstStyle/>
                    <a:p>
                      <a:r>
                        <a:rPr lang="es-ES" dirty="0" smtClean="0"/>
                        <a:t>No. Sin embargo para</a:t>
                      </a:r>
                      <a:r>
                        <a:rPr lang="es-ES" baseline="0" dirty="0" smtClean="0"/>
                        <a:t> evitar solicitudes de reembolso de la ayuda económica al estudiante se le deben reconocer a la vuelta al menos 18 créditos ECTS si se trata de una estancia anual / 9 créditos si se trata de una estancia semestral</a:t>
                      </a:r>
                      <a:endParaRPr lang="es-ES" dirty="0"/>
                    </a:p>
                  </a:txBody>
                  <a:tcPr/>
                </a:tc>
              </a:tr>
            </a:tbl>
          </a:graphicData>
        </a:graphic>
      </p:graphicFrame>
    </p:spTree>
    <p:extLst>
      <p:ext uri="{BB962C8B-B14F-4D97-AF65-F5344CB8AC3E}">
        <p14:creationId xmlns:p14="http://schemas.microsoft.com/office/powerpoint/2010/main" val="1234785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594395706"/>
              </p:ext>
            </p:extLst>
          </p:nvPr>
        </p:nvGraphicFramePr>
        <p:xfrm>
          <a:off x="467544" y="1052736"/>
          <a:ext cx="8229600" cy="54914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70840">
                <a:tc>
                  <a:txBody>
                    <a:bodyPr/>
                    <a:lstStyle/>
                    <a:p>
                      <a:pPr algn="l"/>
                      <a:r>
                        <a:rPr lang="es-ES" dirty="0" smtClean="0"/>
                        <a:t>¿El</a:t>
                      </a:r>
                      <a:r>
                        <a:rPr lang="es-ES" baseline="0" dirty="0" smtClean="0"/>
                        <a:t> computo total de créditos ECTS que se lleva un estudiante UJA debe coincidir exactamente con el computo total de créditos ECTS correspondiente a las asignaturas extranjeras que el estudiante cursa?</a:t>
                      </a:r>
                      <a:endParaRPr lang="es-ES" dirty="0"/>
                    </a:p>
                  </a:txBody>
                  <a:tcPr/>
                </a:tc>
                <a:tc>
                  <a:txBody>
                    <a:bodyPr/>
                    <a:lstStyle/>
                    <a:p>
                      <a:r>
                        <a:rPr lang="es-ES" dirty="0" smtClean="0"/>
                        <a:t>No</a:t>
                      </a:r>
                      <a:r>
                        <a:rPr lang="es-ES" baseline="0" dirty="0" smtClean="0"/>
                        <a:t> debe ser exactamente el mismo. Aunque debe existir equilibrio entre el peso del “paquete” de asignaturas extranjeras y el “paquete de asignaturas UJA . Un margen del 10% es razonable.</a:t>
                      </a:r>
                      <a:endParaRPr lang="es-ES" dirty="0"/>
                    </a:p>
                  </a:txBody>
                  <a:tcPr/>
                </a:tc>
              </a:tr>
              <a:tr h="370840">
                <a:tc>
                  <a:txBody>
                    <a:bodyPr/>
                    <a:lstStyle/>
                    <a:p>
                      <a:pPr algn="l"/>
                      <a:r>
                        <a:rPr lang="es-ES" dirty="0" smtClean="0"/>
                        <a:t>¿Puede</a:t>
                      </a:r>
                      <a:r>
                        <a:rPr lang="es-ES" baseline="0" dirty="0" smtClean="0"/>
                        <a:t> un estudiante que ha sido seleccionado para una plaza estando cursando una titulación realizar su estancia con una titulación diferente? (</a:t>
                      </a:r>
                      <a:r>
                        <a:rPr lang="es-ES" baseline="0" dirty="0" err="1" smtClean="0"/>
                        <a:t>pej</a:t>
                      </a:r>
                      <a:r>
                        <a:rPr lang="es-ES" baseline="0" dirty="0" smtClean="0"/>
                        <a:t>.: estudiante de Ingeniería Técnica que se ha pasado a la superior</a:t>
                      </a:r>
                      <a:endParaRPr lang="es-ES" dirty="0"/>
                    </a:p>
                  </a:txBody>
                  <a:tcPr/>
                </a:tc>
                <a:tc>
                  <a:txBody>
                    <a:bodyPr/>
                    <a:lstStyle/>
                    <a:p>
                      <a:r>
                        <a:rPr lang="es-ES" dirty="0" smtClean="0"/>
                        <a:t>Se permite siempre y cuando se considere que se trata de un paso natural de “primer ciclo” a “segundo ciclo”. También</a:t>
                      </a:r>
                      <a:r>
                        <a:rPr lang="es-ES" baseline="0" dirty="0" smtClean="0"/>
                        <a:t> se permite cuando hay un cambio a Grado. </a:t>
                      </a:r>
                      <a:r>
                        <a:rPr lang="es-ES" dirty="0" smtClean="0"/>
                        <a:t>El estudiante debe</a:t>
                      </a:r>
                      <a:r>
                        <a:rPr lang="es-ES" baseline="0" dirty="0" smtClean="0"/>
                        <a:t> solicitar, una vez matriculado de la nueva titulación, que se le permitan hacer los cambios oportunos en el contrato académico (siempre que se encuentre en plazo)</a:t>
                      </a:r>
                      <a:endParaRPr lang="es-ES" dirty="0"/>
                    </a:p>
                  </a:txBody>
                  <a:tcPr/>
                </a:tc>
              </a:tr>
            </a:tbl>
          </a:graphicData>
        </a:graphic>
      </p:graphicFrame>
    </p:spTree>
    <p:extLst>
      <p:ext uri="{BB962C8B-B14F-4D97-AF65-F5344CB8AC3E}">
        <p14:creationId xmlns:p14="http://schemas.microsoft.com/office/powerpoint/2010/main" val="1003445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549720114"/>
              </p:ext>
            </p:extLst>
          </p:nvPr>
        </p:nvGraphicFramePr>
        <p:xfrm>
          <a:off x="467544" y="908720"/>
          <a:ext cx="8229600" cy="439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70840">
                <a:tc>
                  <a:txBody>
                    <a:bodyPr/>
                    <a:lstStyle/>
                    <a:p>
                      <a:pPr algn="l"/>
                      <a:r>
                        <a:rPr lang="es-ES" dirty="0" smtClean="0"/>
                        <a:t>¿De que </a:t>
                      </a:r>
                      <a:r>
                        <a:rPr lang="es-ES" baseline="0" dirty="0" smtClean="0"/>
                        <a:t>periodos de modificación del contrato académico dispone un estudiante UJA con estancia semestral?</a:t>
                      </a:r>
                      <a:endParaRPr lang="es-ES" dirty="0"/>
                    </a:p>
                  </a:txBody>
                  <a:tcPr/>
                </a:tc>
                <a:tc>
                  <a:txBody>
                    <a:bodyPr/>
                    <a:lstStyle/>
                    <a:p>
                      <a:r>
                        <a:rPr lang="es-ES" dirty="0" smtClean="0"/>
                        <a:t>Un estudiante </a:t>
                      </a:r>
                      <a:r>
                        <a:rPr lang="es-ES" b="0" dirty="0" smtClean="0"/>
                        <a:t>UJA con</a:t>
                      </a:r>
                      <a:r>
                        <a:rPr lang="es-ES" b="0" baseline="0" dirty="0" smtClean="0"/>
                        <a:t> estancia de un semestre dispone de un solo periodo de modificaciones del contrato. En este periodo puede plantear cualquier tipo de modificaciones</a:t>
                      </a:r>
                      <a:endParaRPr lang="es-ES" dirty="0"/>
                    </a:p>
                  </a:txBody>
                  <a:tcPr/>
                </a:tc>
              </a:tr>
              <a:tr h="370840">
                <a:tc>
                  <a:txBody>
                    <a:bodyPr/>
                    <a:lstStyle/>
                    <a:p>
                      <a:pPr algn="l"/>
                      <a:r>
                        <a:rPr lang="es-ES" dirty="0" smtClean="0"/>
                        <a:t>¿Que</a:t>
                      </a:r>
                      <a:r>
                        <a:rPr lang="es-ES" baseline="0" dirty="0" smtClean="0"/>
                        <a:t> tramites debe realizar un estudiante que plantea modificaciones?</a:t>
                      </a:r>
                      <a:endParaRPr lang="es-ES" dirty="0"/>
                    </a:p>
                  </a:txBody>
                  <a:tcPr/>
                </a:tc>
                <a:tc>
                  <a:txBody>
                    <a:bodyPr/>
                    <a:lstStyle/>
                    <a:p>
                      <a:r>
                        <a:rPr lang="es-ES" dirty="0" smtClean="0"/>
                        <a:t>Es</a:t>
                      </a:r>
                      <a:r>
                        <a:rPr lang="es-ES" baseline="0" dirty="0" smtClean="0"/>
                        <a:t> muy importante que modifique el contrato online ya que el reconocimiento académico se realizará teniendo en cuenta su contenido. También debe modificar en paralelo el </a:t>
                      </a:r>
                      <a:r>
                        <a:rPr lang="es-ES" baseline="0" dirty="0" err="1" smtClean="0"/>
                        <a:t>Learning</a:t>
                      </a:r>
                      <a:r>
                        <a:rPr lang="es-ES" baseline="0" dirty="0" smtClean="0"/>
                        <a:t> </a:t>
                      </a:r>
                      <a:r>
                        <a:rPr lang="es-ES" baseline="0" dirty="0" err="1" smtClean="0"/>
                        <a:t>Agreement</a:t>
                      </a:r>
                      <a:r>
                        <a:rPr lang="es-ES" baseline="0" dirty="0" smtClean="0"/>
                        <a:t> y su matricula si es necesario.</a:t>
                      </a:r>
                      <a:endParaRPr lang="es-ES" dirty="0"/>
                    </a:p>
                  </a:txBody>
                  <a:tcPr/>
                </a:tc>
              </a:tr>
            </a:tbl>
          </a:graphicData>
        </a:graphic>
      </p:graphicFrame>
    </p:spTree>
    <p:extLst>
      <p:ext uri="{BB962C8B-B14F-4D97-AF65-F5344CB8AC3E}">
        <p14:creationId xmlns:p14="http://schemas.microsoft.com/office/powerpoint/2010/main" val="3962892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314202946"/>
              </p:ext>
            </p:extLst>
          </p:nvPr>
        </p:nvGraphicFramePr>
        <p:xfrm>
          <a:off x="467544" y="908720"/>
          <a:ext cx="8229600" cy="5715396"/>
        </p:xfrm>
        <a:graphic>
          <a:graphicData uri="http://schemas.openxmlformats.org/drawingml/2006/table">
            <a:tbl>
              <a:tblPr firstRow="1" bandRow="1">
                <a:tableStyleId>{5C22544A-7EE6-4342-B048-85BDC9FD1C3A}</a:tableStyleId>
              </a:tblPr>
              <a:tblGrid>
                <a:gridCol w="4114800"/>
                <a:gridCol w="4114800"/>
              </a:tblGrid>
              <a:tr h="338996">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5349636">
                <a:tc>
                  <a:txBody>
                    <a:bodyPr/>
                    <a:lstStyle/>
                    <a:p>
                      <a:pPr algn="l"/>
                      <a:r>
                        <a:rPr lang="es-ES" dirty="0" smtClean="0"/>
                        <a:t>¿De que </a:t>
                      </a:r>
                      <a:r>
                        <a:rPr lang="es-ES" baseline="0" dirty="0" smtClean="0"/>
                        <a:t>periodos de modificación del contrato académico dispone un estudiante UJA con estancia de </a:t>
                      </a:r>
                      <a:r>
                        <a:rPr lang="es-ES" b="1" baseline="0" dirty="0" smtClean="0"/>
                        <a:t>Curso Completo </a:t>
                      </a:r>
                      <a:r>
                        <a:rPr lang="es-ES" baseline="0" dirty="0" smtClean="0"/>
                        <a:t>y que cambios puede realizar?</a:t>
                      </a:r>
                      <a:endParaRPr lang="es-ES" dirty="0"/>
                    </a:p>
                  </a:txBody>
                  <a:tcPr/>
                </a:tc>
                <a:tc>
                  <a:txBody>
                    <a:bodyPr/>
                    <a:lstStyle/>
                    <a:p>
                      <a:r>
                        <a:rPr lang="es-ES" dirty="0" smtClean="0"/>
                        <a:t>Un estudiante </a:t>
                      </a:r>
                      <a:r>
                        <a:rPr lang="es-ES" b="0" dirty="0" smtClean="0"/>
                        <a:t>UJA con</a:t>
                      </a:r>
                      <a:r>
                        <a:rPr lang="es-ES" b="0" baseline="0" dirty="0" smtClean="0"/>
                        <a:t> estancia de curso completo tiene </a:t>
                      </a:r>
                      <a:r>
                        <a:rPr lang="es-ES" baseline="0" dirty="0" smtClean="0"/>
                        <a:t>dos periodos de modificaciones de contrato. </a:t>
                      </a:r>
                    </a:p>
                    <a:p>
                      <a:endParaRPr lang="es-ES" baseline="0" dirty="0" smtClean="0"/>
                    </a:p>
                    <a:p>
                      <a:r>
                        <a:rPr lang="es-ES" baseline="0" dirty="0" smtClean="0"/>
                        <a:t>En el </a:t>
                      </a:r>
                      <a:r>
                        <a:rPr lang="es-ES" b="1" baseline="0" dirty="0" smtClean="0"/>
                        <a:t>primer periodo </a:t>
                      </a:r>
                      <a:r>
                        <a:rPr lang="es-ES" baseline="0" dirty="0" smtClean="0"/>
                        <a:t>(septiembre-noviembre), al comenzar su incorporación, puede realizar cualquier tipo de cambios.</a:t>
                      </a:r>
                    </a:p>
                    <a:p>
                      <a:endParaRPr lang="es-ES" b="0" baseline="0" dirty="0" smtClean="0"/>
                    </a:p>
                    <a:p>
                      <a:r>
                        <a:rPr lang="es-ES" b="0" baseline="0" dirty="0" smtClean="0"/>
                        <a:t>En el </a:t>
                      </a:r>
                      <a:r>
                        <a:rPr lang="es-ES" b="1" baseline="0" dirty="0" smtClean="0"/>
                        <a:t>segundo periodo </a:t>
                      </a:r>
                      <a:r>
                        <a:rPr lang="es-ES" b="0" baseline="0" dirty="0" smtClean="0"/>
                        <a:t>(febrero-abril) puede realizar sin problemas ampliaciones de contrato siempre y cuando se trate de incluir asignaturas nuevas de segundo semestre (no se puede ampliar contrato con asignaturas de primer semestre o asignaturas anuales).</a:t>
                      </a:r>
                      <a:endParaRPr lang="es-ES" b="0" dirty="0"/>
                    </a:p>
                  </a:txBody>
                  <a:tcPr/>
                </a:tc>
              </a:tr>
            </a:tbl>
          </a:graphicData>
        </a:graphic>
      </p:graphicFrame>
    </p:spTree>
    <p:extLst>
      <p:ext uri="{BB962C8B-B14F-4D97-AF65-F5344CB8AC3E}">
        <p14:creationId xmlns:p14="http://schemas.microsoft.com/office/powerpoint/2010/main" val="452099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314202946"/>
              </p:ext>
            </p:extLst>
          </p:nvPr>
        </p:nvGraphicFramePr>
        <p:xfrm>
          <a:off x="467544" y="908720"/>
          <a:ext cx="8229600" cy="5715396"/>
        </p:xfrm>
        <a:graphic>
          <a:graphicData uri="http://schemas.openxmlformats.org/drawingml/2006/table">
            <a:tbl>
              <a:tblPr firstRow="1" bandRow="1">
                <a:tableStyleId>{5C22544A-7EE6-4342-B048-85BDC9FD1C3A}</a:tableStyleId>
              </a:tblPr>
              <a:tblGrid>
                <a:gridCol w="4114800"/>
                <a:gridCol w="4114800"/>
              </a:tblGrid>
              <a:tr h="338996">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5349636">
                <a:tc>
                  <a:txBody>
                    <a:bodyPr/>
                    <a:lstStyle/>
                    <a:p>
                      <a:pPr algn="l"/>
                      <a:r>
                        <a:rPr lang="es-ES" dirty="0" smtClean="0"/>
                        <a:t>¿Entonces, un estudiante de Curso Completo, puede en el segundo periodo de modificaciones plantear alteraciones de asignaturas ya incluidas en el contrato?</a:t>
                      </a:r>
                      <a:endParaRPr lang="es-ES" dirty="0"/>
                    </a:p>
                  </a:txBody>
                  <a:tcPr/>
                </a:tc>
                <a:tc>
                  <a:txBody>
                    <a:bodyPr/>
                    <a:lstStyle/>
                    <a:p>
                      <a:r>
                        <a:rPr lang="es-ES" baseline="0" dirty="0" smtClean="0"/>
                        <a:t>La aplicación informática del contrato on-line no lo permite de forma natural. Sin embargo aquellos estudiantes que necesiten realizar cambios exclusivamente de asignaturas de segundo semestre, debido a causas no imputables a la mera voluntad del estudiante (el caso típico es el de anulación de asignaturas por parte de la universidad de destino) pueden solicitar, a través de su Coordinador Académico, que se les autorice realizar determinadas modificaciones.</a:t>
                      </a:r>
                    </a:p>
                    <a:p>
                      <a:endParaRPr lang="es-ES" baseline="0" dirty="0" smtClean="0"/>
                    </a:p>
                    <a:p>
                      <a:endParaRPr lang="es-ES" b="1" baseline="0" dirty="0" smtClean="0"/>
                    </a:p>
                    <a:p>
                      <a:endParaRPr lang="es-ES" b="1" dirty="0"/>
                    </a:p>
                  </a:txBody>
                  <a:tcPr/>
                </a:tc>
              </a:tr>
            </a:tbl>
          </a:graphicData>
        </a:graphic>
      </p:graphicFrame>
    </p:spTree>
    <p:extLst>
      <p:ext uri="{BB962C8B-B14F-4D97-AF65-F5344CB8AC3E}">
        <p14:creationId xmlns:p14="http://schemas.microsoft.com/office/powerpoint/2010/main" val="452099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314202946"/>
              </p:ext>
            </p:extLst>
          </p:nvPr>
        </p:nvGraphicFramePr>
        <p:xfrm>
          <a:off x="467544" y="908720"/>
          <a:ext cx="8229600" cy="5715396"/>
        </p:xfrm>
        <a:graphic>
          <a:graphicData uri="http://schemas.openxmlformats.org/drawingml/2006/table">
            <a:tbl>
              <a:tblPr firstRow="1" bandRow="1">
                <a:tableStyleId>{5C22544A-7EE6-4342-B048-85BDC9FD1C3A}</a:tableStyleId>
              </a:tblPr>
              <a:tblGrid>
                <a:gridCol w="4114800"/>
                <a:gridCol w="4114800"/>
              </a:tblGrid>
              <a:tr h="338996">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5349636">
                <a:tc>
                  <a:txBody>
                    <a:bodyPr/>
                    <a:lstStyle/>
                    <a:p>
                      <a:pPr algn="l"/>
                      <a:r>
                        <a:rPr lang="es-ES" dirty="0" smtClean="0"/>
                        <a:t>¿Puede un estudiante</a:t>
                      </a:r>
                      <a:r>
                        <a:rPr lang="es-ES" baseline="0" dirty="0" smtClean="0"/>
                        <a:t> examinarse en Jaén de una asignatura que lleva en su contrato Erasmus?</a:t>
                      </a:r>
                      <a:endParaRPr lang="es-ES" dirty="0"/>
                    </a:p>
                  </a:txBody>
                  <a:tcPr/>
                </a:tc>
                <a:tc>
                  <a:txBody>
                    <a:bodyPr/>
                    <a:lstStyle/>
                    <a:p>
                      <a:r>
                        <a:rPr lang="es-ES" baseline="0" dirty="0" smtClean="0"/>
                        <a:t>Para examinarse en Jaén el estudiante debe eliminar la asignatura de su contrato en el plazo de modificaciones del contrato.  Los estudiantes de curso completo que en el segundo periodo de modificaciones (febrero-abril) planteen eliminar una asignatura de contrato con el objetivo de examinarse en Jaén deberán tramitar su solicitud a través de su Coordinador Académico como una solicitud de modificación extraordinaria y las condiciones de autorización serán las mismas (solamente asignaturas de segundo semestre y por motivo ajeno a la voluntad del estudiante).</a:t>
                      </a:r>
                      <a:endParaRPr lang="es-ES" b="1" dirty="0"/>
                    </a:p>
                  </a:txBody>
                  <a:tcPr/>
                </a:tc>
              </a:tr>
            </a:tbl>
          </a:graphicData>
        </a:graphic>
      </p:graphicFrame>
    </p:spTree>
    <p:extLst>
      <p:ext uri="{BB962C8B-B14F-4D97-AF65-F5344CB8AC3E}">
        <p14:creationId xmlns:p14="http://schemas.microsoft.com/office/powerpoint/2010/main" val="452099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577930977"/>
              </p:ext>
            </p:extLst>
          </p:nvPr>
        </p:nvGraphicFramePr>
        <p:xfrm>
          <a:off x="467544" y="908720"/>
          <a:ext cx="8229600" cy="3027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70840">
                <a:tc>
                  <a:txBody>
                    <a:bodyPr/>
                    <a:lstStyle/>
                    <a:p>
                      <a:pPr algn="l"/>
                      <a:r>
                        <a:rPr lang="es-ES" dirty="0" smtClean="0"/>
                        <a:t>¿Cómo se realiza el reconocimiento académico de la</a:t>
                      </a:r>
                      <a:r>
                        <a:rPr lang="es-ES" baseline="0" dirty="0" smtClean="0"/>
                        <a:t> estancia Erasmus de un estudiante UJA?</a:t>
                      </a:r>
                      <a:endParaRPr lang="es-ES" dirty="0"/>
                    </a:p>
                  </a:txBody>
                  <a:tcPr/>
                </a:tc>
                <a:tc>
                  <a:txBody>
                    <a:bodyPr/>
                    <a:lstStyle/>
                    <a:p>
                      <a:r>
                        <a:rPr lang="es-ES" dirty="0" smtClean="0"/>
                        <a:t>La universidad de destino</a:t>
                      </a:r>
                      <a:r>
                        <a:rPr lang="es-ES" baseline="0" dirty="0" smtClean="0"/>
                        <a:t> remite a nuestra Oficina de Relaciones Internacionales el </a:t>
                      </a:r>
                      <a:r>
                        <a:rPr lang="es-ES" baseline="0" dirty="0" err="1" smtClean="0"/>
                        <a:t>Transcript</a:t>
                      </a:r>
                      <a:r>
                        <a:rPr lang="es-ES" baseline="0" dirty="0" smtClean="0"/>
                        <a:t> of Records. Desde nuestra oficina se remite a la Secretaría donde este documento se pone en relación con la Matrícula del estudiante y con el Contrato Académico online</a:t>
                      </a:r>
                      <a:endParaRPr lang="es-ES" dirty="0"/>
                    </a:p>
                  </a:txBody>
                  <a:tcPr/>
                </a:tc>
              </a:tr>
              <a:tr h="370840">
                <a:tc>
                  <a:txBody>
                    <a:bodyPr/>
                    <a:lstStyle/>
                    <a:p>
                      <a:pPr algn="l"/>
                      <a:endParaRPr lang="es-ES" dirty="0"/>
                    </a:p>
                  </a:txBody>
                  <a:tcPr/>
                </a:tc>
                <a:tc>
                  <a:txBody>
                    <a:bodyPr/>
                    <a:lstStyle/>
                    <a:p>
                      <a:endParaRPr lang="es-ES" dirty="0"/>
                    </a:p>
                  </a:txBody>
                  <a:tcPr/>
                </a:tc>
              </a:tr>
            </a:tbl>
          </a:graphicData>
        </a:graphic>
      </p:graphicFrame>
    </p:spTree>
    <p:extLst>
      <p:ext uri="{BB962C8B-B14F-4D97-AF65-F5344CB8AC3E}">
        <p14:creationId xmlns:p14="http://schemas.microsoft.com/office/powerpoint/2010/main" val="3822882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sz="3200" dirty="0" smtClean="0"/>
              <a:t>GESTIÓN DE LA MOVILIDAD ENTRANTE</a:t>
            </a:r>
            <a:endParaRPr lang="es-ES" sz="3200" dirty="0"/>
          </a:p>
        </p:txBody>
      </p:sp>
    </p:spTree>
    <p:extLst>
      <p:ext uri="{BB962C8B-B14F-4D97-AF65-F5344CB8AC3E}">
        <p14:creationId xmlns:p14="http://schemas.microsoft.com/office/powerpoint/2010/main" val="3002101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835241940"/>
              </p:ext>
            </p:extLst>
          </p:nvPr>
        </p:nvGraphicFramePr>
        <p:xfrm>
          <a:off x="457200" y="908725"/>
          <a:ext cx="8229601" cy="546328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600" dirty="0" smtClean="0">
                          <a:latin typeface="Calibri" pitchFamily="34" charset="0"/>
                        </a:rPr>
                        <a:t>FECHAS APROXIMADAS</a:t>
                      </a:r>
                      <a:endParaRPr lang="es-ES" sz="1600" dirty="0">
                        <a:latin typeface="Calibri" pitchFamily="34" charset="0"/>
                      </a:endParaRPr>
                    </a:p>
                  </a:txBody>
                  <a:tcPr/>
                </a:tc>
                <a:tc>
                  <a:txBody>
                    <a:bodyPr/>
                    <a:lstStyle/>
                    <a:p>
                      <a:r>
                        <a:rPr lang="es-ES" sz="1600" dirty="0" smtClean="0">
                          <a:latin typeface="Calibri" pitchFamily="34" charset="0"/>
                        </a:rPr>
                        <a:t>MOMENTO</a:t>
                      </a:r>
                      <a:r>
                        <a:rPr lang="es-ES" sz="1600" baseline="0" dirty="0" smtClean="0">
                          <a:latin typeface="Calibri" pitchFamily="34" charset="0"/>
                        </a:rPr>
                        <a:t>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kumimoji="0" lang="es-ES" sz="1600" kern="1200" dirty="0" smtClean="0">
                          <a:solidFill>
                            <a:schemeClr val="dk1"/>
                          </a:solidFill>
                          <a:latin typeface="Calibri" pitchFamily="34" charset="0"/>
                          <a:ea typeface="+mn-ea"/>
                          <a:cs typeface="+mn-cs"/>
                        </a:rPr>
                        <a:t>Hasta el 30 de Junio para estudiantes de Curso Completo y Primer Semestre</a:t>
                      </a:r>
                    </a:p>
                    <a:p>
                      <a:endParaRPr kumimoji="0" lang="es-ES" sz="1600" kern="1200" dirty="0" smtClean="0">
                        <a:solidFill>
                          <a:schemeClr val="dk1"/>
                        </a:solidFill>
                        <a:latin typeface="Calibri" pitchFamily="34" charset="0"/>
                        <a:ea typeface="+mn-ea"/>
                        <a:cs typeface="+mn-cs"/>
                      </a:endParaRPr>
                    </a:p>
                    <a:p>
                      <a:r>
                        <a:rPr kumimoji="0" lang="es-ES" sz="1600" kern="1200" dirty="0" smtClean="0">
                          <a:solidFill>
                            <a:schemeClr val="dk1"/>
                          </a:solidFill>
                          <a:latin typeface="Calibri" pitchFamily="34" charset="0"/>
                          <a:ea typeface="+mn-ea"/>
                          <a:cs typeface="+mn-cs"/>
                        </a:rPr>
                        <a:t>Hasta el 30 de Noviembre para estudiantes de Segundo Semestre</a:t>
                      </a:r>
                    </a:p>
                    <a:p>
                      <a:endParaRPr lang="es-ES" sz="1400" dirty="0">
                        <a:latin typeface="Calibri" pitchFamily="34" charset="0"/>
                      </a:endParaRPr>
                    </a:p>
                  </a:txBody>
                  <a:tcPr/>
                </a:tc>
                <a:tc>
                  <a:txBody>
                    <a:bodyPr/>
                    <a:lstStyle/>
                    <a:p>
                      <a:r>
                        <a:rPr kumimoji="0" lang="es-ES" sz="1600" kern="1200" dirty="0" smtClean="0">
                          <a:solidFill>
                            <a:schemeClr val="dk1"/>
                          </a:solidFill>
                          <a:latin typeface="Calibri" pitchFamily="34" charset="0"/>
                          <a:ea typeface="+mn-ea"/>
                          <a:cs typeface="+mn-cs"/>
                        </a:rPr>
                        <a:t>RECEPCIÓN DE SOLICITUDES (APPLICATIONS FORMS), LEARNING AGREEMENTS Y RESTO DE DOCUMENTACIÓN REQUERIDA POR LA UNIVERSIDAD DE JAÉN</a:t>
                      </a:r>
                      <a:endParaRPr kumimoji="0" lang="es-ES" sz="1600" kern="1200" dirty="0">
                        <a:solidFill>
                          <a:schemeClr val="dk1"/>
                        </a:solidFill>
                        <a:latin typeface="Calibri" pitchFamily="34" charset="0"/>
                        <a:ea typeface="+mn-ea"/>
                        <a:cs typeface="+mn-cs"/>
                      </a:endParaRPr>
                    </a:p>
                  </a:txBody>
                  <a:tcPr/>
                </a:tc>
                <a:tc>
                  <a:txBody>
                    <a:bodyPr/>
                    <a:lstStyle/>
                    <a:p>
                      <a:r>
                        <a:rPr kumimoji="0" lang="es-ES" sz="1600" kern="1200" dirty="0" smtClean="0">
                          <a:solidFill>
                            <a:schemeClr val="dk1"/>
                          </a:solidFill>
                          <a:latin typeface="Calibri" pitchFamily="34" charset="0"/>
                          <a:ea typeface="+mn-ea"/>
                          <a:cs typeface="+mn-cs"/>
                          <a:hlinkClick r:id="" action="ppaction://noaction"/>
                        </a:rPr>
                        <a:t>Responder a dudas planteadas por estudiantes extranjeros de cara a la preparación de su contrato académico</a:t>
                      </a:r>
                      <a:endParaRPr kumimoji="0" lang="es-ES" sz="1600" kern="1200" dirty="0">
                        <a:solidFill>
                          <a:schemeClr val="dk1"/>
                        </a:solidFill>
                        <a:latin typeface="Calibri" pitchFamily="34" charset="0"/>
                        <a:ea typeface="+mn-ea"/>
                        <a:cs typeface="+mn-cs"/>
                      </a:endParaRPr>
                    </a:p>
                  </a:txBody>
                  <a:tcPr/>
                </a:tc>
              </a:tr>
              <a:tr h="387384">
                <a:tc>
                  <a:txBody>
                    <a:bodyPr/>
                    <a:lstStyle/>
                    <a:p>
                      <a:r>
                        <a:rPr kumimoji="0" lang="es-ES" sz="1600" kern="1200" dirty="0" smtClean="0">
                          <a:solidFill>
                            <a:schemeClr val="dk1"/>
                          </a:solidFill>
                          <a:latin typeface="Calibri" pitchFamily="34" charset="0"/>
                          <a:ea typeface="+mn-ea"/>
                          <a:cs typeface="+mn-cs"/>
                        </a:rPr>
                        <a:t>Mayo-Septiembre para estudiantes de Curso Completo y Primer Semestre</a:t>
                      </a:r>
                    </a:p>
                    <a:p>
                      <a:endParaRPr kumimoji="0" lang="es-ES" sz="1600" kern="1200" dirty="0" smtClean="0">
                        <a:solidFill>
                          <a:schemeClr val="dk1"/>
                        </a:solidFill>
                        <a:latin typeface="Calibri" pitchFamily="34" charset="0"/>
                        <a:ea typeface="+mn-ea"/>
                        <a:cs typeface="+mn-cs"/>
                      </a:endParaRPr>
                    </a:p>
                    <a:p>
                      <a:r>
                        <a:rPr kumimoji="0" lang="es-ES" sz="1600" kern="1200" dirty="0" smtClean="0">
                          <a:solidFill>
                            <a:schemeClr val="dk1"/>
                          </a:solidFill>
                          <a:latin typeface="Calibri" pitchFamily="34" charset="0"/>
                          <a:ea typeface="+mn-ea"/>
                          <a:cs typeface="+mn-cs"/>
                        </a:rPr>
                        <a:t>Noviembre-Enero para estudiantes de Segundo Semestre</a:t>
                      </a:r>
                    </a:p>
                    <a:p>
                      <a:endParaRPr lang="es-ES"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600" kern="1200" dirty="0" smtClean="0">
                          <a:solidFill>
                            <a:schemeClr val="dk1"/>
                          </a:solidFill>
                          <a:latin typeface="Calibri" pitchFamily="34" charset="0"/>
                          <a:ea typeface="+mn-ea"/>
                          <a:cs typeface="+mn-cs"/>
                        </a:rPr>
                        <a:t>REVISIÓN Y APROBACIÓN DEL CONTRATO ACADÉMICO INICIAL</a:t>
                      </a:r>
                    </a:p>
                    <a:p>
                      <a:endParaRPr lang="es-ES" sz="16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600" kern="1200" dirty="0" smtClean="0">
                          <a:solidFill>
                            <a:schemeClr val="dk1"/>
                          </a:solidFill>
                          <a:latin typeface="Calibri" pitchFamily="34" charset="0"/>
                          <a:ea typeface="+mn-ea"/>
                          <a:cs typeface="+mn-cs"/>
                        </a:rPr>
                        <a:t>Revisar y aprobar en su caso la propuesta de contrato académico inicial remitida por el estudiante. La propuesta se remite a los coordinadores desde la Oficina de Relaciones Internacionales</a:t>
                      </a:r>
                    </a:p>
                    <a:p>
                      <a:endParaRPr lang="es-ES" sz="1600" dirty="0" smtClean="0">
                        <a:latin typeface="Calibri" pitchFamily="34" charset="0"/>
                      </a:endParaRPr>
                    </a:p>
                    <a:p>
                      <a:endParaRPr lang="es-ES" sz="1600" dirty="0">
                        <a:latin typeface="Calibri" pitchFamily="34" charset="0"/>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Entrante – Intervenciones previas a la Estancia</a:t>
            </a:r>
            <a:endParaRPr lang="es-ES" sz="2800" dirty="0">
              <a:latin typeface="Calibri" pitchFamily="34" charset="0"/>
            </a:endParaRPr>
          </a:p>
        </p:txBody>
      </p:sp>
    </p:spTree>
    <p:extLst>
      <p:ext uri="{BB962C8B-B14F-4D97-AF65-F5344CB8AC3E}">
        <p14:creationId xmlns:p14="http://schemas.microsoft.com/office/powerpoint/2010/main" val="236076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Marcador de contenido"/>
          <p:cNvGraphicFramePr>
            <a:graphicFrameLocks noGrp="1"/>
          </p:cNvGraphicFramePr>
          <p:nvPr>
            <p:ph idx="1"/>
            <p:extLst>
              <p:ext uri="{D42A27DB-BD31-4B8C-83A1-F6EECF244321}">
                <p14:modId xmlns:p14="http://schemas.microsoft.com/office/powerpoint/2010/main" val="3644568187"/>
              </p:ext>
            </p:extLst>
          </p:nvPr>
        </p:nvGraphicFramePr>
        <p:xfrm>
          <a:off x="457200" y="620689"/>
          <a:ext cx="8229600" cy="4569042"/>
        </p:xfrm>
        <a:graphic>
          <a:graphicData uri="http://schemas.openxmlformats.org/drawingml/2006/table">
            <a:tbl>
              <a:tblPr firstRow="1" bandRow="1">
                <a:tableStyleId>{5C22544A-7EE6-4342-B048-85BDC9FD1C3A}</a:tableStyleId>
              </a:tblPr>
              <a:tblGrid>
                <a:gridCol w="4114800"/>
                <a:gridCol w="4114800"/>
              </a:tblGrid>
              <a:tr h="962253">
                <a:tc>
                  <a:txBody>
                    <a:bodyPr/>
                    <a:lstStyle/>
                    <a:p>
                      <a:pPr algn="ctr"/>
                      <a:r>
                        <a:rPr lang="es-ES" sz="1600" dirty="0" smtClean="0"/>
                        <a:t>MOVILIDAD</a:t>
                      </a:r>
                      <a:r>
                        <a:rPr lang="es-ES" sz="1600" baseline="0" dirty="0" smtClean="0"/>
                        <a:t>  DE ESTUDIANTES UJA</a:t>
                      </a:r>
                    </a:p>
                    <a:p>
                      <a:pPr algn="ctr"/>
                      <a:r>
                        <a:rPr lang="es-ES" sz="1600" baseline="0" dirty="0" smtClean="0"/>
                        <a:t>(Salientes – </a:t>
                      </a:r>
                      <a:r>
                        <a:rPr lang="es-ES" sz="1600" baseline="0" dirty="0" err="1" smtClean="0"/>
                        <a:t>Outogoing</a:t>
                      </a:r>
                      <a:r>
                        <a:rPr lang="es-ES" sz="1600" baseline="0" dirty="0" smtClean="0"/>
                        <a:t>)</a:t>
                      </a:r>
                    </a:p>
                    <a:p>
                      <a:pPr algn="ctr"/>
                      <a:endParaRPr lang="es-ES" sz="1600" baseline="0" dirty="0" smtClean="0"/>
                    </a:p>
                    <a:p>
                      <a:pPr algn="ctr"/>
                      <a:r>
                        <a:rPr lang="es-ES" sz="1600" baseline="0" dirty="0" smtClean="0"/>
                        <a:t>Datos 2013-2014</a:t>
                      </a:r>
                      <a:endParaRPr lang="es-ES" sz="1600" dirty="0"/>
                    </a:p>
                  </a:txBody>
                  <a:tcPr/>
                </a:tc>
                <a:tc>
                  <a:txBody>
                    <a:bodyPr/>
                    <a:lstStyle/>
                    <a:p>
                      <a:pPr algn="ctr"/>
                      <a:r>
                        <a:rPr lang="es-ES" sz="1600" dirty="0" smtClean="0"/>
                        <a:t>MOVILIDAD</a:t>
                      </a:r>
                      <a:r>
                        <a:rPr lang="es-ES" sz="1600" baseline="0" dirty="0" smtClean="0"/>
                        <a:t> DE ESTUDIANTES EXTRANJEROS</a:t>
                      </a:r>
                    </a:p>
                    <a:p>
                      <a:pPr algn="ctr"/>
                      <a:r>
                        <a:rPr lang="es-ES" sz="1600" baseline="0" dirty="0" smtClean="0"/>
                        <a:t>(Entrantes – </a:t>
                      </a:r>
                      <a:r>
                        <a:rPr lang="es-ES" sz="1600" baseline="0" dirty="0" err="1" smtClean="0"/>
                        <a:t>Incoming</a:t>
                      </a:r>
                      <a:r>
                        <a:rPr lang="es-ES" sz="1600" baseline="0" dirty="0" smtClean="0"/>
                        <a:t>)</a:t>
                      </a:r>
                    </a:p>
                    <a:p>
                      <a:pPr algn="ctr"/>
                      <a:r>
                        <a:rPr lang="es-ES" sz="1600" baseline="0" dirty="0" smtClean="0"/>
                        <a:t>Datos 2013-2014</a:t>
                      </a:r>
                    </a:p>
                  </a:txBody>
                  <a:tcPr/>
                </a:tc>
              </a:tr>
              <a:tr h="3502242">
                <a:tc>
                  <a:txBody>
                    <a:bodyPr/>
                    <a:lstStyle/>
                    <a:p>
                      <a:endParaRPr lang="es-ES" dirty="0" smtClean="0"/>
                    </a:p>
                    <a:p>
                      <a:r>
                        <a:rPr lang="es-ES" dirty="0" smtClean="0"/>
                        <a:t>408 estudiantes</a:t>
                      </a:r>
                    </a:p>
                    <a:p>
                      <a:endParaRPr lang="es-ES" dirty="0" smtClean="0"/>
                    </a:p>
                    <a:p>
                      <a:r>
                        <a:rPr lang="es-ES" dirty="0" smtClean="0"/>
                        <a:t>163 Italia</a:t>
                      </a:r>
                    </a:p>
                    <a:p>
                      <a:r>
                        <a:rPr lang="es-ES" baseline="0" dirty="0" smtClean="0"/>
                        <a:t>82 Portugal </a:t>
                      </a:r>
                    </a:p>
                    <a:p>
                      <a:r>
                        <a:rPr lang="es-ES" baseline="0" dirty="0" smtClean="0"/>
                        <a:t>80 Alemania</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62 Polonia</a:t>
                      </a:r>
                    </a:p>
                    <a:p>
                      <a:endParaRPr lang="es-ES" baseline="0" dirty="0" smtClean="0"/>
                    </a:p>
                    <a:p>
                      <a:r>
                        <a:rPr lang="es-ES" baseline="0" dirty="0" smtClean="0"/>
                        <a:t>136 Universidades</a:t>
                      </a:r>
                    </a:p>
                    <a:p>
                      <a:endParaRPr lang="es-ES" baseline="0" dirty="0" smtClean="0"/>
                    </a:p>
                    <a:p>
                      <a:r>
                        <a:rPr lang="es-ES" baseline="0" dirty="0" smtClean="0"/>
                        <a:t>146 Coordinadores UJA</a:t>
                      </a:r>
                      <a:endParaRPr lang="es-ES" dirty="0"/>
                    </a:p>
                  </a:txBody>
                  <a:tcPr/>
                </a:tc>
                <a:tc>
                  <a:txBody>
                    <a:bodyPr/>
                    <a:lstStyle/>
                    <a:p>
                      <a:endParaRPr lang="es-ES" dirty="0" smtClean="0"/>
                    </a:p>
                    <a:p>
                      <a:r>
                        <a:rPr lang="es-ES" dirty="0" smtClean="0"/>
                        <a:t>335 estudiantes </a:t>
                      </a:r>
                    </a:p>
                    <a:p>
                      <a:endParaRPr lang="es-ES" baseline="0" dirty="0" smtClean="0"/>
                    </a:p>
                    <a:p>
                      <a:r>
                        <a:rPr lang="es-ES" baseline="0" dirty="0" smtClean="0"/>
                        <a:t>80 Italia</a:t>
                      </a:r>
                    </a:p>
                    <a:p>
                      <a:r>
                        <a:rPr lang="es-ES" baseline="0" dirty="0" smtClean="0"/>
                        <a:t>69 Alemania</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57 Polonia      </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36 Francia</a:t>
                      </a:r>
                    </a:p>
                    <a:p>
                      <a:endParaRPr lang="es-ES" baseline="0" dirty="0" smtClean="0"/>
                    </a:p>
                    <a:p>
                      <a:r>
                        <a:rPr lang="es-ES" baseline="0" dirty="0" smtClean="0"/>
                        <a:t>104 Universidades diferentes</a:t>
                      </a:r>
                    </a:p>
                    <a:p>
                      <a:endParaRPr lang="es-ES" baseline="0" dirty="0" smtClean="0"/>
                    </a:p>
                    <a:p>
                      <a:r>
                        <a:rPr lang="es-ES" baseline="0" dirty="0" smtClean="0"/>
                        <a:t>86 Coordinadores</a:t>
                      </a:r>
                    </a:p>
                  </a:txBody>
                  <a:tcPr/>
                </a:tc>
              </a:tr>
            </a:tbl>
          </a:graphicData>
        </a:graphic>
      </p:graphicFrame>
    </p:spTree>
    <p:extLst>
      <p:ext uri="{BB962C8B-B14F-4D97-AF65-F5344CB8AC3E}">
        <p14:creationId xmlns:p14="http://schemas.microsoft.com/office/powerpoint/2010/main" val="2270971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03586818"/>
              </p:ext>
            </p:extLst>
          </p:nvPr>
        </p:nvGraphicFramePr>
        <p:xfrm>
          <a:off x="457200" y="908725"/>
          <a:ext cx="8229601" cy="296392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600" dirty="0" smtClean="0">
                          <a:latin typeface="Calibri" pitchFamily="34" charset="0"/>
                        </a:rPr>
                        <a:t>FECHAS APROXIMADAS</a:t>
                      </a:r>
                      <a:endParaRPr lang="es-ES" sz="1600" dirty="0">
                        <a:latin typeface="Calibri" pitchFamily="34" charset="0"/>
                      </a:endParaRPr>
                    </a:p>
                  </a:txBody>
                  <a:tcPr/>
                </a:tc>
                <a:tc>
                  <a:txBody>
                    <a:bodyPr/>
                    <a:lstStyle/>
                    <a:p>
                      <a:r>
                        <a:rPr lang="es-ES" sz="1600" dirty="0" smtClean="0">
                          <a:latin typeface="Calibri" pitchFamily="34" charset="0"/>
                        </a:rPr>
                        <a:t>MOMENTO</a:t>
                      </a:r>
                      <a:r>
                        <a:rPr lang="es-ES" sz="1600" baseline="0" dirty="0" smtClean="0">
                          <a:latin typeface="Calibri" pitchFamily="34" charset="0"/>
                        </a:rPr>
                        <a:t>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kumimoji="0" lang="es-ES" sz="1600" kern="1200" dirty="0" smtClean="0">
                          <a:solidFill>
                            <a:schemeClr val="dk1"/>
                          </a:solidFill>
                          <a:latin typeface="Calibri" pitchFamily="34" charset="0"/>
                          <a:ea typeface="+mn-ea"/>
                          <a:cs typeface="+mn-cs"/>
                        </a:rPr>
                        <a:t>Septiembre-Octubre para estudiantes de Curso Completo y Primer Semestre</a:t>
                      </a:r>
                    </a:p>
                    <a:p>
                      <a:r>
                        <a:rPr kumimoji="0" lang="es-ES" sz="1600" kern="1200" dirty="0" smtClean="0">
                          <a:solidFill>
                            <a:schemeClr val="dk1"/>
                          </a:solidFill>
                          <a:latin typeface="Calibri" pitchFamily="34" charset="0"/>
                          <a:ea typeface="+mn-ea"/>
                          <a:cs typeface="+mn-cs"/>
                        </a:rPr>
                        <a:t> </a:t>
                      </a:r>
                    </a:p>
                    <a:p>
                      <a:r>
                        <a:rPr kumimoji="0" lang="es-ES" sz="1600" kern="1200" dirty="0" smtClean="0">
                          <a:solidFill>
                            <a:schemeClr val="dk1"/>
                          </a:solidFill>
                          <a:latin typeface="Calibri" pitchFamily="34" charset="0"/>
                          <a:ea typeface="+mn-ea"/>
                          <a:cs typeface="+mn-cs"/>
                        </a:rPr>
                        <a:t>Enero-Febrero para estudiantes de Segundo Semestre</a:t>
                      </a:r>
                    </a:p>
                    <a:p>
                      <a:endParaRPr lang="es-ES" sz="1400" dirty="0">
                        <a:latin typeface="Calibri" pitchFamily="34" charset="0"/>
                      </a:endParaRPr>
                    </a:p>
                  </a:txBody>
                  <a:tcPr/>
                </a:tc>
                <a:tc>
                  <a:txBody>
                    <a:bodyPr/>
                    <a:lstStyle/>
                    <a:p>
                      <a:r>
                        <a:rPr kumimoji="0" lang="es-ES" sz="1600" kern="1200" dirty="0" smtClean="0">
                          <a:solidFill>
                            <a:schemeClr val="dk1"/>
                          </a:solidFill>
                          <a:latin typeface="Calibri" pitchFamily="34" charset="0"/>
                          <a:ea typeface="+mn-ea"/>
                          <a:cs typeface="+mn-cs"/>
                        </a:rPr>
                        <a:t>INCORPORACIÓN A LA UNIVERSIDAD DE JAÉN</a:t>
                      </a:r>
                      <a:endParaRPr kumimoji="0" lang="es-ES" sz="1600" kern="1200" dirty="0">
                        <a:solidFill>
                          <a:schemeClr val="dk1"/>
                        </a:solidFill>
                        <a:latin typeface="Calibri" pitchFamily="34" charset="0"/>
                        <a:ea typeface="+mn-ea"/>
                        <a:cs typeface="+mn-cs"/>
                      </a:endParaRPr>
                    </a:p>
                  </a:txBody>
                  <a:tcPr/>
                </a:tc>
                <a:tc>
                  <a:txBody>
                    <a:bodyPr/>
                    <a:lstStyle/>
                    <a:p>
                      <a:r>
                        <a:rPr kumimoji="0" lang="es-ES" sz="1600" kern="1200" dirty="0" smtClean="0">
                          <a:solidFill>
                            <a:schemeClr val="dk1"/>
                          </a:solidFill>
                          <a:latin typeface="Calibri" pitchFamily="34" charset="0"/>
                          <a:ea typeface="+mn-ea"/>
                          <a:cs typeface="+mn-cs"/>
                        </a:rPr>
                        <a:t>Revisar con el estudiante las asignaturas incluidas en su contrato académico inicial para plantear posibles modificaciones si son necesarias</a:t>
                      </a:r>
                    </a:p>
                    <a:p>
                      <a:r>
                        <a:rPr kumimoji="0" lang="es-ES" sz="1600" kern="1200" dirty="0" smtClean="0">
                          <a:solidFill>
                            <a:schemeClr val="dk1"/>
                          </a:solidFill>
                          <a:latin typeface="Calibri" pitchFamily="34" charset="0"/>
                          <a:ea typeface="+mn-ea"/>
                          <a:cs typeface="+mn-cs"/>
                        </a:rPr>
                        <a:t> </a:t>
                      </a:r>
                    </a:p>
                    <a:p>
                      <a:r>
                        <a:rPr kumimoji="0" lang="es-ES" sz="1600" kern="1200" dirty="0" smtClean="0">
                          <a:solidFill>
                            <a:schemeClr val="dk1"/>
                          </a:solidFill>
                          <a:latin typeface="Calibri" pitchFamily="34" charset="0"/>
                          <a:ea typeface="+mn-ea"/>
                          <a:cs typeface="+mn-cs"/>
                        </a:rPr>
                        <a:t>Realizar orientación académica general</a:t>
                      </a:r>
                      <a:endParaRPr kumimoji="0" lang="es-ES" sz="1600" kern="1200" dirty="0">
                        <a:solidFill>
                          <a:schemeClr val="dk1"/>
                        </a:solidFill>
                        <a:latin typeface="Calibri" pitchFamily="34" charset="0"/>
                        <a:ea typeface="+mn-ea"/>
                        <a:cs typeface="+mn-cs"/>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Entrante – Intervenciones durante la Estancia</a:t>
            </a:r>
            <a:endParaRPr lang="es-ES" sz="2800" dirty="0">
              <a:latin typeface="Calibri" pitchFamily="34" charset="0"/>
            </a:endParaRPr>
          </a:p>
        </p:txBody>
      </p:sp>
    </p:spTree>
    <p:extLst>
      <p:ext uri="{BB962C8B-B14F-4D97-AF65-F5344CB8AC3E}">
        <p14:creationId xmlns:p14="http://schemas.microsoft.com/office/powerpoint/2010/main" val="2578121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878435765"/>
              </p:ext>
            </p:extLst>
          </p:nvPr>
        </p:nvGraphicFramePr>
        <p:xfrm>
          <a:off x="457200" y="908725"/>
          <a:ext cx="8229601" cy="534136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600" dirty="0" smtClean="0">
                          <a:latin typeface="Calibri" pitchFamily="34" charset="0"/>
                        </a:rPr>
                        <a:t>FECHAS APROXIMADAS</a:t>
                      </a:r>
                      <a:endParaRPr lang="es-ES" sz="1600" dirty="0">
                        <a:latin typeface="Calibri" pitchFamily="34" charset="0"/>
                      </a:endParaRPr>
                    </a:p>
                  </a:txBody>
                  <a:tcPr/>
                </a:tc>
                <a:tc>
                  <a:txBody>
                    <a:bodyPr/>
                    <a:lstStyle/>
                    <a:p>
                      <a:r>
                        <a:rPr lang="es-ES" sz="1600" dirty="0" smtClean="0">
                          <a:latin typeface="Calibri" pitchFamily="34" charset="0"/>
                        </a:rPr>
                        <a:t>MOMENTO</a:t>
                      </a:r>
                      <a:r>
                        <a:rPr lang="es-ES" sz="1600" baseline="0" dirty="0" smtClean="0">
                          <a:latin typeface="Calibri" pitchFamily="34" charset="0"/>
                        </a:rPr>
                        <a:t>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kumimoji="0" lang="es-ES" sz="1200" b="1" kern="1200" dirty="0" smtClean="0">
                          <a:solidFill>
                            <a:schemeClr val="dk1"/>
                          </a:solidFill>
                          <a:latin typeface="Calibri" pitchFamily="34" charset="0"/>
                          <a:ea typeface="+mn-ea"/>
                          <a:cs typeface="+mn-cs"/>
                        </a:rPr>
                        <a:t>Primer plazo de modificación del Contrato Académico</a:t>
                      </a:r>
                    </a:p>
                    <a:p>
                      <a:r>
                        <a:rPr kumimoji="0" lang="es-ES" sz="1200" b="1" kern="1200" dirty="0" smtClean="0">
                          <a:solidFill>
                            <a:schemeClr val="dk1"/>
                          </a:solidFill>
                          <a:latin typeface="Calibri" pitchFamily="34" charset="0"/>
                          <a:ea typeface="+mn-ea"/>
                          <a:cs typeface="+mn-cs"/>
                        </a:rPr>
                        <a:t>03 Septiembre- 03 Octubre: </a:t>
                      </a:r>
                      <a:r>
                        <a:rPr kumimoji="0" lang="es-ES" sz="1200" kern="1200" dirty="0" smtClean="0">
                          <a:solidFill>
                            <a:schemeClr val="dk1"/>
                          </a:solidFill>
                          <a:latin typeface="Calibri" pitchFamily="34" charset="0"/>
                          <a:ea typeface="+mn-ea"/>
                          <a:cs typeface="+mn-cs"/>
                        </a:rPr>
                        <a:t>Estudiantes de Curso Completo y Primer Semestre (se permiten todo tipo de modificaciones)</a:t>
                      </a:r>
                    </a:p>
                    <a:p>
                      <a:r>
                        <a:rPr kumimoji="0" lang="es-ES" sz="1200" b="1" kern="1200" dirty="0" smtClean="0">
                          <a:solidFill>
                            <a:schemeClr val="dk1"/>
                          </a:solidFill>
                          <a:effectLst/>
                          <a:latin typeface="+mn-lt"/>
                          <a:ea typeface="+mn-ea"/>
                          <a:cs typeface="+mn-cs"/>
                        </a:rPr>
                        <a:t> </a:t>
                      </a:r>
                      <a:endParaRPr kumimoji="0" lang="es-ES" sz="1200" kern="1200" dirty="0" smtClean="0">
                        <a:solidFill>
                          <a:schemeClr val="dk1"/>
                        </a:solidFill>
                        <a:effectLst/>
                        <a:latin typeface="+mn-lt"/>
                        <a:ea typeface="+mn-ea"/>
                        <a:cs typeface="+mn-cs"/>
                      </a:endParaRPr>
                    </a:p>
                    <a:p>
                      <a:r>
                        <a:rPr kumimoji="0" lang="es-ES" sz="1200" b="1" kern="1200" dirty="0" smtClean="0">
                          <a:solidFill>
                            <a:schemeClr val="dk1"/>
                          </a:solidFill>
                          <a:latin typeface="Calibri" pitchFamily="34" charset="0"/>
                          <a:ea typeface="+mn-ea"/>
                          <a:cs typeface="+mn-cs"/>
                        </a:rPr>
                        <a:t>Segundo  plazo de modificación del Contrato Académico 21 Enero -13 Febrero:</a:t>
                      </a:r>
                    </a:p>
                    <a:p>
                      <a:pPr marL="0" algn="l" rtl="0" eaLnBrk="1" latinLnBrk="0" hangingPunct="1"/>
                      <a:r>
                        <a:rPr kumimoji="0" lang="es-ES" sz="1200" kern="1200" dirty="0" smtClean="0">
                          <a:solidFill>
                            <a:schemeClr val="dk1"/>
                          </a:solidFill>
                          <a:effectLst/>
                          <a:latin typeface="+mn-lt"/>
                          <a:ea typeface="+mn-ea"/>
                          <a:cs typeface="+mn-cs"/>
                        </a:rPr>
                        <a:t> </a:t>
                      </a:r>
                      <a:r>
                        <a:rPr kumimoji="0" lang="es-ES" sz="1200" kern="1200" dirty="0" smtClean="0">
                          <a:solidFill>
                            <a:schemeClr val="dk1"/>
                          </a:solidFill>
                          <a:latin typeface="Calibri" pitchFamily="34" charset="0"/>
                          <a:ea typeface="+mn-ea"/>
                          <a:cs typeface="+mn-cs"/>
                        </a:rPr>
                        <a:t>Estudiantes de Curso Completo o estudiantes de Primer Semestre que hayan ampliado a Curso Completo (solamente ampliación o modificación de asignaturas de segundo semestre) y Segundo Semestre (se permiten todo tipo de modificaciones) </a:t>
                      </a:r>
                      <a:endParaRPr kumimoji="0" lang="es-ES" sz="1200" kern="1200" dirty="0">
                        <a:solidFill>
                          <a:schemeClr val="dk1"/>
                        </a:solidFill>
                        <a:latin typeface="Calibri"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600" kern="1200" dirty="0" smtClean="0">
                          <a:solidFill>
                            <a:schemeClr val="dk1"/>
                          </a:solidFill>
                          <a:latin typeface="Calibri" pitchFamily="34" charset="0"/>
                          <a:ea typeface="+mn-ea"/>
                          <a:cs typeface="+mn-cs"/>
                        </a:rPr>
                        <a:t>TRAMITACIÓN DE MODIFICACIONES DEL  LEARNING AGREEMENT TRAS LA INCORPORACIÓN</a:t>
                      </a:r>
                    </a:p>
                    <a:p>
                      <a:endParaRPr lang="es-ES" sz="1600" dirty="0" smtClean="0">
                        <a:latin typeface="Calibri" pitchFamily="34" charset="0"/>
                      </a:endParaRPr>
                    </a:p>
                    <a:p>
                      <a:endParaRPr lang="es-ES" sz="1600" dirty="0">
                        <a:latin typeface="Calibri" pitchFamily="34" charset="0"/>
                      </a:endParaRPr>
                    </a:p>
                  </a:txBody>
                  <a:tcPr/>
                </a:tc>
                <a:tc>
                  <a:txBody>
                    <a:bodyPr/>
                    <a:lstStyle/>
                    <a:p>
                      <a:r>
                        <a:rPr kumimoji="0" lang="es-ES" sz="1600" kern="1200" dirty="0" smtClean="0">
                          <a:solidFill>
                            <a:schemeClr val="dk1"/>
                          </a:solidFill>
                          <a:latin typeface="Calibri" pitchFamily="34" charset="0"/>
                          <a:ea typeface="+mn-ea"/>
                          <a:cs typeface="+mn-cs"/>
                        </a:rPr>
                        <a:t>Asesorar a los estudiantes beneficiarios acerca de los cambios a realizar.</a:t>
                      </a:r>
                    </a:p>
                    <a:p>
                      <a:r>
                        <a:rPr kumimoji="0" lang="es-ES" sz="1600" kern="1200" dirty="0" smtClean="0">
                          <a:solidFill>
                            <a:schemeClr val="dk1"/>
                          </a:solidFill>
                          <a:latin typeface="Calibri" pitchFamily="34" charset="0"/>
                          <a:ea typeface="+mn-ea"/>
                          <a:cs typeface="+mn-cs"/>
                        </a:rPr>
                        <a:t> </a:t>
                      </a:r>
                    </a:p>
                    <a:p>
                      <a:r>
                        <a:rPr kumimoji="0" lang="es-ES" sz="1600" kern="1200" dirty="0" smtClean="0">
                          <a:solidFill>
                            <a:schemeClr val="dk1"/>
                          </a:solidFill>
                          <a:latin typeface="Calibri" pitchFamily="34" charset="0"/>
                          <a:ea typeface="+mn-ea"/>
                          <a:cs typeface="+mn-cs"/>
                        </a:rPr>
                        <a:t>Aprobar (o rechazar) la propuesta de nuevo Learning </a:t>
                      </a:r>
                      <a:r>
                        <a:rPr kumimoji="0" lang="es-ES" sz="1600" kern="1200" dirty="0" err="1" smtClean="0">
                          <a:solidFill>
                            <a:schemeClr val="dk1"/>
                          </a:solidFill>
                          <a:latin typeface="Calibri" pitchFamily="34" charset="0"/>
                          <a:ea typeface="+mn-ea"/>
                          <a:cs typeface="+mn-cs"/>
                        </a:rPr>
                        <a:t>Agreement</a:t>
                      </a:r>
                      <a:endParaRPr kumimoji="0" lang="es-ES" sz="1600" kern="1200" dirty="0" smtClean="0">
                        <a:solidFill>
                          <a:schemeClr val="dk1"/>
                        </a:solidFill>
                        <a:latin typeface="Calibri" pitchFamily="34" charset="0"/>
                        <a:ea typeface="+mn-ea"/>
                        <a:cs typeface="+mn-cs"/>
                      </a:endParaRPr>
                    </a:p>
                    <a:p>
                      <a:endParaRPr lang="es-ES" sz="1600" dirty="0">
                        <a:latin typeface="Calibri" pitchFamily="34" charset="0"/>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Entrante – Intervenciones durante la Estancia</a:t>
            </a:r>
            <a:endParaRPr lang="es-ES" sz="2800" dirty="0">
              <a:latin typeface="Calibri" pitchFamily="34" charset="0"/>
            </a:endParaRPr>
          </a:p>
        </p:txBody>
      </p:sp>
    </p:spTree>
    <p:extLst>
      <p:ext uri="{BB962C8B-B14F-4D97-AF65-F5344CB8AC3E}">
        <p14:creationId xmlns:p14="http://schemas.microsoft.com/office/powerpoint/2010/main" val="3983128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83215237"/>
              </p:ext>
            </p:extLst>
          </p:nvPr>
        </p:nvGraphicFramePr>
        <p:xfrm>
          <a:off x="457200" y="908725"/>
          <a:ext cx="8229601" cy="5913118"/>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600" dirty="0" smtClean="0">
                          <a:latin typeface="Calibri" pitchFamily="34" charset="0"/>
                        </a:rPr>
                        <a:t>FECHAS APROXIMADAS</a:t>
                      </a:r>
                      <a:endParaRPr lang="es-ES" sz="1600" dirty="0">
                        <a:latin typeface="Calibri" pitchFamily="34" charset="0"/>
                      </a:endParaRPr>
                    </a:p>
                  </a:txBody>
                  <a:tcPr/>
                </a:tc>
                <a:tc>
                  <a:txBody>
                    <a:bodyPr/>
                    <a:lstStyle/>
                    <a:p>
                      <a:r>
                        <a:rPr lang="es-ES" sz="1600" dirty="0" smtClean="0">
                          <a:latin typeface="Calibri" pitchFamily="34" charset="0"/>
                        </a:rPr>
                        <a:t>MOMENTO</a:t>
                      </a:r>
                      <a:r>
                        <a:rPr lang="es-ES" sz="1600" baseline="0" dirty="0" smtClean="0">
                          <a:latin typeface="Calibri" pitchFamily="34" charset="0"/>
                        </a:rPr>
                        <a:t>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pPr>
                        <a:lnSpc>
                          <a:spcPct val="115000"/>
                        </a:lnSpc>
                        <a:spcAft>
                          <a:spcPts val="1000"/>
                        </a:spcAft>
                      </a:pPr>
                      <a:r>
                        <a:rPr lang="es-ES" sz="1400" b="1" dirty="0" smtClean="0">
                          <a:effectLst/>
                          <a:latin typeface="Calibri"/>
                          <a:ea typeface="Calibri"/>
                          <a:cs typeface="Times New Roman"/>
                        </a:rPr>
                        <a:t>20 Octubre-24 Octubre</a:t>
                      </a:r>
                      <a:r>
                        <a:rPr lang="es-ES" sz="1400" dirty="0" smtClean="0">
                          <a:effectLst/>
                          <a:latin typeface="Calibri"/>
                          <a:ea typeface="Calibri"/>
                          <a:cs typeface="Times New Roman"/>
                        </a:rPr>
                        <a:t> para estudiantes de Curso Completo y Primer Semestre</a:t>
                      </a:r>
                    </a:p>
                    <a:p>
                      <a:pPr>
                        <a:lnSpc>
                          <a:spcPct val="115000"/>
                        </a:lnSpc>
                        <a:spcAft>
                          <a:spcPts val="1000"/>
                        </a:spcAft>
                      </a:pPr>
                      <a:r>
                        <a:rPr lang="es-ES" sz="1400" b="1" dirty="0" smtClean="0">
                          <a:effectLst/>
                          <a:latin typeface="Calibri"/>
                          <a:ea typeface="Calibri"/>
                          <a:cs typeface="Times New Roman"/>
                        </a:rPr>
                        <a:t>02 Marzo – 06 Marzo </a:t>
                      </a:r>
                      <a:r>
                        <a:rPr lang="es-ES" sz="1400" dirty="0" smtClean="0">
                          <a:effectLst/>
                          <a:latin typeface="Calibri"/>
                          <a:ea typeface="Calibri"/>
                          <a:cs typeface="Times New Roman"/>
                        </a:rPr>
                        <a:t>para estudiantes de Segundo Semestre </a:t>
                      </a:r>
                    </a:p>
                    <a:p>
                      <a:pPr>
                        <a:lnSpc>
                          <a:spcPct val="115000"/>
                        </a:lnSpc>
                        <a:spcAft>
                          <a:spcPts val="1000"/>
                        </a:spcAft>
                      </a:pPr>
                      <a:r>
                        <a:rPr kumimoji="0" lang="es-ES" sz="1400" b="1" kern="1200" dirty="0" smtClean="0">
                          <a:solidFill>
                            <a:schemeClr val="dk1"/>
                          </a:solidFill>
                          <a:effectLst/>
                          <a:latin typeface="Calibri"/>
                          <a:ea typeface="Calibri"/>
                          <a:cs typeface="Times New Roman"/>
                        </a:rPr>
                        <a:t>02 Marzo – 06 Marzo </a:t>
                      </a:r>
                      <a:r>
                        <a:rPr lang="es-ES" sz="1400" b="0" dirty="0" smtClean="0">
                          <a:effectLst/>
                          <a:latin typeface="Calibri"/>
                          <a:ea typeface="Calibri"/>
                          <a:cs typeface="Times New Roman"/>
                        </a:rPr>
                        <a:t>ampliación</a:t>
                      </a:r>
                      <a:r>
                        <a:rPr lang="es-ES" sz="1400" b="0" baseline="0" dirty="0" smtClean="0">
                          <a:effectLst/>
                          <a:latin typeface="Calibri"/>
                          <a:ea typeface="Calibri"/>
                          <a:cs typeface="Times New Roman"/>
                        </a:rPr>
                        <a:t> de matrícula para estudiantes de curso completo</a:t>
                      </a:r>
                      <a:endParaRPr lang="es-ES" sz="1400" dirty="0" smtClean="0">
                        <a:effectLst/>
                        <a:latin typeface="Calibri"/>
                        <a:ea typeface="Calibri"/>
                        <a:cs typeface="Times New Roman"/>
                      </a:endParaRPr>
                    </a:p>
                    <a:p>
                      <a:pPr>
                        <a:lnSpc>
                          <a:spcPct val="115000"/>
                        </a:lnSpc>
                        <a:spcAft>
                          <a:spcPts val="1000"/>
                        </a:spcAft>
                      </a:pPr>
                      <a:endParaRPr lang="es-ES" sz="1600" dirty="0" smtClean="0">
                        <a:effectLst/>
                        <a:latin typeface="Calibri"/>
                        <a:ea typeface="Calibri"/>
                        <a:cs typeface="Times New Roman"/>
                      </a:endParaRPr>
                    </a:p>
                  </a:txBody>
                  <a:tcPr/>
                </a:tc>
                <a:tc>
                  <a:txBody>
                    <a:bodyPr/>
                    <a:lstStyle/>
                    <a:p>
                      <a:r>
                        <a:rPr kumimoji="0" lang="es-ES" sz="1600" kern="1200" dirty="0" smtClean="0">
                          <a:solidFill>
                            <a:schemeClr val="dk1"/>
                          </a:solidFill>
                          <a:latin typeface="Calibri" pitchFamily="34" charset="0"/>
                          <a:ea typeface="+mn-ea"/>
                          <a:cs typeface="+mn-cs"/>
                        </a:rPr>
                        <a:t>MATRICULACIÓN INICIAL</a:t>
                      </a:r>
                    </a:p>
                    <a:p>
                      <a:endParaRPr kumimoji="0" lang="es-ES" sz="1600" kern="1200" dirty="0" smtClean="0">
                        <a:solidFill>
                          <a:schemeClr val="dk1"/>
                        </a:solidFill>
                        <a:latin typeface="Calibri" pitchFamily="34" charset="0"/>
                        <a:ea typeface="+mn-ea"/>
                        <a:cs typeface="+mn-cs"/>
                      </a:endParaRPr>
                    </a:p>
                    <a:p>
                      <a:r>
                        <a:rPr kumimoji="0" lang="es-ES" sz="1600" kern="1200" dirty="0" smtClean="0">
                          <a:solidFill>
                            <a:schemeClr val="dk1"/>
                          </a:solidFill>
                          <a:latin typeface="Calibri" pitchFamily="34" charset="0"/>
                          <a:ea typeface="+mn-ea"/>
                          <a:cs typeface="+mn-cs"/>
                        </a:rPr>
                        <a:t>Y AMPLIACIÓN</a:t>
                      </a:r>
                      <a:r>
                        <a:rPr kumimoji="0" lang="es-ES" sz="1600" kern="1200" baseline="0" dirty="0" smtClean="0">
                          <a:solidFill>
                            <a:schemeClr val="dk1"/>
                          </a:solidFill>
                          <a:latin typeface="Calibri" pitchFamily="34" charset="0"/>
                          <a:ea typeface="+mn-ea"/>
                          <a:cs typeface="+mn-cs"/>
                        </a:rPr>
                        <a:t> DE MATRÍCULA</a:t>
                      </a:r>
                    </a:p>
                    <a:p>
                      <a:r>
                        <a:rPr kumimoji="0" lang="es-ES" sz="1600" kern="1200" baseline="0" dirty="0" smtClean="0">
                          <a:solidFill>
                            <a:schemeClr val="dk1"/>
                          </a:solidFill>
                          <a:latin typeface="Calibri" pitchFamily="34" charset="0"/>
                          <a:ea typeface="+mn-ea"/>
                          <a:cs typeface="+mn-cs"/>
                        </a:rPr>
                        <a:t>(sólo para estudiantes de curso completo)</a:t>
                      </a:r>
                      <a:endParaRPr kumimoji="0" lang="es-ES" sz="1600" kern="1200" dirty="0" smtClean="0">
                        <a:solidFill>
                          <a:schemeClr val="dk1"/>
                        </a:solidFill>
                        <a:latin typeface="Calibri" pitchFamily="34" charset="0"/>
                        <a:ea typeface="+mn-ea"/>
                        <a:cs typeface="+mn-cs"/>
                      </a:endParaRPr>
                    </a:p>
                    <a:p>
                      <a:endParaRPr lang="es-ES" sz="1600" dirty="0" smtClean="0">
                        <a:latin typeface="Calibri" pitchFamily="34" charset="0"/>
                      </a:endParaRPr>
                    </a:p>
                    <a:p>
                      <a:endParaRPr lang="es-ES" sz="1600" dirty="0">
                        <a:latin typeface="Calibri" pitchFamily="34" charset="0"/>
                      </a:endParaRPr>
                    </a:p>
                  </a:txBody>
                  <a:tcPr/>
                </a:tc>
                <a:tc>
                  <a:txBody>
                    <a:bodyPr/>
                    <a:lstStyle/>
                    <a:p>
                      <a:r>
                        <a:rPr kumimoji="0" lang="es-ES" sz="1600" b="0" kern="1200" dirty="0" smtClean="0">
                          <a:solidFill>
                            <a:schemeClr val="dk1"/>
                          </a:solidFill>
                          <a:effectLst/>
                          <a:latin typeface="Calibri" pitchFamily="34" charset="0"/>
                          <a:ea typeface="+mn-ea"/>
                          <a:cs typeface="Calibri" pitchFamily="34" charset="0"/>
                        </a:rPr>
                        <a:t>Revisar junto al estudiante las asignaturas a incluir en el formulario de Matrícula con atención especial a la exactitud de los códigos de cada asignatura y los turnos/grupos a seleccionar por el estudiante. Validar con la firma dicho formulario.</a:t>
                      </a:r>
                      <a:endParaRPr lang="es-ES" sz="1600" dirty="0">
                        <a:latin typeface="Calibri" pitchFamily="34" charset="0"/>
                      </a:endParaRPr>
                    </a:p>
                  </a:txBody>
                  <a:tcPr/>
                </a:tc>
              </a:tr>
              <a:tr h="387384">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ES" sz="1600" b="1" dirty="0" smtClean="0">
                          <a:effectLst/>
                          <a:latin typeface="Calibri"/>
                          <a:ea typeface="Calibri"/>
                          <a:cs typeface="Times New Roman"/>
                        </a:rPr>
                        <a:t>Octubre</a:t>
                      </a:r>
                      <a:r>
                        <a:rPr lang="es-ES" sz="1600" b="1" baseline="0" dirty="0" smtClean="0">
                          <a:effectLst/>
                          <a:latin typeface="Calibri"/>
                          <a:ea typeface="Calibri"/>
                          <a:cs typeface="Times New Roman"/>
                        </a:rPr>
                        <a:t> y Marzo</a:t>
                      </a:r>
                      <a:r>
                        <a:rPr lang="es-ES" sz="1600" baseline="0" dirty="0" smtClean="0">
                          <a:effectLst/>
                          <a:latin typeface="Calibri"/>
                          <a:ea typeface="Calibri"/>
                          <a:cs typeface="Times New Roman"/>
                        </a:rPr>
                        <a:t>, la semana posterior a la de matrícula</a:t>
                      </a:r>
                      <a:endParaRPr lang="es-ES" sz="1600" dirty="0" smtClean="0">
                        <a:effectLst/>
                        <a:latin typeface="Calibri"/>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600" kern="1200" dirty="0" smtClean="0">
                          <a:solidFill>
                            <a:schemeClr val="dk1"/>
                          </a:solidFill>
                          <a:latin typeface="Calibri" pitchFamily="34" charset="0"/>
                          <a:ea typeface="+mn-ea"/>
                          <a:cs typeface="+mn-cs"/>
                        </a:rPr>
                        <a:t>CAMBIOS</a:t>
                      </a:r>
                      <a:r>
                        <a:rPr kumimoji="0" lang="es-ES" sz="1600" kern="1200" baseline="0" dirty="0" smtClean="0">
                          <a:solidFill>
                            <a:schemeClr val="dk1"/>
                          </a:solidFill>
                          <a:latin typeface="Calibri" pitchFamily="34" charset="0"/>
                          <a:ea typeface="+mn-ea"/>
                          <a:cs typeface="+mn-cs"/>
                        </a:rPr>
                        <a:t> DE GRUPO</a:t>
                      </a:r>
                      <a:endParaRPr kumimoji="0" lang="es-ES" sz="1600" kern="1200" dirty="0" smtClean="0">
                        <a:solidFill>
                          <a:schemeClr val="dk1"/>
                        </a:solidFill>
                        <a:latin typeface="Calibri" pitchFamily="34" charset="0"/>
                        <a:ea typeface="+mn-ea"/>
                        <a:cs typeface="+mn-cs"/>
                      </a:endParaRPr>
                    </a:p>
                    <a:p>
                      <a:endParaRPr lang="es-ES" sz="16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600" b="0" kern="1200" dirty="0" smtClean="0">
                          <a:solidFill>
                            <a:schemeClr val="dk1"/>
                          </a:solidFill>
                          <a:effectLst/>
                          <a:latin typeface="Calibri" pitchFamily="34" charset="0"/>
                          <a:ea typeface="+mn-ea"/>
                          <a:cs typeface="Calibri" pitchFamily="34" charset="0"/>
                        </a:rPr>
                        <a:t>Muy importante insistir al estudiante que compruebe</a:t>
                      </a:r>
                      <a:r>
                        <a:rPr kumimoji="0" lang="es-ES" sz="1600" b="0" kern="1200" baseline="0" dirty="0" smtClean="0">
                          <a:solidFill>
                            <a:schemeClr val="dk1"/>
                          </a:solidFill>
                          <a:effectLst/>
                          <a:latin typeface="Calibri" pitchFamily="34" charset="0"/>
                          <a:ea typeface="+mn-ea"/>
                          <a:cs typeface="Calibri" pitchFamily="34" charset="0"/>
                        </a:rPr>
                        <a:t> el grupo asignado tras la matrícula y que solicite cambio de grupo en caso necesario</a:t>
                      </a:r>
                      <a:endParaRPr lang="es-ES" sz="1600" dirty="0" smtClean="0">
                        <a:latin typeface="Calibri" pitchFamily="34" charset="0"/>
                      </a:endParaRPr>
                    </a:p>
                    <a:p>
                      <a:endParaRPr lang="es-ES" sz="1600" dirty="0">
                        <a:latin typeface="Calibri" pitchFamily="34" charset="0"/>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Entrante – Intervenciones durante a la Estancia</a:t>
            </a:r>
            <a:endParaRPr lang="es-ES" sz="2800" dirty="0">
              <a:latin typeface="Calibri" pitchFamily="34" charset="0"/>
            </a:endParaRPr>
          </a:p>
        </p:txBody>
      </p:sp>
    </p:spTree>
    <p:extLst>
      <p:ext uri="{BB962C8B-B14F-4D97-AF65-F5344CB8AC3E}">
        <p14:creationId xmlns:p14="http://schemas.microsoft.com/office/powerpoint/2010/main" val="2416890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entrante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551040796"/>
              </p:ext>
            </p:extLst>
          </p:nvPr>
        </p:nvGraphicFramePr>
        <p:xfrm>
          <a:off x="467544" y="764704"/>
          <a:ext cx="8229600" cy="5966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949640">
                <a:tc>
                  <a:txBody>
                    <a:bodyPr/>
                    <a:lstStyle/>
                    <a:p>
                      <a:pPr algn="l"/>
                      <a:r>
                        <a:rPr lang="es-ES" sz="1700" dirty="0" smtClean="0"/>
                        <a:t>¿Qué limitaciones tiene un estudiante entrante a la hora de seleccionar asignaturas UJA</a:t>
                      </a:r>
                      <a:r>
                        <a:rPr lang="es-ES" sz="1700" baseline="0" dirty="0" smtClean="0"/>
                        <a:t> </a:t>
                      </a:r>
                      <a:r>
                        <a:rPr lang="es-ES" sz="1700" dirty="0" smtClean="0"/>
                        <a:t>a incluir en su contrato académico?</a:t>
                      </a:r>
                      <a:endParaRPr lang="es-ES" sz="1700" dirty="0"/>
                    </a:p>
                  </a:txBody>
                  <a:tcPr/>
                </a:tc>
                <a:tc>
                  <a:txBody>
                    <a:bodyPr/>
                    <a:lstStyle/>
                    <a:p>
                      <a:r>
                        <a:rPr lang="es-ES" sz="1700" dirty="0" smtClean="0"/>
                        <a:t>Los estudiantes entrantes solamente pueden seleccionar asignatura con docencia y derecho a examen</a:t>
                      </a:r>
                    </a:p>
                    <a:p>
                      <a:endParaRPr lang="es-ES" sz="1700" dirty="0" smtClean="0"/>
                    </a:p>
                    <a:p>
                      <a:r>
                        <a:rPr lang="es-ES" sz="1700" dirty="0" smtClean="0"/>
                        <a:t>Un estudiante entrante</a:t>
                      </a:r>
                      <a:r>
                        <a:rPr lang="es-ES" sz="1700" baseline="0" dirty="0" smtClean="0"/>
                        <a:t> de primer semestre no puede cursar asignaturas anuales ni de segundo semestre</a:t>
                      </a:r>
                    </a:p>
                    <a:p>
                      <a:endParaRPr lang="es-ES" sz="17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sz="1700" dirty="0" smtClean="0"/>
                        <a:t>Un estudiante entrante</a:t>
                      </a:r>
                      <a:r>
                        <a:rPr lang="es-ES" sz="1700" baseline="0" dirty="0" smtClean="0"/>
                        <a:t> de segundo semestre no puede cursar asignaturas anuales ni de primer semestre</a:t>
                      </a:r>
                    </a:p>
                    <a:p>
                      <a:endParaRPr lang="es-ES" sz="1700" dirty="0"/>
                    </a:p>
                  </a:txBody>
                  <a:tcPr/>
                </a:tc>
              </a:tr>
              <a:tr h="370840">
                <a:tc>
                  <a:txBody>
                    <a:bodyPr/>
                    <a:lstStyle/>
                    <a:p>
                      <a:pPr algn="l"/>
                      <a:r>
                        <a:rPr lang="es-ES" sz="1700" dirty="0" smtClean="0"/>
                        <a:t>¿Qué asignaturas si puede incluir en su contrato?</a:t>
                      </a:r>
                      <a:endParaRPr lang="es-ES" sz="1700" dirty="0"/>
                    </a:p>
                  </a:txBody>
                  <a:tcPr/>
                </a:tc>
                <a:tc>
                  <a:txBody>
                    <a:bodyPr/>
                    <a:lstStyle/>
                    <a:p>
                      <a:r>
                        <a:rPr lang="es-ES" sz="1700" dirty="0" smtClean="0"/>
                        <a:t>Cualquier asignatura ofertada</a:t>
                      </a:r>
                      <a:r>
                        <a:rPr lang="es-ES" sz="1700" baseline="0" dirty="0" smtClean="0"/>
                        <a:t> de cualquier titulación de grado y Máster siempre y cuando se oferte, tenga derecho a examen y corresponda con su periodo de estancia</a:t>
                      </a:r>
                      <a:endParaRPr lang="es-ES" sz="1700" dirty="0"/>
                    </a:p>
                  </a:txBody>
                  <a:tcPr/>
                </a:tc>
              </a:tr>
            </a:tbl>
          </a:graphicData>
        </a:graphic>
      </p:graphicFrame>
    </p:spTree>
    <p:extLst>
      <p:ext uri="{BB962C8B-B14F-4D97-AF65-F5344CB8AC3E}">
        <p14:creationId xmlns:p14="http://schemas.microsoft.com/office/powerpoint/2010/main" val="308790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746722866"/>
              </p:ext>
            </p:extLst>
          </p:nvPr>
        </p:nvGraphicFramePr>
        <p:xfrm>
          <a:off x="467544" y="908720"/>
          <a:ext cx="8229600" cy="5765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70840">
                <a:tc>
                  <a:txBody>
                    <a:bodyPr/>
                    <a:lstStyle/>
                    <a:p>
                      <a:pPr algn="l"/>
                      <a:r>
                        <a:rPr lang="es-ES" dirty="0" smtClean="0"/>
                        <a:t>¿De que </a:t>
                      </a:r>
                      <a:r>
                        <a:rPr lang="es-ES" baseline="0" dirty="0" smtClean="0"/>
                        <a:t>periodos de modificación del contrato académico dispone un estudiante extranjero con estancia de Curso Completo y que cambios puede realizar?</a:t>
                      </a:r>
                      <a:endParaRPr lang="es-ES" dirty="0"/>
                    </a:p>
                  </a:txBody>
                  <a:tcPr/>
                </a:tc>
                <a:tc>
                  <a:txBody>
                    <a:bodyPr/>
                    <a:lstStyle/>
                    <a:p>
                      <a:r>
                        <a:rPr lang="es-ES" dirty="0" smtClean="0"/>
                        <a:t>Un estudiante </a:t>
                      </a:r>
                      <a:r>
                        <a:rPr lang="es-ES" b="0" dirty="0" smtClean="0"/>
                        <a:t>extranjero con</a:t>
                      </a:r>
                      <a:r>
                        <a:rPr lang="es-ES" b="0" baseline="0" dirty="0" smtClean="0"/>
                        <a:t> estancia de curso completo tiene </a:t>
                      </a:r>
                      <a:r>
                        <a:rPr lang="es-ES" baseline="0" dirty="0" smtClean="0"/>
                        <a:t>dos periodos de modificaciones de contrato. En el primer periodo (septiembre-octubre), al comenzar su incorporación, puede realizar cualquier tipo de cambios, sin embargo, en el segundo periodo (febrero-marzo) solamente puede realizar cambios relativos a asignaturas de segundo semestre (modificar o añadir asignaturas).</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¿De que </a:t>
                      </a:r>
                      <a:r>
                        <a:rPr lang="es-ES" baseline="0" dirty="0" smtClean="0"/>
                        <a:t>periodos de modificación del contrato académico dispone un estudiante extranjero con estancia semestral?</a:t>
                      </a:r>
                      <a:endParaRPr lang="es-ES" dirty="0" smtClean="0"/>
                    </a:p>
                    <a:p>
                      <a:pPr algn="l"/>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Un estudiante </a:t>
                      </a:r>
                      <a:r>
                        <a:rPr lang="es-ES" b="0" dirty="0" smtClean="0"/>
                        <a:t>extranjero con</a:t>
                      </a:r>
                      <a:r>
                        <a:rPr lang="es-ES" b="0" baseline="0" dirty="0" smtClean="0"/>
                        <a:t> estancia de un semestre dispone de un solo periodo de modificaciones del contrato. En este periodo puede plantear cualquier tipo de modificaciones</a:t>
                      </a:r>
                      <a:endParaRPr lang="es-ES" dirty="0" smtClean="0"/>
                    </a:p>
                    <a:p>
                      <a:endParaRPr lang="es-ES" dirty="0"/>
                    </a:p>
                  </a:txBody>
                  <a:tcPr/>
                </a:tc>
              </a:tr>
            </a:tbl>
          </a:graphicData>
        </a:graphic>
      </p:graphicFrame>
    </p:spTree>
    <p:extLst>
      <p:ext uri="{BB962C8B-B14F-4D97-AF65-F5344CB8AC3E}">
        <p14:creationId xmlns:p14="http://schemas.microsoft.com/office/powerpoint/2010/main" val="454406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Preguntas Frecuentes –Movilidad saliente</a:t>
            </a:r>
            <a:endParaRPr lang="es-ES" sz="2800" dirty="0">
              <a:latin typeface="Calibri"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224541326"/>
              </p:ext>
            </p:extLst>
          </p:nvPr>
        </p:nvGraphicFramePr>
        <p:xfrm>
          <a:off x="467544" y="908720"/>
          <a:ext cx="8229600" cy="38455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 dirty="0" smtClean="0"/>
                        <a:t>DUDAS</a:t>
                      </a:r>
                      <a:endParaRPr lang="es-ES" dirty="0"/>
                    </a:p>
                  </a:txBody>
                  <a:tcPr/>
                </a:tc>
                <a:tc>
                  <a:txBody>
                    <a:bodyPr/>
                    <a:lstStyle/>
                    <a:p>
                      <a:pPr algn="ctr"/>
                      <a:r>
                        <a:rPr lang="es-ES" dirty="0" smtClean="0"/>
                        <a:t>RESPUESTAS</a:t>
                      </a:r>
                      <a:endParaRPr lang="es-ES" dirty="0"/>
                    </a:p>
                  </a:txBody>
                  <a:tcPr/>
                </a:tc>
              </a:tr>
              <a:tr h="370840">
                <a:tc>
                  <a:txBody>
                    <a:bodyPr/>
                    <a:lstStyle/>
                    <a:p>
                      <a:pPr algn="l"/>
                      <a:r>
                        <a:rPr lang="es-ES" dirty="0" smtClean="0"/>
                        <a:t>¿Que</a:t>
                      </a:r>
                      <a:r>
                        <a:rPr lang="es-ES" baseline="0" dirty="0" smtClean="0"/>
                        <a:t> tramites debe realizar un estudiante que plantea modificaciones?</a:t>
                      </a:r>
                      <a:endParaRPr lang="es-ES" dirty="0"/>
                    </a:p>
                  </a:txBody>
                  <a:tcPr/>
                </a:tc>
                <a:tc>
                  <a:txBody>
                    <a:bodyPr/>
                    <a:lstStyle/>
                    <a:p>
                      <a:r>
                        <a:rPr lang="es-ES" baseline="0" dirty="0" smtClean="0"/>
                        <a:t>Debe modificar el </a:t>
                      </a:r>
                      <a:r>
                        <a:rPr lang="es-ES" baseline="0" dirty="0" err="1" smtClean="0"/>
                        <a:t>Learning</a:t>
                      </a:r>
                      <a:r>
                        <a:rPr lang="es-ES" baseline="0" dirty="0" smtClean="0"/>
                        <a:t> </a:t>
                      </a:r>
                      <a:r>
                        <a:rPr lang="es-ES" baseline="0" dirty="0" err="1" smtClean="0"/>
                        <a:t>Agreement</a:t>
                      </a:r>
                      <a:r>
                        <a:rPr lang="es-ES" baseline="0" dirty="0" smtClean="0"/>
                        <a:t> y su matricula si es necesario.</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¿Cómo se realiza el reconocimiento académico de la</a:t>
                      </a:r>
                      <a:r>
                        <a:rPr lang="es-ES" baseline="0" dirty="0" smtClean="0"/>
                        <a:t> estancia Erasmus de un extranjero?</a:t>
                      </a:r>
                      <a:endParaRPr lang="es-ES" dirty="0" smtClean="0"/>
                    </a:p>
                    <a:p>
                      <a:pPr algn="l"/>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La Oficina de Relaciones Internacionales de la Universidad de Jaén emite el </a:t>
                      </a:r>
                      <a:r>
                        <a:rPr lang="es-ES" dirty="0" err="1" smtClean="0"/>
                        <a:t>Transcript</a:t>
                      </a:r>
                      <a:r>
                        <a:rPr lang="es-ES" baseline="0" dirty="0" smtClean="0"/>
                        <a:t> of Records y lo remite a las universidades de destino. Solamente se incluyen en el TOR asignaturas de las que el estudiante se haya matriculado.</a:t>
                      </a:r>
                      <a:endParaRPr lang="es-ES" dirty="0" smtClean="0"/>
                    </a:p>
                    <a:p>
                      <a:endParaRPr lang="es-ES" dirty="0"/>
                    </a:p>
                  </a:txBody>
                  <a:tcPr/>
                </a:tc>
              </a:tr>
            </a:tbl>
          </a:graphicData>
        </a:graphic>
      </p:graphicFrame>
    </p:spTree>
    <p:extLst>
      <p:ext uri="{BB962C8B-B14F-4D97-AF65-F5344CB8AC3E}">
        <p14:creationId xmlns:p14="http://schemas.microsoft.com/office/powerpoint/2010/main" val="1565395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dirty="0" smtClean="0">
                <a:solidFill>
                  <a:srgbClr val="FFC000"/>
                </a:solidFill>
                <a:latin typeface="Calibri" pitchFamily="34" charset="0"/>
                <a:hlinkClick r:id="rId3" action="ppaction://hlinksldjump"/>
              </a:rPr>
              <a:t>Asesoramiento IES destino</a:t>
            </a:r>
            <a:endParaRPr lang="es-ES" sz="2800" dirty="0">
              <a:solidFill>
                <a:srgbClr val="FFC000"/>
              </a:solidFill>
              <a:latin typeface="Calibri" pitchFamily="34" charset="0"/>
            </a:endParaRPr>
          </a:p>
        </p:txBody>
      </p:sp>
      <p:graphicFrame>
        <p:nvGraphicFramePr>
          <p:cNvPr id="4" name="3 Diagrama"/>
          <p:cNvGraphicFramePr/>
          <p:nvPr>
            <p:extLst>
              <p:ext uri="{D42A27DB-BD31-4B8C-83A1-F6EECF244321}">
                <p14:modId xmlns:p14="http://schemas.microsoft.com/office/powerpoint/2010/main" val="2605595671"/>
              </p:ext>
            </p:extLst>
          </p:nvPr>
        </p:nvGraphicFramePr>
        <p:xfrm>
          <a:off x="1524000" y="1772816"/>
          <a:ext cx="6096000" cy="36881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2500" dirty="0" smtClean="0">
                <a:solidFill>
                  <a:srgbClr val="FFC000"/>
                </a:solidFill>
                <a:latin typeface="Calibri" pitchFamily="34" charset="0"/>
                <a:hlinkClick r:id="rId3" action="ppaction://hlinksldjump"/>
              </a:rPr>
              <a:t>Firma contrato </a:t>
            </a:r>
            <a:endParaRPr lang="es-ES" sz="2500" dirty="0">
              <a:solidFill>
                <a:srgbClr val="FFC000"/>
              </a:solidFill>
              <a:latin typeface="Calibri" pitchFamily="34" charset="0"/>
            </a:endParaRPr>
          </a:p>
        </p:txBody>
      </p:sp>
      <p:sp>
        <p:nvSpPr>
          <p:cNvPr id="7" name="6 Marcador de contenido"/>
          <p:cNvSpPr>
            <a:spLocks noGrp="1"/>
          </p:cNvSpPr>
          <p:nvPr>
            <p:ph idx="1"/>
          </p:nvPr>
        </p:nvSpPr>
        <p:spPr/>
        <p:txBody>
          <a:bodyPr/>
          <a:lstStyle/>
          <a:p>
            <a:endParaRPr lang="es-ES" dirty="0"/>
          </a:p>
        </p:txBody>
      </p:sp>
      <p:pic>
        <p:nvPicPr>
          <p:cNvPr id="1028" name="Picture 4"/>
          <p:cNvPicPr>
            <a:picLocks noChangeAspect="1" noChangeArrowheads="1"/>
          </p:cNvPicPr>
          <p:nvPr/>
        </p:nvPicPr>
        <p:blipFill>
          <a:blip r:embed="rId4" cstate="print"/>
          <a:srcRect/>
          <a:stretch>
            <a:fillRect/>
          </a:stretch>
        </p:blipFill>
        <p:spPr bwMode="auto">
          <a:xfrm>
            <a:off x="1115616" y="1556792"/>
            <a:ext cx="6705600" cy="45365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sz="3200" dirty="0" smtClean="0"/>
              <a:t>GESTIÓN DE LA MOVILIDAD SALIENTE</a:t>
            </a:r>
            <a:endParaRPr lang="es-ES" sz="3200" dirty="0"/>
          </a:p>
        </p:txBody>
      </p:sp>
    </p:spTree>
    <p:extLst>
      <p:ext uri="{BB962C8B-B14F-4D97-AF65-F5344CB8AC3E}">
        <p14:creationId xmlns:p14="http://schemas.microsoft.com/office/powerpoint/2010/main" val="817963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850688465"/>
              </p:ext>
            </p:extLst>
          </p:nvPr>
        </p:nvGraphicFramePr>
        <p:xfrm>
          <a:off x="457200" y="908725"/>
          <a:ext cx="8229601" cy="5554724"/>
        </p:xfrm>
        <a:graphic>
          <a:graphicData uri="http://schemas.openxmlformats.org/drawingml/2006/table">
            <a:tbl>
              <a:tblPr firstRow="1" bandRow="1">
                <a:tableStyleId>{5C22544A-7EE6-4342-B048-85BDC9FD1C3A}</a:tableStyleId>
              </a:tblPr>
              <a:tblGrid>
                <a:gridCol w="1594520"/>
                <a:gridCol w="3312368"/>
                <a:gridCol w="3322713"/>
              </a:tblGrid>
              <a:tr h="677924">
                <a:tc>
                  <a:txBody>
                    <a:bodyPr/>
                    <a:lstStyle/>
                    <a:p>
                      <a:r>
                        <a:rPr lang="es-ES" sz="1600" dirty="0" smtClean="0">
                          <a:latin typeface="Calibri" pitchFamily="34" charset="0"/>
                        </a:rPr>
                        <a:t>FECHAS APROXIMADAS</a:t>
                      </a:r>
                      <a:endParaRPr lang="es-ES" sz="1600" dirty="0">
                        <a:latin typeface="Calibri" pitchFamily="34" charset="0"/>
                      </a:endParaRPr>
                    </a:p>
                  </a:txBody>
                  <a:tcPr/>
                </a:tc>
                <a:tc>
                  <a:txBody>
                    <a:bodyPr/>
                    <a:lstStyle/>
                    <a:p>
                      <a:r>
                        <a:rPr lang="es-ES" sz="1600" dirty="0" smtClean="0">
                          <a:latin typeface="Calibri" pitchFamily="34" charset="0"/>
                        </a:rPr>
                        <a:t>MOMENTO</a:t>
                      </a:r>
                      <a:r>
                        <a:rPr lang="es-ES" sz="1600" baseline="0" dirty="0" smtClean="0">
                          <a:latin typeface="Calibri" pitchFamily="34" charset="0"/>
                        </a:rPr>
                        <a:t>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lang="es-ES" sz="1400" dirty="0" smtClean="0">
                          <a:latin typeface="Calibri" pitchFamily="34" charset="0"/>
                        </a:rPr>
                        <a:t>Junio -Octubre</a:t>
                      </a:r>
                      <a:endParaRPr lang="es-ES" sz="1400" dirty="0">
                        <a:latin typeface="Calibri" pitchFamily="34" charset="0"/>
                      </a:endParaRPr>
                    </a:p>
                  </a:txBody>
                  <a:tcPr/>
                </a:tc>
                <a:tc>
                  <a:txBody>
                    <a:bodyPr/>
                    <a:lstStyle/>
                    <a:p>
                      <a:r>
                        <a:rPr lang="es-ES" sz="1600" dirty="0" smtClean="0">
                          <a:latin typeface="Calibri" pitchFamily="34" charset="0"/>
                        </a:rPr>
                        <a:t>PREPARACIÓN DE LA OFERTA. PASO I: </a:t>
                      </a:r>
                      <a:r>
                        <a:rPr lang="es-ES" sz="1600" baseline="0" dirty="0" smtClean="0">
                          <a:latin typeface="Calibri" pitchFamily="34" charset="0"/>
                        </a:rPr>
                        <a:t>PROCESO DE RENOVACIÓN ANUAL DE CONVENIOS (CONVENIOS QUE FINALIZAN EN SEPTIEMBRE DEL CURSO SIGUIENTE)</a:t>
                      </a:r>
                      <a:endParaRPr lang="es-ES" sz="1600" dirty="0" smtClean="0">
                        <a:latin typeface="Calibri" pitchFamily="34" charset="0"/>
                      </a:endParaRPr>
                    </a:p>
                  </a:txBody>
                  <a:tcPr/>
                </a:tc>
                <a:tc>
                  <a:txBody>
                    <a:bodyPr/>
                    <a:lstStyle/>
                    <a:p>
                      <a:r>
                        <a:rPr kumimoji="0" lang="es-ES" sz="1600" kern="1200" baseline="0" dirty="0" smtClean="0">
                          <a:solidFill>
                            <a:schemeClr val="dk1"/>
                          </a:solidFill>
                          <a:latin typeface="Calibri" pitchFamily="34" charset="0"/>
                          <a:ea typeface="+mn-ea"/>
                          <a:cs typeface="+mn-cs"/>
                        </a:rPr>
                        <a:t>Es un proceso que se lanza automáticamente desde Relaciones Internacionales. Si el coordinador académico desea proponer alguna modificación de convenio debe ponerse en contacto con Relaciones Internacionales en esta época</a:t>
                      </a:r>
                    </a:p>
                    <a:p>
                      <a:endParaRPr kumimoji="0" lang="es-ES" sz="1600" kern="1200" baseline="0" dirty="0" smtClean="0">
                        <a:solidFill>
                          <a:schemeClr val="dk1"/>
                        </a:solidFill>
                        <a:latin typeface="Calibri" pitchFamily="34" charset="0"/>
                        <a:ea typeface="+mn-ea"/>
                        <a:cs typeface="+mn-cs"/>
                      </a:endParaRPr>
                    </a:p>
                    <a:p>
                      <a:r>
                        <a:rPr kumimoji="0" lang="es-ES" sz="1200" kern="1200" baseline="0" dirty="0" smtClean="0">
                          <a:solidFill>
                            <a:schemeClr val="dk1"/>
                          </a:solidFill>
                          <a:latin typeface="Calibri" pitchFamily="34" charset="0"/>
                          <a:ea typeface="+mn-ea"/>
                          <a:cs typeface="+mn-cs"/>
                        </a:rPr>
                        <a:t>* Es importante que como coordinadores paséis por Relaciones Internacionales para ver el estado en que se encuentran vuestros convenios</a:t>
                      </a:r>
                      <a:endParaRPr kumimoji="0" lang="es-ES" sz="1200" kern="1200" baseline="0" dirty="0">
                        <a:solidFill>
                          <a:schemeClr val="dk1"/>
                        </a:solidFill>
                        <a:latin typeface="Calibri" pitchFamily="34" charset="0"/>
                        <a:ea typeface="+mn-ea"/>
                        <a:cs typeface="+mn-cs"/>
                      </a:endParaRPr>
                    </a:p>
                  </a:txBody>
                  <a:tcPr/>
                </a:tc>
              </a:tr>
              <a:tr h="387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Calibri" pitchFamily="34" charset="0"/>
                        </a:rPr>
                        <a:t>Octubre -</a:t>
                      </a:r>
                    </a:p>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Calibri" pitchFamily="34" charset="0"/>
                        </a:rPr>
                        <a:t>15 Diciembre </a:t>
                      </a:r>
                    </a:p>
                    <a:p>
                      <a:endParaRPr lang="es-ES" sz="1400" dirty="0">
                        <a:latin typeface="Calibri" pitchFamily="34" charset="0"/>
                      </a:endParaRPr>
                    </a:p>
                  </a:txBody>
                  <a:tcPr/>
                </a:tc>
                <a:tc>
                  <a:txBody>
                    <a:bodyPr/>
                    <a:lstStyle/>
                    <a:p>
                      <a:r>
                        <a:rPr lang="es-ES" sz="1600" dirty="0" smtClean="0">
                          <a:latin typeface="Calibri" pitchFamily="34" charset="0"/>
                        </a:rPr>
                        <a:t>PREPARACIÓN</a:t>
                      </a:r>
                      <a:r>
                        <a:rPr lang="es-ES" sz="1600" baseline="0" dirty="0" smtClean="0">
                          <a:latin typeface="Calibri" pitchFamily="34" charset="0"/>
                        </a:rPr>
                        <a:t> DE LA OFERTA. PASO II: DEFINICIÓN DE LAS PLAZAS QUE SE INCLUIRÁN EN EL ANEXO I DE LA CONVOCATORIA ERASMUS+</a:t>
                      </a:r>
                      <a:endParaRPr lang="es-ES" sz="1600" dirty="0">
                        <a:latin typeface="Calibri" pitchFamily="34" charset="0"/>
                      </a:endParaRPr>
                    </a:p>
                  </a:txBody>
                  <a:tcPr/>
                </a:tc>
                <a:tc>
                  <a:txBody>
                    <a:bodyPr/>
                    <a:lstStyle/>
                    <a:p>
                      <a:r>
                        <a:rPr kumimoji="0" lang="es-ES" sz="1600" kern="1200" baseline="0" dirty="0" smtClean="0">
                          <a:solidFill>
                            <a:schemeClr val="dk1"/>
                          </a:solidFill>
                          <a:latin typeface="Calibri" pitchFamily="34" charset="0"/>
                          <a:ea typeface="+mn-ea"/>
                          <a:cs typeface="+mn-cs"/>
                        </a:rPr>
                        <a:t>7 a 14 de Noviembre: Revisión de las plazas a incluir en convocatoria por parte de los coordinadores</a:t>
                      </a:r>
                    </a:p>
                    <a:p>
                      <a:endParaRPr kumimoji="0" lang="es-ES" sz="1600" kern="1200" baseline="0" dirty="0" smtClean="0">
                        <a:solidFill>
                          <a:schemeClr val="dk1"/>
                        </a:solidFill>
                        <a:latin typeface="Calibri" pitchFamily="34" charset="0"/>
                        <a:ea typeface="+mn-ea"/>
                        <a:cs typeface="+mn-cs"/>
                      </a:endParaRPr>
                    </a:p>
                    <a:p>
                      <a:r>
                        <a:rPr kumimoji="0" lang="es-ES" sz="1600" kern="1200" baseline="0" dirty="0" smtClean="0">
                          <a:solidFill>
                            <a:schemeClr val="dk1"/>
                          </a:solidFill>
                          <a:latin typeface="Calibri" pitchFamily="34" charset="0"/>
                          <a:ea typeface="+mn-ea"/>
                          <a:cs typeface="+mn-cs"/>
                        </a:rPr>
                        <a:t>18 de Noviembre: Pre-publicación de la convocatoria. La oferta se irá revisando semanalmente</a:t>
                      </a:r>
                    </a:p>
                    <a:p>
                      <a:endParaRPr kumimoji="0" lang="es-ES" sz="1600" kern="1200" baseline="0" dirty="0" smtClean="0">
                        <a:solidFill>
                          <a:schemeClr val="dk1"/>
                        </a:solidFill>
                        <a:latin typeface="Calibri" pitchFamily="34" charset="0"/>
                        <a:ea typeface="+mn-ea"/>
                        <a:cs typeface="+mn-cs"/>
                      </a:endParaRPr>
                    </a:p>
                    <a:p>
                      <a:endParaRPr lang="es-ES" sz="1600" dirty="0">
                        <a:latin typeface="Calibri" pitchFamily="34" charset="0"/>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Saliente – Intervenciones previas a la Estancia</a:t>
            </a:r>
            <a:endParaRPr lang="es-ES" sz="28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122778177"/>
              </p:ext>
            </p:extLst>
          </p:nvPr>
        </p:nvGraphicFramePr>
        <p:xfrm>
          <a:off x="457200" y="908725"/>
          <a:ext cx="8229601" cy="4518404"/>
        </p:xfrm>
        <a:graphic>
          <a:graphicData uri="http://schemas.openxmlformats.org/drawingml/2006/table">
            <a:tbl>
              <a:tblPr firstRow="1" bandRow="1">
                <a:tableStyleId>{5C22544A-7EE6-4342-B048-85BDC9FD1C3A}</a:tableStyleId>
              </a:tblPr>
              <a:tblGrid>
                <a:gridCol w="1594520"/>
                <a:gridCol w="3312368"/>
                <a:gridCol w="3322713"/>
              </a:tblGrid>
              <a:tr h="677924">
                <a:tc>
                  <a:txBody>
                    <a:bodyPr/>
                    <a:lstStyle/>
                    <a:p>
                      <a:r>
                        <a:rPr lang="es-ES" sz="1600" dirty="0" smtClean="0">
                          <a:latin typeface="Calibri" pitchFamily="34" charset="0"/>
                        </a:rPr>
                        <a:t>FECHAS APROXIMADAS</a:t>
                      </a:r>
                      <a:endParaRPr lang="es-ES" sz="1600" dirty="0">
                        <a:latin typeface="Calibri" pitchFamily="34" charset="0"/>
                      </a:endParaRPr>
                    </a:p>
                  </a:txBody>
                  <a:tcPr/>
                </a:tc>
                <a:tc>
                  <a:txBody>
                    <a:bodyPr/>
                    <a:lstStyle/>
                    <a:p>
                      <a:r>
                        <a:rPr lang="es-ES" sz="1600" dirty="0" smtClean="0">
                          <a:latin typeface="Calibri" pitchFamily="34" charset="0"/>
                        </a:rPr>
                        <a:t>MOMENTO</a:t>
                      </a:r>
                      <a:r>
                        <a:rPr lang="es-ES" sz="1600" baseline="0" dirty="0" smtClean="0">
                          <a:latin typeface="Calibri" pitchFamily="34" charset="0"/>
                        </a:rPr>
                        <a:t>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lang="es-ES" sz="1400" baseline="0" dirty="0" smtClean="0">
                          <a:latin typeface="Calibri" pitchFamily="34" charset="0"/>
                        </a:rPr>
                        <a:t>01 a 22 </a:t>
                      </a:r>
                      <a:r>
                        <a:rPr lang="es-ES" sz="1400" baseline="0" dirty="0" smtClean="0">
                          <a:latin typeface="Calibri" pitchFamily="34" charset="0"/>
                        </a:rPr>
                        <a:t>de Diciembre </a:t>
                      </a:r>
                      <a:r>
                        <a:rPr lang="es-ES" sz="1400" baseline="0" dirty="0" smtClean="0">
                          <a:latin typeface="Calibri" pitchFamily="34" charset="0"/>
                        </a:rPr>
                        <a:t>de </a:t>
                      </a:r>
                      <a:r>
                        <a:rPr lang="es-ES" sz="1400" baseline="0" dirty="0" smtClean="0">
                          <a:latin typeface="Calibri" pitchFamily="34" charset="0"/>
                        </a:rPr>
                        <a:t>2015</a:t>
                      </a:r>
                      <a:endParaRPr lang="es-ES" sz="1400" dirty="0">
                        <a:latin typeface="Calibri" pitchFamily="34" charset="0"/>
                      </a:endParaRPr>
                    </a:p>
                  </a:txBody>
                  <a:tcPr/>
                </a:tc>
                <a:tc>
                  <a:txBody>
                    <a:bodyPr/>
                    <a:lstStyle/>
                    <a:p>
                      <a:r>
                        <a:rPr lang="es-ES" sz="1600" dirty="0" smtClean="0">
                          <a:latin typeface="Calibri" pitchFamily="34" charset="0"/>
                        </a:rPr>
                        <a:t>PERIODO</a:t>
                      </a:r>
                      <a:r>
                        <a:rPr lang="es-ES" sz="1600" baseline="0" dirty="0" smtClean="0">
                          <a:latin typeface="Calibri" pitchFamily="34" charset="0"/>
                        </a:rPr>
                        <a:t> DE </a:t>
                      </a:r>
                      <a:r>
                        <a:rPr lang="es-ES" sz="1600" dirty="0" smtClean="0">
                          <a:latin typeface="Calibri" pitchFamily="34" charset="0"/>
                        </a:rPr>
                        <a:t>LANZAMIENTO DE LA CONVOCATORIA Y PRESENTACIÓN</a:t>
                      </a:r>
                      <a:r>
                        <a:rPr lang="es-ES" sz="1600" baseline="0" dirty="0" smtClean="0">
                          <a:latin typeface="Calibri" pitchFamily="34" charset="0"/>
                        </a:rPr>
                        <a:t> DE SOLICITUDES A TRAVÉS DE </a:t>
                      </a:r>
                      <a:r>
                        <a:rPr lang="es-ES" sz="1600" baseline="0" dirty="0" smtClean="0">
                          <a:latin typeface="Calibri" pitchFamily="34" charset="0"/>
                        </a:rPr>
                        <a:t>UNIVERSIDAD </a:t>
                      </a:r>
                      <a:r>
                        <a:rPr lang="es-ES" sz="1600" baseline="0" dirty="0" smtClean="0">
                          <a:latin typeface="Calibri" pitchFamily="34" charset="0"/>
                        </a:rPr>
                        <a:t>VIRTUAL</a:t>
                      </a:r>
                    </a:p>
                    <a:p>
                      <a:endParaRPr lang="es-ES" sz="1600" baseline="0" dirty="0" smtClean="0">
                        <a:latin typeface="Calibri" pitchFamily="34" charset="0"/>
                      </a:endParaRPr>
                    </a:p>
                    <a:p>
                      <a:r>
                        <a:rPr lang="es-ES" sz="1600" baseline="0" dirty="0" smtClean="0">
                          <a:latin typeface="Calibri" pitchFamily="34" charset="0"/>
                        </a:rPr>
                        <a:t>La convocatoria se publicará </a:t>
                      </a:r>
                      <a:r>
                        <a:rPr lang="es-ES" sz="1600" baseline="0" smtClean="0">
                          <a:latin typeface="Calibri" pitchFamily="34" charset="0"/>
                        </a:rPr>
                        <a:t>el </a:t>
                      </a:r>
                      <a:r>
                        <a:rPr lang="es-ES" sz="1600" baseline="0" smtClean="0">
                          <a:latin typeface="Calibri" pitchFamily="34" charset="0"/>
                        </a:rPr>
                        <a:t>01 </a:t>
                      </a:r>
                      <a:r>
                        <a:rPr lang="es-ES" sz="1600" baseline="0" dirty="0" smtClean="0">
                          <a:latin typeface="Calibri" pitchFamily="34" charset="0"/>
                        </a:rPr>
                        <a:t>de Diciembre</a:t>
                      </a:r>
                      <a:endParaRPr lang="es-ES" sz="1600" dirty="0">
                        <a:latin typeface="Calibri" pitchFamily="34" charset="0"/>
                      </a:endParaRPr>
                    </a:p>
                  </a:txBody>
                  <a:tcPr/>
                </a:tc>
                <a:tc>
                  <a:txBody>
                    <a:bodyPr/>
                    <a:lstStyle/>
                    <a:p>
                      <a:r>
                        <a:rPr lang="es-ES" sz="1600" dirty="0" smtClean="0">
                          <a:latin typeface="Calibri" pitchFamily="34" charset="0"/>
                        </a:rPr>
                        <a:t>Orientar a los estudiantes interesados sobre las </a:t>
                      </a:r>
                      <a:r>
                        <a:rPr lang="es-ES" sz="1600" dirty="0" smtClean="0">
                          <a:latin typeface="Calibri" pitchFamily="34" charset="0"/>
                          <a:hlinkClick r:id="rId3" action="ppaction://hlinksldjump"/>
                        </a:rPr>
                        <a:t>características de las</a:t>
                      </a:r>
                      <a:r>
                        <a:rPr lang="es-ES" sz="1600" baseline="0" dirty="0" smtClean="0">
                          <a:latin typeface="Calibri" pitchFamily="34" charset="0"/>
                          <a:hlinkClick r:id="rId3" action="ppaction://hlinksldjump"/>
                        </a:rPr>
                        <a:t> plazas y de las universidades de destino</a:t>
                      </a:r>
                      <a:r>
                        <a:rPr lang="es-ES" sz="1600" baseline="0" dirty="0" smtClean="0">
                          <a:latin typeface="Calibri" pitchFamily="34" charset="0"/>
                        </a:rPr>
                        <a:t> de cara a facilitar la elección de plaza del estudiante</a:t>
                      </a:r>
                      <a:endParaRPr lang="es-ES" sz="1600" dirty="0" smtClean="0">
                        <a:latin typeface="Calibri" pitchFamily="34" charset="0"/>
                      </a:endParaRPr>
                    </a:p>
                    <a:p>
                      <a:endParaRPr lang="es-ES" sz="1600" dirty="0" smtClean="0">
                        <a:latin typeface="Calibri" pitchFamily="34" charset="0"/>
                      </a:endParaRPr>
                    </a:p>
                    <a:p>
                      <a:endParaRPr lang="es-ES" sz="1600" dirty="0">
                        <a:latin typeface="Calibri" pitchFamily="34" charset="0"/>
                      </a:endParaRPr>
                    </a:p>
                  </a:txBody>
                  <a:tcPr/>
                </a:tc>
              </a:tr>
              <a:tr h="387384">
                <a:tc>
                  <a:txBody>
                    <a:bodyPr/>
                    <a:lstStyle/>
                    <a:p>
                      <a:r>
                        <a:rPr kumimoji="0" lang="es-ES" sz="1400" kern="1200" baseline="0" dirty="0" smtClean="0">
                          <a:solidFill>
                            <a:schemeClr val="dk1"/>
                          </a:solidFill>
                          <a:latin typeface="Calibri" pitchFamily="34" charset="0"/>
                          <a:ea typeface="+mn-ea"/>
                          <a:cs typeface="+mn-cs"/>
                        </a:rPr>
                        <a:t>15 de Enero a 15 de Febrero</a:t>
                      </a:r>
                      <a:endParaRPr kumimoji="0" lang="es-ES" sz="1400" kern="1200" baseline="0" dirty="0">
                        <a:solidFill>
                          <a:schemeClr val="dk1"/>
                        </a:solidFill>
                        <a:latin typeface="Calibri"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smtClean="0">
                          <a:latin typeface="Calibri" pitchFamily="34" charset="0"/>
                        </a:rPr>
                        <a:t>GESTIÓN Y ADJUDICACIÓN DE BECAS</a:t>
                      </a:r>
                      <a:r>
                        <a:rPr lang="es-ES" sz="1600" baseline="0" dirty="0" smtClean="0">
                          <a:latin typeface="Calibri" pitchFamily="34" charset="0"/>
                        </a:rPr>
                        <a:t> (PRIMER PERIODO)</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baseline="0"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600" baseline="0" dirty="0" smtClean="0">
                          <a:latin typeface="Calibri" pitchFamily="34" charset="0"/>
                        </a:rPr>
                        <a:t>Tiene en cuenta los resultados de exámenes de idiomas del CEALM celebrados en Noviembre</a:t>
                      </a:r>
                      <a:endParaRPr lang="es-ES" sz="1600" dirty="0" smtClean="0">
                        <a:latin typeface="Calibri" pitchFamily="34" charset="0"/>
                      </a:endParaRPr>
                    </a:p>
                    <a:p>
                      <a:endParaRPr lang="es-ES" sz="16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600" kern="1200" dirty="0" smtClean="0">
                          <a:solidFill>
                            <a:schemeClr val="dk1"/>
                          </a:solidFill>
                          <a:latin typeface="Calibri" pitchFamily="34" charset="0"/>
                          <a:ea typeface="+mn-ea"/>
                          <a:cs typeface="+mn-cs"/>
                        </a:rPr>
                        <a:t>Este</a:t>
                      </a:r>
                      <a:r>
                        <a:rPr kumimoji="0" lang="es-ES" sz="1600" kern="1200" baseline="0" dirty="0" smtClean="0">
                          <a:solidFill>
                            <a:schemeClr val="dk1"/>
                          </a:solidFill>
                          <a:latin typeface="Calibri" pitchFamily="34" charset="0"/>
                          <a:ea typeface="+mn-ea"/>
                          <a:cs typeface="+mn-cs"/>
                        </a:rPr>
                        <a:t> es un proceso interno realizado en el Servicio de Atención y Ayudas al Estudiante, sin embargo es posible que algunos estudiantes requieran asesoramiento por parte del Coordinador Académico antes de proceder a la aceptación de la plaza</a:t>
                      </a:r>
                      <a:endParaRPr kumimoji="0" lang="es-ES" sz="1600" kern="1200" dirty="0" smtClean="0">
                        <a:solidFill>
                          <a:schemeClr val="dk1"/>
                        </a:solidFill>
                        <a:latin typeface="Calibri" pitchFamily="34" charset="0"/>
                        <a:ea typeface="+mn-ea"/>
                        <a:cs typeface="+mn-cs"/>
                      </a:endParaRPr>
                    </a:p>
                    <a:p>
                      <a:endParaRPr lang="es-ES" sz="1600" dirty="0">
                        <a:latin typeface="Calibri" pitchFamily="34" charset="0"/>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Saliente – Intervenciones previas a la Estancia</a:t>
            </a:r>
            <a:endParaRPr lang="es-ES" sz="28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33417802"/>
              </p:ext>
            </p:extLst>
          </p:nvPr>
        </p:nvGraphicFramePr>
        <p:xfrm>
          <a:off x="457200" y="908725"/>
          <a:ext cx="8229601" cy="512800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400" dirty="0" smtClean="0">
                          <a:latin typeface="Calibri" pitchFamily="34" charset="0"/>
                        </a:rPr>
                        <a:t>FECHAS APROXIMADAS</a:t>
                      </a:r>
                      <a:endParaRPr lang="es-ES" sz="1400" dirty="0">
                        <a:latin typeface="Calibri" pitchFamily="34" charset="0"/>
                      </a:endParaRPr>
                    </a:p>
                  </a:txBody>
                  <a:tcPr/>
                </a:tc>
                <a:tc>
                  <a:txBody>
                    <a:bodyPr/>
                    <a:lstStyle/>
                    <a:p>
                      <a:r>
                        <a:rPr lang="es-ES" sz="1400" dirty="0" smtClean="0">
                          <a:latin typeface="Calibri" pitchFamily="34" charset="0"/>
                        </a:rPr>
                        <a:t>MOMENTO DEL PROCESO</a:t>
                      </a:r>
                      <a:endParaRPr lang="es-ES" sz="1400" dirty="0">
                        <a:latin typeface="Calibri" pitchFamily="34" charset="0"/>
                      </a:endParaRPr>
                    </a:p>
                  </a:txBody>
                  <a:tcPr/>
                </a:tc>
                <a:tc>
                  <a:txBody>
                    <a:bodyPr/>
                    <a:lstStyle/>
                    <a:p>
                      <a:pPr algn="ctr"/>
                      <a:r>
                        <a:rPr lang="es-ES" sz="1400" dirty="0" smtClean="0">
                          <a:solidFill>
                            <a:srgbClr val="FFC000"/>
                          </a:solidFill>
                          <a:latin typeface="Calibri" pitchFamily="34" charset="0"/>
                        </a:rPr>
                        <a:t>TAREA DEL</a:t>
                      </a:r>
                      <a:r>
                        <a:rPr lang="es-ES" sz="1400" baseline="0" dirty="0" smtClean="0">
                          <a:solidFill>
                            <a:srgbClr val="FFC000"/>
                          </a:solidFill>
                          <a:latin typeface="Calibri" pitchFamily="34" charset="0"/>
                        </a:rPr>
                        <a:t> COORDINADOR ACADÉMICO</a:t>
                      </a:r>
                      <a:endParaRPr lang="es-ES" sz="1400" dirty="0">
                        <a:solidFill>
                          <a:srgbClr val="FFC000"/>
                        </a:solidFill>
                        <a:latin typeface="Calibri" pitchFamily="34" charset="0"/>
                      </a:endParaRPr>
                    </a:p>
                  </a:txBody>
                  <a:tcPr/>
                </a:tc>
              </a:tr>
              <a:tr h="387384">
                <a:tc>
                  <a:txBody>
                    <a:bodyPr/>
                    <a:lstStyle/>
                    <a:p>
                      <a:r>
                        <a:rPr lang="es-ES" sz="1400" dirty="0" smtClean="0">
                          <a:latin typeface="Calibri" pitchFamily="34" charset="0"/>
                        </a:rPr>
                        <a:t>A partir del</a:t>
                      </a:r>
                      <a:r>
                        <a:rPr lang="es-ES" sz="1400" baseline="0" dirty="0" smtClean="0">
                          <a:latin typeface="Calibri" pitchFamily="34" charset="0"/>
                        </a:rPr>
                        <a:t> 1 de Marzo de 2015</a:t>
                      </a:r>
                      <a:endParaRPr lang="es-ES" sz="1400" dirty="0">
                        <a:latin typeface="Calibri" pitchFamily="34" charset="0"/>
                      </a:endParaRPr>
                    </a:p>
                  </a:txBody>
                  <a:tcPr/>
                </a:tc>
                <a:tc>
                  <a:txBody>
                    <a:bodyPr/>
                    <a:lstStyle/>
                    <a:p>
                      <a:r>
                        <a:rPr lang="es-ES" sz="1400" dirty="0" smtClean="0">
                          <a:latin typeface="Calibri" pitchFamily="34" charset="0"/>
                        </a:rPr>
                        <a:t>ASESORAMIENTO</a:t>
                      </a:r>
                      <a:r>
                        <a:rPr lang="es-ES" sz="1400" baseline="0" dirty="0" smtClean="0">
                          <a:latin typeface="Calibri" pitchFamily="34" charset="0"/>
                        </a:rPr>
                        <a:t> AL ESTUDIANTE CON PLAZA ADJUDICADA  PARA LA CONFECCIÓN DE SU ACUERDO ACADÉMICO</a:t>
                      </a:r>
                      <a:endParaRPr lang="es-ES" sz="1400" dirty="0">
                        <a:latin typeface="Calibri" pitchFamily="34" charset="0"/>
                      </a:endParaRPr>
                    </a:p>
                  </a:txBody>
                  <a:tcPr/>
                </a:tc>
                <a:tc>
                  <a:txBody>
                    <a:bodyPr/>
                    <a:lstStyle/>
                    <a:p>
                      <a:r>
                        <a:rPr kumimoji="0" lang="es-ES" sz="1400" kern="1200" dirty="0" smtClean="0">
                          <a:solidFill>
                            <a:schemeClr val="dk1"/>
                          </a:solidFill>
                          <a:latin typeface="Calibri" pitchFamily="34" charset="0"/>
                          <a:ea typeface="+mn-ea"/>
                          <a:cs typeface="+mn-cs"/>
                        </a:rPr>
                        <a:t>Asesorar a los estudiantes acerca de la confección de su contrato académico</a:t>
                      </a:r>
                      <a:r>
                        <a:rPr kumimoji="0" lang="es-ES" sz="1400" kern="1200" baseline="0" dirty="0" smtClean="0">
                          <a:solidFill>
                            <a:schemeClr val="dk1"/>
                          </a:solidFill>
                          <a:latin typeface="Calibri" pitchFamily="34" charset="0"/>
                          <a:ea typeface="+mn-ea"/>
                          <a:cs typeface="+mn-cs"/>
                        </a:rPr>
                        <a:t> (contrato online + </a:t>
                      </a:r>
                      <a:r>
                        <a:rPr kumimoji="0" lang="es-ES" sz="1400" kern="1200" baseline="0" dirty="0" err="1" smtClean="0">
                          <a:solidFill>
                            <a:schemeClr val="dk1"/>
                          </a:solidFill>
                          <a:latin typeface="Calibri" pitchFamily="34" charset="0"/>
                          <a:ea typeface="+mn-ea"/>
                          <a:cs typeface="+mn-cs"/>
                        </a:rPr>
                        <a:t>Learning</a:t>
                      </a:r>
                      <a:r>
                        <a:rPr kumimoji="0" lang="es-ES" sz="1400" kern="1200" baseline="0" dirty="0" smtClean="0">
                          <a:solidFill>
                            <a:schemeClr val="dk1"/>
                          </a:solidFill>
                          <a:latin typeface="Calibri" pitchFamily="34" charset="0"/>
                          <a:ea typeface="+mn-ea"/>
                          <a:cs typeface="+mn-cs"/>
                        </a:rPr>
                        <a:t> </a:t>
                      </a:r>
                      <a:r>
                        <a:rPr kumimoji="0" lang="es-ES" sz="1400" kern="1200" baseline="0" dirty="0" err="1" smtClean="0">
                          <a:solidFill>
                            <a:schemeClr val="dk1"/>
                          </a:solidFill>
                          <a:latin typeface="Calibri" pitchFamily="34" charset="0"/>
                          <a:ea typeface="+mn-ea"/>
                          <a:cs typeface="+mn-cs"/>
                        </a:rPr>
                        <a:t>Agreement</a:t>
                      </a:r>
                      <a:r>
                        <a:rPr kumimoji="0" lang="es-ES" sz="1400" kern="1200" baseline="0" dirty="0" smtClean="0">
                          <a:solidFill>
                            <a:schemeClr val="dk1"/>
                          </a:solidFill>
                          <a:latin typeface="Calibri" pitchFamily="34" charset="0"/>
                          <a:ea typeface="+mn-ea"/>
                          <a:cs typeface="+mn-cs"/>
                        </a:rPr>
                        <a:t>) </a:t>
                      </a:r>
                      <a:r>
                        <a:rPr kumimoji="0" lang="es-ES" sz="1400" kern="1200" baseline="0" dirty="0" smtClean="0">
                          <a:solidFill>
                            <a:schemeClr val="dk1"/>
                          </a:solidFill>
                          <a:latin typeface="Calibri" pitchFamily="34" charset="0"/>
                          <a:ea typeface="+mn-ea"/>
                          <a:cs typeface="+mn-cs"/>
                          <a:hlinkClick r:id="rId3" action="ppaction://hlinksldjump"/>
                        </a:rPr>
                        <a:t>y aprobar (o rechazar dicha propuesta)</a:t>
                      </a:r>
                      <a:endParaRPr kumimoji="0" lang="es-ES" sz="1400" kern="1200" baseline="0" dirty="0" smtClean="0">
                        <a:solidFill>
                          <a:schemeClr val="dk1"/>
                        </a:solidFill>
                        <a:latin typeface="Calibri" pitchFamily="34" charset="0"/>
                        <a:ea typeface="+mn-ea"/>
                        <a:cs typeface="+mn-cs"/>
                      </a:endParaRPr>
                    </a:p>
                    <a:p>
                      <a:endParaRPr kumimoji="0" lang="es-ES" sz="1400" kern="1200" baseline="0" dirty="0" smtClean="0">
                        <a:solidFill>
                          <a:schemeClr val="dk1"/>
                        </a:solidFill>
                        <a:latin typeface="Calibri" pitchFamily="34" charset="0"/>
                        <a:ea typeface="+mn-ea"/>
                        <a:cs typeface="+mn-cs"/>
                      </a:endParaRPr>
                    </a:p>
                    <a:p>
                      <a:r>
                        <a:rPr kumimoji="0" lang="es-ES" sz="1400" kern="1200" baseline="0" dirty="0" smtClean="0">
                          <a:solidFill>
                            <a:schemeClr val="dk1"/>
                          </a:solidFill>
                          <a:latin typeface="Calibri" pitchFamily="34" charset="0"/>
                          <a:ea typeface="+mn-ea"/>
                          <a:cs typeface="+mn-cs"/>
                        </a:rPr>
                        <a:t>Asesorar a los estudiantes sobre otros aspectos académicos relacionados con su estancia (idiomas de docencia, posibles dificultades, </a:t>
                      </a:r>
                      <a:r>
                        <a:rPr kumimoji="0" lang="es-ES" sz="1400" kern="1200" baseline="0" dirty="0" err="1" smtClean="0">
                          <a:solidFill>
                            <a:schemeClr val="dk1"/>
                          </a:solidFill>
                          <a:latin typeface="Calibri" pitchFamily="34" charset="0"/>
                          <a:ea typeface="+mn-ea"/>
                          <a:cs typeface="+mn-cs"/>
                        </a:rPr>
                        <a:t>etc</a:t>
                      </a:r>
                      <a:r>
                        <a:rPr kumimoji="0" lang="es-ES" sz="1400" kern="1200" baseline="0" dirty="0" smtClean="0">
                          <a:solidFill>
                            <a:schemeClr val="dk1"/>
                          </a:solidFill>
                          <a:latin typeface="Calibri" pitchFamily="34" charset="0"/>
                          <a:ea typeface="+mn-ea"/>
                          <a:cs typeface="+mn-cs"/>
                        </a:rPr>
                        <a:t>)</a:t>
                      </a:r>
                      <a:endParaRPr kumimoji="0" lang="es-ES" sz="1400" kern="1200" baseline="0" dirty="0">
                        <a:solidFill>
                          <a:schemeClr val="dk1"/>
                        </a:solidFill>
                        <a:latin typeface="Calibri" pitchFamily="34" charset="0"/>
                        <a:ea typeface="+mn-ea"/>
                        <a:cs typeface="+mn-cs"/>
                      </a:endParaRPr>
                    </a:p>
                  </a:txBody>
                  <a:tcPr/>
                </a:tc>
              </a:tr>
              <a:tr h="387384">
                <a:tc>
                  <a:txBody>
                    <a:bodyPr/>
                    <a:lstStyle/>
                    <a:p>
                      <a:r>
                        <a:rPr lang="es-ES" sz="1400" dirty="0" smtClean="0">
                          <a:latin typeface="Calibri" pitchFamily="34" charset="0"/>
                        </a:rPr>
                        <a:t>Mediados</a:t>
                      </a:r>
                      <a:r>
                        <a:rPr lang="es-ES" sz="1400" baseline="0" dirty="0" smtClean="0">
                          <a:latin typeface="Calibri" pitchFamily="34" charset="0"/>
                        </a:rPr>
                        <a:t> de Marzo 2015</a:t>
                      </a:r>
                      <a:endParaRPr lang="es-ES"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Calibri" pitchFamily="34" charset="0"/>
                        </a:rPr>
                        <a:t>GESTIÓN Y ADJUDICACIÓN DE BECAS</a:t>
                      </a:r>
                      <a:r>
                        <a:rPr lang="es-ES" sz="1400" baseline="0" dirty="0" smtClean="0">
                          <a:latin typeface="Calibri" pitchFamily="34" charset="0"/>
                        </a:rPr>
                        <a:t> (SEGUNDO PERIODO)</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400" baseline="0"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400" baseline="0" dirty="0" smtClean="0">
                          <a:latin typeface="Calibri" pitchFamily="34" charset="0"/>
                        </a:rPr>
                        <a:t>Tiene en cuenta los resultados de exámenes de idiomas del CEALM celebrados en Febrero</a:t>
                      </a:r>
                      <a:endParaRPr lang="es-ES" sz="1400"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400" dirty="0" smtClean="0">
                        <a:latin typeface="Calibri" pitchFamily="34" charset="0"/>
                      </a:endParaRPr>
                    </a:p>
                    <a:p>
                      <a:endParaRPr lang="es-ES" sz="1400"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400" kern="1200" dirty="0" smtClean="0">
                          <a:solidFill>
                            <a:schemeClr val="dk1"/>
                          </a:solidFill>
                          <a:latin typeface="Calibri" pitchFamily="34" charset="0"/>
                          <a:ea typeface="+mn-ea"/>
                          <a:cs typeface="+mn-cs"/>
                        </a:rPr>
                        <a:t>Este</a:t>
                      </a:r>
                      <a:r>
                        <a:rPr kumimoji="0" lang="es-ES" sz="1400" kern="1200" baseline="0" dirty="0" smtClean="0">
                          <a:solidFill>
                            <a:schemeClr val="dk1"/>
                          </a:solidFill>
                          <a:latin typeface="Calibri" pitchFamily="34" charset="0"/>
                          <a:ea typeface="+mn-ea"/>
                          <a:cs typeface="+mn-cs"/>
                        </a:rPr>
                        <a:t> es un proceso interno realizado en el Servicio de Atención y Ayudas al Estudiante, sin embargo es posible que algunos estudiantes requieran asesoramiento por parte del Coordinador Académico antes de proceder a la aceptación de la plaza</a:t>
                      </a:r>
                      <a:endParaRPr kumimoji="0" lang="es-ES" sz="1400" kern="1200" baseline="0" dirty="0">
                        <a:solidFill>
                          <a:schemeClr val="dk1"/>
                        </a:solidFill>
                        <a:latin typeface="Calibri" pitchFamily="34" charset="0"/>
                        <a:ea typeface="+mn-ea"/>
                        <a:cs typeface="+mn-cs"/>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Saliente – </a:t>
            </a:r>
            <a:r>
              <a:rPr lang="es-ES" sz="2800" dirty="0">
                <a:latin typeface="Calibri" pitchFamily="34" charset="0"/>
              </a:rPr>
              <a:t>Intervenciones previas a la Estancia</a:t>
            </a:r>
          </a:p>
        </p:txBody>
      </p:sp>
    </p:spTree>
    <p:extLst>
      <p:ext uri="{BB962C8B-B14F-4D97-AF65-F5344CB8AC3E}">
        <p14:creationId xmlns:p14="http://schemas.microsoft.com/office/powerpoint/2010/main" val="3112778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033373956"/>
              </p:ext>
            </p:extLst>
          </p:nvPr>
        </p:nvGraphicFramePr>
        <p:xfrm>
          <a:off x="457200" y="908725"/>
          <a:ext cx="8229601" cy="311632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400" dirty="0" smtClean="0">
                          <a:latin typeface="Calibri" pitchFamily="34" charset="0"/>
                        </a:rPr>
                        <a:t>FECHAS APROXIMADAS</a:t>
                      </a:r>
                      <a:endParaRPr lang="es-ES" sz="1400" dirty="0">
                        <a:latin typeface="Calibri" pitchFamily="34" charset="0"/>
                      </a:endParaRPr>
                    </a:p>
                  </a:txBody>
                  <a:tcPr/>
                </a:tc>
                <a:tc>
                  <a:txBody>
                    <a:bodyPr/>
                    <a:lstStyle/>
                    <a:p>
                      <a:r>
                        <a:rPr lang="es-ES" sz="1400" dirty="0" smtClean="0">
                          <a:latin typeface="Calibri" pitchFamily="34" charset="0"/>
                        </a:rPr>
                        <a:t>MOMENTO DEL PROCESO</a:t>
                      </a:r>
                      <a:endParaRPr lang="es-ES" sz="1400" dirty="0">
                        <a:latin typeface="Calibri" pitchFamily="34" charset="0"/>
                      </a:endParaRPr>
                    </a:p>
                  </a:txBody>
                  <a:tcPr/>
                </a:tc>
                <a:tc>
                  <a:txBody>
                    <a:bodyPr/>
                    <a:lstStyle/>
                    <a:p>
                      <a:pPr algn="ctr"/>
                      <a:r>
                        <a:rPr lang="es-ES" sz="1400" dirty="0" smtClean="0">
                          <a:solidFill>
                            <a:srgbClr val="FFC000"/>
                          </a:solidFill>
                          <a:latin typeface="Calibri" pitchFamily="34" charset="0"/>
                        </a:rPr>
                        <a:t>TAREA DEL</a:t>
                      </a:r>
                      <a:r>
                        <a:rPr lang="es-ES" sz="1400" baseline="0" dirty="0" smtClean="0">
                          <a:solidFill>
                            <a:srgbClr val="FFC000"/>
                          </a:solidFill>
                          <a:latin typeface="Calibri" pitchFamily="34" charset="0"/>
                        </a:rPr>
                        <a:t> COORDINADOR ACADÉMICO</a:t>
                      </a:r>
                      <a:endParaRPr lang="es-ES" sz="1400" dirty="0">
                        <a:solidFill>
                          <a:srgbClr val="FFC000"/>
                        </a:solidFill>
                        <a:latin typeface="Calibri" pitchFamily="34" charset="0"/>
                      </a:endParaRPr>
                    </a:p>
                  </a:txBody>
                  <a:tcPr/>
                </a:tc>
              </a:tr>
              <a:tr h="387384">
                <a:tc>
                  <a:txBody>
                    <a:bodyPr/>
                    <a:lstStyle/>
                    <a:p>
                      <a:r>
                        <a:rPr lang="es-ES" sz="1400" dirty="0" smtClean="0">
                          <a:latin typeface="Calibri" pitchFamily="34" charset="0"/>
                        </a:rPr>
                        <a:t>A partir del</a:t>
                      </a:r>
                      <a:r>
                        <a:rPr lang="es-ES" sz="1400" baseline="0" dirty="0" smtClean="0">
                          <a:latin typeface="Calibri" pitchFamily="34" charset="0"/>
                        </a:rPr>
                        <a:t> 1 de Abril de 2015</a:t>
                      </a:r>
                      <a:endParaRPr lang="es-ES" sz="1400" dirty="0">
                        <a:latin typeface="Calibri" pitchFamily="34" charset="0"/>
                      </a:endParaRPr>
                    </a:p>
                  </a:txBody>
                  <a:tcPr/>
                </a:tc>
                <a:tc>
                  <a:txBody>
                    <a:bodyPr/>
                    <a:lstStyle/>
                    <a:p>
                      <a:r>
                        <a:rPr lang="es-ES" sz="1400" dirty="0" smtClean="0">
                          <a:latin typeface="Calibri" pitchFamily="34" charset="0"/>
                        </a:rPr>
                        <a:t>ASESORAMIENTO</a:t>
                      </a:r>
                      <a:r>
                        <a:rPr lang="es-ES" sz="1400" baseline="0" dirty="0" smtClean="0">
                          <a:latin typeface="Calibri" pitchFamily="34" charset="0"/>
                        </a:rPr>
                        <a:t> AL ESTUDIANTE CON PLAZA ADJUDICADA  EN SEGUNDO PERIODO PARA LA CONFECCIÓN DE SU ACUERDO ACADÉMICO</a:t>
                      </a:r>
                      <a:endParaRPr lang="es-ES" sz="1400" dirty="0">
                        <a:latin typeface="Calibri" pitchFamily="34" charset="0"/>
                      </a:endParaRPr>
                    </a:p>
                  </a:txBody>
                  <a:tcPr/>
                </a:tc>
                <a:tc>
                  <a:txBody>
                    <a:bodyPr/>
                    <a:lstStyle/>
                    <a:p>
                      <a:r>
                        <a:rPr kumimoji="0" lang="es-ES" sz="1400" kern="1200" dirty="0" smtClean="0">
                          <a:solidFill>
                            <a:schemeClr val="dk1"/>
                          </a:solidFill>
                          <a:latin typeface="Calibri" pitchFamily="34" charset="0"/>
                          <a:ea typeface="+mn-ea"/>
                          <a:cs typeface="+mn-cs"/>
                        </a:rPr>
                        <a:t>Asesorar a los estudiantes acerca de la confección de su contrato académico</a:t>
                      </a:r>
                      <a:r>
                        <a:rPr kumimoji="0" lang="es-ES" sz="1400" kern="1200" baseline="0" dirty="0" smtClean="0">
                          <a:solidFill>
                            <a:schemeClr val="dk1"/>
                          </a:solidFill>
                          <a:latin typeface="Calibri" pitchFamily="34" charset="0"/>
                          <a:ea typeface="+mn-ea"/>
                          <a:cs typeface="+mn-cs"/>
                        </a:rPr>
                        <a:t> (contrato online + </a:t>
                      </a:r>
                      <a:r>
                        <a:rPr kumimoji="0" lang="es-ES" sz="1400" kern="1200" baseline="0" dirty="0" err="1" smtClean="0">
                          <a:solidFill>
                            <a:schemeClr val="dk1"/>
                          </a:solidFill>
                          <a:latin typeface="Calibri" pitchFamily="34" charset="0"/>
                          <a:ea typeface="+mn-ea"/>
                          <a:cs typeface="+mn-cs"/>
                        </a:rPr>
                        <a:t>Learning</a:t>
                      </a:r>
                      <a:r>
                        <a:rPr kumimoji="0" lang="es-ES" sz="1400" kern="1200" baseline="0" dirty="0" smtClean="0">
                          <a:solidFill>
                            <a:schemeClr val="dk1"/>
                          </a:solidFill>
                          <a:latin typeface="Calibri" pitchFamily="34" charset="0"/>
                          <a:ea typeface="+mn-ea"/>
                          <a:cs typeface="+mn-cs"/>
                        </a:rPr>
                        <a:t> </a:t>
                      </a:r>
                      <a:r>
                        <a:rPr kumimoji="0" lang="es-ES" sz="1400" kern="1200" baseline="0" dirty="0" err="1" smtClean="0">
                          <a:solidFill>
                            <a:schemeClr val="dk1"/>
                          </a:solidFill>
                          <a:latin typeface="Calibri" pitchFamily="34" charset="0"/>
                          <a:ea typeface="+mn-ea"/>
                          <a:cs typeface="+mn-cs"/>
                        </a:rPr>
                        <a:t>Agreement</a:t>
                      </a:r>
                      <a:r>
                        <a:rPr kumimoji="0" lang="es-ES" sz="1400" kern="1200" baseline="0" dirty="0" smtClean="0">
                          <a:solidFill>
                            <a:schemeClr val="dk1"/>
                          </a:solidFill>
                          <a:latin typeface="Calibri" pitchFamily="34" charset="0"/>
                          <a:ea typeface="+mn-ea"/>
                          <a:cs typeface="+mn-cs"/>
                        </a:rPr>
                        <a:t>) </a:t>
                      </a:r>
                      <a:r>
                        <a:rPr kumimoji="0" lang="es-ES" sz="1400" kern="1200" baseline="0" dirty="0" smtClean="0">
                          <a:solidFill>
                            <a:schemeClr val="dk1"/>
                          </a:solidFill>
                          <a:latin typeface="Calibri" pitchFamily="34" charset="0"/>
                          <a:ea typeface="+mn-ea"/>
                          <a:cs typeface="+mn-cs"/>
                          <a:hlinkClick r:id="rId3" action="ppaction://hlinksldjump"/>
                        </a:rPr>
                        <a:t>y aprobar (o rechazar dicha propuesta)</a:t>
                      </a:r>
                      <a:endParaRPr kumimoji="0" lang="es-ES" sz="1400" kern="1200" baseline="0" dirty="0" smtClean="0">
                        <a:solidFill>
                          <a:schemeClr val="dk1"/>
                        </a:solidFill>
                        <a:latin typeface="Calibri" pitchFamily="34" charset="0"/>
                        <a:ea typeface="+mn-ea"/>
                        <a:cs typeface="+mn-cs"/>
                      </a:endParaRPr>
                    </a:p>
                    <a:p>
                      <a:endParaRPr kumimoji="0" lang="es-ES" sz="1400" kern="1200" baseline="0" dirty="0" smtClean="0">
                        <a:solidFill>
                          <a:schemeClr val="dk1"/>
                        </a:solidFill>
                        <a:latin typeface="Calibri" pitchFamily="34" charset="0"/>
                        <a:ea typeface="+mn-ea"/>
                        <a:cs typeface="+mn-cs"/>
                      </a:endParaRPr>
                    </a:p>
                    <a:p>
                      <a:r>
                        <a:rPr kumimoji="0" lang="es-ES" sz="1400" kern="1200" baseline="0" dirty="0" smtClean="0">
                          <a:solidFill>
                            <a:schemeClr val="dk1"/>
                          </a:solidFill>
                          <a:latin typeface="Calibri" pitchFamily="34" charset="0"/>
                          <a:ea typeface="+mn-ea"/>
                          <a:cs typeface="+mn-cs"/>
                        </a:rPr>
                        <a:t>Asesorar a los estudiantes sobre otros aspectos académicos relacionados con su estancia (idiomas de docencia, posibles dificultades, </a:t>
                      </a:r>
                      <a:r>
                        <a:rPr kumimoji="0" lang="es-ES" sz="1400" kern="1200" baseline="0" dirty="0" err="1" smtClean="0">
                          <a:solidFill>
                            <a:schemeClr val="dk1"/>
                          </a:solidFill>
                          <a:latin typeface="Calibri" pitchFamily="34" charset="0"/>
                          <a:ea typeface="+mn-ea"/>
                          <a:cs typeface="+mn-cs"/>
                        </a:rPr>
                        <a:t>etc</a:t>
                      </a:r>
                      <a:r>
                        <a:rPr kumimoji="0" lang="es-ES" sz="1400" kern="1200" baseline="0" dirty="0" smtClean="0">
                          <a:solidFill>
                            <a:schemeClr val="dk1"/>
                          </a:solidFill>
                          <a:latin typeface="Calibri" pitchFamily="34" charset="0"/>
                          <a:ea typeface="+mn-ea"/>
                          <a:cs typeface="+mn-cs"/>
                        </a:rPr>
                        <a:t>)</a:t>
                      </a:r>
                      <a:endParaRPr kumimoji="0" lang="es-ES" sz="1400" kern="1200" baseline="0" dirty="0">
                        <a:solidFill>
                          <a:schemeClr val="dk1"/>
                        </a:solidFill>
                        <a:latin typeface="Calibri" pitchFamily="34" charset="0"/>
                        <a:ea typeface="+mn-ea"/>
                        <a:cs typeface="+mn-cs"/>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fontScale="90000"/>
          </a:bodyPr>
          <a:lstStyle/>
          <a:p>
            <a:pPr algn="ctr"/>
            <a:r>
              <a:rPr lang="es-ES" sz="2800" dirty="0" smtClean="0">
                <a:latin typeface="Calibri" pitchFamily="34" charset="0"/>
              </a:rPr>
              <a:t>Movilidad Saliente – </a:t>
            </a:r>
            <a:r>
              <a:rPr lang="es-ES" sz="2800" dirty="0">
                <a:latin typeface="Calibri" pitchFamily="34" charset="0"/>
              </a:rPr>
              <a:t>Intervenciones previas a la Estancia</a:t>
            </a:r>
          </a:p>
        </p:txBody>
      </p:sp>
    </p:spTree>
    <p:extLst>
      <p:ext uri="{BB962C8B-B14F-4D97-AF65-F5344CB8AC3E}">
        <p14:creationId xmlns:p14="http://schemas.microsoft.com/office/powerpoint/2010/main" val="3564845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78302937"/>
              </p:ext>
            </p:extLst>
          </p:nvPr>
        </p:nvGraphicFramePr>
        <p:xfrm>
          <a:off x="457200" y="908725"/>
          <a:ext cx="8229601" cy="320776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600" dirty="0" smtClean="0">
                          <a:latin typeface="Calibri" pitchFamily="34" charset="0"/>
                        </a:rPr>
                        <a:t>FECHAS</a:t>
                      </a:r>
                      <a:r>
                        <a:rPr lang="es-ES" sz="1600" baseline="0" dirty="0" smtClean="0">
                          <a:latin typeface="Calibri" pitchFamily="34" charset="0"/>
                        </a:rPr>
                        <a:t> APROXIMADAS</a:t>
                      </a:r>
                      <a:endParaRPr lang="es-ES" sz="1600" dirty="0">
                        <a:latin typeface="Calibri" pitchFamily="34" charset="0"/>
                      </a:endParaRPr>
                    </a:p>
                  </a:txBody>
                  <a:tcPr/>
                </a:tc>
                <a:tc>
                  <a:txBody>
                    <a:bodyPr/>
                    <a:lstStyle/>
                    <a:p>
                      <a:r>
                        <a:rPr lang="es-ES" sz="1600" dirty="0" smtClean="0">
                          <a:latin typeface="Calibri" pitchFamily="34" charset="0"/>
                        </a:rPr>
                        <a:t>MOMENTO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kumimoji="0" lang="es-ES" sz="1200" b="0" kern="1200" baseline="0" dirty="0" smtClean="0">
                          <a:solidFill>
                            <a:schemeClr val="dk1"/>
                          </a:solidFill>
                          <a:latin typeface="Calibri" pitchFamily="34" charset="0"/>
                          <a:ea typeface="+mn-ea"/>
                          <a:cs typeface="+mn-cs"/>
                        </a:rPr>
                        <a:t>De forma previa o al comienzo de la estancia: </a:t>
                      </a:r>
                    </a:p>
                    <a:p>
                      <a:endParaRPr kumimoji="0" lang="es-ES" sz="1200" b="0" kern="1200" baseline="0" dirty="0" smtClean="0">
                        <a:solidFill>
                          <a:schemeClr val="dk1"/>
                        </a:solidFill>
                        <a:latin typeface="Calibri" pitchFamily="34" charset="0"/>
                        <a:ea typeface="+mn-ea"/>
                        <a:cs typeface="+mn-cs"/>
                      </a:endParaRPr>
                    </a:p>
                    <a:p>
                      <a:r>
                        <a:rPr kumimoji="0" lang="es-ES" sz="1200" b="0" kern="1200" baseline="0" dirty="0" smtClean="0">
                          <a:solidFill>
                            <a:schemeClr val="dk1"/>
                          </a:solidFill>
                          <a:latin typeface="Calibri" pitchFamily="34" charset="0"/>
                          <a:ea typeface="+mn-ea"/>
                          <a:cs typeface="+mn-cs"/>
                        </a:rPr>
                        <a:t>Septiembre/Octubre – Enero/Febrero</a:t>
                      </a:r>
                      <a:endParaRPr kumimoji="0" lang="es-ES" sz="1200" b="0" kern="1200" baseline="0" dirty="0">
                        <a:solidFill>
                          <a:schemeClr val="dk1"/>
                        </a:solidFill>
                        <a:latin typeface="Calibri" pitchFamily="34" charset="0"/>
                        <a:ea typeface="+mn-ea"/>
                        <a:cs typeface="+mn-cs"/>
                      </a:endParaRPr>
                    </a:p>
                  </a:txBody>
                  <a:tcPr/>
                </a:tc>
                <a:tc>
                  <a:txBody>
                    <a:bodyPr/>
                    <a:lstStyle/>
                    <a:p>
                      <a:r>
                        <a:rPr kumimoji="0" lang="es-ES" sz="1600" kern="1200" dirty="0" smtClean="0">
                          <a:solidFill>
                            <a:schemeClr val="dk1"/>
                          </a:solidFill>
                          <a:latin typeface="Calibri" pitchFamily="34" charset="0"/>
                          <a:ea typeface="+mn-ea"/>
                          <a:cs typeface="+mn-cs"/>
                        </a:rPr>
                        <a:t>SOLICITUDES DE REDUCCIÓN DE ESTANCIA</a:t>
                      </a:r>
                    </a:p>
                    <a:p>
                      <a:endParaRPr kumimoji="0" lang="es-ES" sz="1600" kern="1200" dirty="0" smtClean="0">
                        <a:solidFill>
                          <a:schemeClr val="dk1"/>
                        </a:solidFill>
                        <a:latin typeface="Calibri" pitchFamily="34" charset="0"/>
                        <a:ea typeface="+mn-ea"/>
                        <a:cs typeface="+mn-cs"/>
                      </a:endParaRPr>
                    </a:p>
                    <a:p>
                      <a:endParaRPr kumimoji="0" lang="es-ES" sz="1600" kern="1200" dirty="0" smtClean="0">
                        <a:solidFill>
                          <a:schemeClr val="dk1"/>
                        </a:solidFill>
                        <a:latin typeface="Calibri" pitchFamily="34" charset="0"/>
                        <a:ea typeface="+mn-ea"/>
                        <a:cs typeface="+mn-cs"/>
                      </a:endParaRPr>
                    </a:p>
                    <a:p>
                      <a:endParaRPr kumimoji="0" lang="es-ES" sz="1600" kern="1200" dirty="0" smtClean="0">
                        <a:solidFill>
                          <a:schemeClr val="dk1"/>
                        </a:solidFill>
                        <a:latin typeface="Calibri" pitchFamily="34" charset="0"/>
                        <a:ea typeface="+mn-ea"/>
                        <a:cs typeface="+mn-cs"/>
                      </a:endParaRPr>
                    </a:p>
                    <a:p>
                      <a:endParaRPr kumimoji="0" lang="es-ES" sz="1600" kern="1200" dirty="0" smtClean="0">
                        <a:solidFill>
                          <a:schemeClr val="dk1"/>
                        </a:solidFill>
                        <a:latin typeface="Calibri" pitchFamily="34" charset="0"/>
                        <a:ea typeface="+mn-ea"/>
                        <a:cs typeface="+mn-cs"/>
                      </a:endParaRPr>
                    </a:p>
                    <a:p>
                      <a:endParaRPr kumimoji="0" lang="es-ES" sz="1600" kern="1200" dirty="0" smtClean="0">
                        <a:solidFill>
                          <a:schemeClr val="dk1"/>
                        </a:solidFill>
                        <a:latin typeface="Calibri" pitchFamily="34" charset="0"/>
                        <a:ea typeface="+mn-ea"/>
                        <a:cs typeface="+mn-cs"/>
                      </a:endParaRPr>
                    </a:p>
                    <a:p>
                      <a:endParaRPr kumimoji="0" lang="es-ES" sz="1600" kern="1200" dirty="0">
                        <a:solidFill>
                          <a:schemeClr val="dk1"/>
                        </a:solidFill>
                        <a:latin typeface="Calibri" pitchFamily="34" charset="0"/>
                        <a:ea typeface="+mn-ea"/>
                        <a:cs typeface="+mn-cs"/>
                      </a:endParaRPr>
                    </a:p>
                  </a:txBody>
                  <a:tcPr/>
                </a:tc>
                <a:tc>
                  <a:txBody>
                    <a:bodyPr/>
                    <a:lstStyle/>
                    <a:p>
                      <a:r>
                        <a:rPr kumimoji="0" lang="es-ES" sz="1600" kern="1200" baseline="0" dirty="0" smtClean="0">
                          <a:solidFill>
                            <a:schemeClr val="dk1"/>
                          </a:solidFill>
                          <a:latin typeface="Calibri" pitchFamily="34" charset="0"/>
                          <a:ea typeface="+mn-ea"/>
                          <a:cs typeface="+mn-cs"/>
                        </a:rPr>
                        <a:t>Dar el visto bueno a la solicitud de reducción de estancia del estudiante basada en razones académicas</a:t>
                      </a:r>
                    </a:p>
                    <a:p>
                      <a:endParaRPr kumimoji="0" lang="es-ES" sz="1600" kern="1200" baseline="0" dirty="0" smtClean="0">
                        <a:solidFill>
                          <a:schemeClr val="dk1"/>
                        </a:solidFill>
                        <a:latin typeface="Calibri" pitchFamily="34" charset="0"/>
                        <a:ea typeface="+mn-ea"/>
                        <a:cs typeface="+mn-cs"/>
                      </a:endParaRPr>
                    </a:p>
                    <a:p>
                      <a:r>
                        <a:rPr kumimoji="0" lang="es-ES" sz="1600" kern="1200" baseline="0" dirty="0" err="1" smtClean="0">
                          <a:solidFill>
                            <a:schemeClr val="dk1"/>
                          </a:solidFill>
                          <a:latin typeface="Calibri" pitchFamily="34" charset="0"/>
                          <a:ea typeface="+mn-ea"/>
                          <a:cs typeface="+mn-cs"/>
                        </a:rPr>
                        <a:t>Pej</a:t>
                      </a:r>
                      <a:r>
                        <a:rPr kumimoji="0" lang="es-ES" sz="1600" kern="1200" baseline="0" dirty="0" smtClean="0">
                          <a:solidFill>
                            <a:schemeClr val="dk1"/>
                          </a:solidFill>
                          <a:latin typeface="Calibri" pitchFamily="34" charset="0"/>
                          <a:ea typeface="+mn-ea"/>
                          <a:cs typeface="+mn-cs"/>
                        </a:rPr>
                        <a:t>.: No existencia de suficientes asignaturas adecuadas para el estudiante en la oferta académica de la universidad de destino</a:t>
                      </a:r>
                      <a:endParaRPr kumimoji="0" lang="es-ES" sz="1600" kern="1200" baseline="0" dirty="0">
                        <a:solidFill>
                          <a:schemeClr val="dk1"/>
                        </a:solidFill>
                        <a:latin typeface="Calibri" pitchFamily="34" charset="0"/>
                        <a:ea typeface="+mn-ea"/>
                        <a:cs typeface="+mn-cs"/>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Movilidad Saliente – Durante la Estancia</a:t>
            </a:r>
            <a:endParaRPr lang="es-ES" sz="2800" dirty="0">
              <a:latin typeface="Calibri" pitchFamily="34" charset="0"/>
            </a:endParaRPr>
          </a:p>
        </p:txBody>
      </p:sp>
    </p:spTree>
    <p:extLst>
      <p:ext uri="{BB962C8B-B14F-4D97-AF65-F5344CB8AC3E}">
        <p14:creationId xmlns:p14="http://schemas.microsoft.com/office/powerpoint/2010/main" val="274978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125103218"/>
              </p:ext>
            </p:extLst>
          </p:nvPr>
        </p:nvGraphicFramePr>
        <p:xfrm>
          <a:off x="457200" y="908725"/>
          <a:ext cx="8229601" cy="5676644"/>
        </p:xfrm>
        <a:graphic>
          <a:graphicData uri="http://schemas.openxmlformats.org/drawingml/2006/table">
            <a:tbl>
              <a:tblPr firstRow="1" bandRow="1">
                <a:tableStyleId>{5C22544A-7EE6-4342-B048-85BDC9FD1C3A}</a:tableStyleId>
              </a:tblPr>
              <a:tblGrid>
                <a:gridCol w="1882552"/>
                <a:gridCol w="3600400"/>
                <a:gridCol w="2746649"/>
              </a:tblGrid>
              <a:tr h="677924">
                <a:tc>
                  <a:txBody>
                    <a:bodyPr/>
                    <a:lstStyle/>
                    <a:p>
                      <a:r>
                        <a:rPr lang="es-ES" sz="1600" dirty="0" smtClean="0">
                          <a:latin typeface="Calibri" pitchFamily="34" charset="0"/>
                        </a:rPr>
                        <a:t>FECHAS</a:t>
                      </a:r>
                      <a:r>
                        <a:rPr lang="es-ES" sz="1600" baseline="0" dirty="0" smtClean="0">
                          <a:latin typeface="Calibri" pitchFamily="34" charset="0"/>
                        </a:rPr>
                        <a:t> APROXIMADAS</a:t>
                      </a:r>
                      <a:endParaRPr lang="es-ES" sz="1600" dirty="0">
                        <a:latin typeface="Calibri" pitchFamily="34" charset="0"/>
                      </a:endParaRPr>
                    </a:p>
                  </a:txBody>
                  <a:tcPr/>
                </a:tc>
                <a:tc>
                  <a:txBody>
                    <a:bodyPr/>
                    <a:lstStyle/>
                    <a:p>
                      <a:r>
                        <a:rPr lang="es-ES" sz="1600" dirty="0" smtClean="0">
                          <a:latin typeface="Calibri" pitchFamily="34" charset="0"/>
                        </a:rPr>
                        <a:t>MOMENTO DEL PROCESO</a:t>
                      </a:r>
                      <a:endParaRPr lang="es-ES" sz="1600" dirty="0">
                        <a:latin typeface="Calibri" pitchFamily="34" charset="0"/>
                      </a:endParaRPr>
                    </a:p>
                  </a:txBody>
                  <a:tcPr/>
                </a:tc>
                <a:tc>
                  <a:txBody>
                    <a:bodyPr/>
                    <a:lstStyle/>
                    <a:p>
                      <a:pPr algn="ctr"/>
                      <a:r>
                        <a:rPr lang="es-ES" sz="1800" dirty="0" smtClean="0">
                          <a:solidFill>
                            <a:srgbClr val="FFC000"/>
                          </a:solidFill>
                          <a:latin typeface="Calibri" pitchFamily="34" charset="0"/>
                        </a:rPr>
                        <a:t>TAREA DEL</a:t>
                      </a:r>
                      <a:r>
                        <a:rPr lang="es-ES" sz="1800" baseline="0" dirty="0" smtClean="0">
                          <a:solidFill>
                            <a:srgbClr val="FFC000"/>
                          </a:solidFill>
                          <a:latin typeface="Calibri" pitchFamily="34" charset="0"/>
                        </a:rPr>
                        <a:t> COORDINADOR ACADÉMICO</a:t>
                      </a:r>
                      <a:endParaRPr lang="es-ES" sz="1800" dirty="0">
                        <a:solidFill>
                          <a:srgbClr val="FFC000"/>
                        </a:solidFill>
                        <a:latin typeface="Calibri" pitchFamily="34" charset="0"/>
                      </a:endParaRPr>
                    </a:p>
                  </a:txBody>
                  <a:tcPr/>
                </a:tc>
              </a:tr>
              <a:tr h="387384">
                <a:tc>
                  <a:txBody>
                    <a:bodyPr/>
                    <a:lstStyle/>
                    <a:p>
                      <a:r>
                        <a:rPr kumimoji="0" lang="es-ES" sz="1600" b="1" kern="1200" baseline="0" dirty="0" smtClean="0">
                          <a:solidFill>
                            <a:schemeClr val="dk1"/>
                          </a:solidFill>
                          <a:latin typeface="Calibri" pitchFamily="34" charset="0"/>
                          <a:ea typeface="+mn-ea"/>
                          <a:cs typeface="+mn-cs"/>
                        </a:rPr>
                        <a:t>Primer plazo de modificación del Contrato Académico</a:t>
                      </a:r>
                    </a:p>
                    <a:p>
                      <a:pPr marL="0" algn="l" rtl="0" eaLnBrk="1" latinLnBrk="0" hangingPunct="1"/>
                      <a:r>
                        <a:rPr kumimoji="0" lang="es-ES" sz="1600" b="1" kern="1200" baseline="0" dirty="0" smtClean="0">
                          <a:solidFill>
                            <a:schemeClr val="dk1"/>
                          </a:solidFill>
                          <a:latin typeface="Calibri" pitchFamily="34" charset="0"/>
                          <a:ea typeface="+mn-ea"/>
                          <a:cs typeface="+mn-cs"/>
                        </a:rPr>
                        <a:t>15 Septiembre-31 Octubre: </a:t>
                      </a:r>
                      <a:r>
                        <a:rPr kumimoji="0" lang="es-ES" sz="1600" kern="1200" baseline="0" dirty="0" smtClean="0">
                          <a:solidFill>
                            <a:schemeClr val="dk1"/>
                          </a:solidFill>
                          <a:latin typeface="Calibri" pitchFamily="34" charset="0"/>
                          <a:ea typeface="+mn-ea"/>
                          <a:cs typeface="+mn-cs"/>
                        </a:rPr>
                        <a:t>Estudiantes de Curso Completo y Primer Semestre (se permiten todo tipo de modificaciones)</a:t>
                      </a:r>
                    </a:p>
                    <a:p>
                      <a:pPr marL="0" algn="l" rtl="0" eaLnBrk="1" latinLnBrk="0" hangingPunct="1"/>
                      <a:r>
                        <a:rPr kumimoji="0" lang="es-ES" sz="1600" kern="1200" baseline="0" dirty="0" smtClean="0">
                          <a:solidFill>
                            <a:schemeClr val="dk1"/>
                          </a:solidFill>
                          <a:latin typeface="Calibri" pitchFamily="34" charset="0"/>
                          <a:ea typeface="+mn-ea"/>
                          <a:cs typeface="+mn-cs"/>
                        </a:rPr>
                        <a:t> </a:t>
                      </a:r>
                    </a:p>
                    <a:p>
                      <a:pPr marL="0" algn="l" rtl="0" eaLnBrk="1" latinLnBrk="0" hangingPunct="1"/>
                      <a:r>
                        <a:rPr kumimoji="0" lang="es-ES" sz="1600" b="1" kern="1200" baseline="0" dirty="0" smtClean="0">
                          <a:solidFill>
                            <a:schemeClr val="dk1"/>
                          </a:solidFill>
                          <a:latin typeface="Calibri" pitchFamily="34" charset="0"/>
                          <a:ea typeface="+mn-ea"/>
                          <a:cs typeface="+mn-cs"/>
                        </a:rPr>
                        <a:t>Primer plazo de modificación de la matrícula 24 a 28 de Noviembre:</a:t>
                      </a:r>
                    </a:p>
                    <a:p>
                      <a:pPr marL="0" algn="l" rtl="0" eaLnBrk="1" latinLnBrk="0" hangingPunct="1"/>
                      <a:r>
                        <a:rPr kumimoji="0" lang="es-ES" sz="1600" kern="1200" baseline="0" dirty="0" smtClean="0">
                          <a:solidFill>
                            <a:schemeClr val="dk1"/>
                          </a:solidFill>
                          <a:latin typeface="Calibri" pitchFamily="34" charset="0"/>
                          <a:ea typeface="+mn-ea"/>
                          <a:cs typeface="+mn-cs"/>
                        </a:rPr>
                        <a:t>Se permiten todo tipo de modificaciones de matrícula</a:t>
                      </a:r>
                      <a:r>
                        <a:rPr kumimoji="0" lang="es-ES" sz="1800" b="1" kern="1200" dirty="0" smtClean="0">
                          <a:solidFill>
                            <a:schemeClr val="dk1"/>
                          </a:solidFill>
                          <a:effectLst/>
                          <a:latin typeface="+mn-lt"/>
                          <a:ea typeface="+mn-ea"/>
                          <a:cs typeface="+mn-cs"/>
                        </a:rPr>
                        <a:t> </a:t>
                      </a:r>
                      <a:endParaRPr kumimoji="0" lang="es-ES" sz="1600" kern="1200" baseline="0" dirty="0">
                        <a:solidFill>
                          <a:schemeClr val="dk1"/>
                        </a:solidFill>
                        <a:latin typeface="Calibri" pitchFamily="34" charset="0"/>
                        <a:ea typeface="+mn-ea"/>
                        <a:cs typeface="+mn-cs"/>
                      </a:endParaRPr>
                    </a:p>
                  </a:txBody>
                  <a:tcPr/>
                </a:tc>
                <a:tc>
                  <a:txBody>
                    <a:bodyPr/>
                    <a:lstStyle/>
                    <a:p>
                      <a:r>
                        <a:rPr kumimoji="0" lang="es-ES" sz="1600" kern="1200" dirty="0" smtClean="0">
                          <a:solidFill>
                            <a:schemeClr val="dk1"/>
                          </a:solidFill>
                          <a:latin typeface="Calibri" pitchFamily="34" charset="0"/>
                          <a:ea typeface="+mn-ea"/>
                          <a:cs typeface="+mn-cs"/>
                        </a:rPr>
                        <a:t>TRAMITACIÓN DE MODIFICACIONES DEL CONTRATO ON-LINE Y DEL LEARNING AGREEMENT TRAS LA INCORPORACIÓN</a:t>
                      </a:r>
                    </a:p>
                    <a:p>
                      <a:r>
                        <a:rPr kumimoji="0" lang="es-ES" sz="1600" kern="1200" dirty="0" smtClean="0">
                          <a:solidFill>
                            <a:schemeClr val="dk1"/>
                          </a:solidFill>
                          <a:latin typeface="Calibri" pitchFamily="34" charset="0"/>
                          <a:ea typeface="+mn-ea"/>
                          <a:cs typeface="+mn-cs"/>
                        </a:rPr>
                        <a:t> </a:t>
                      </a:r>
                    </a:p>
                    <a:p>
                      <a:r>
                        <a:rPr kumimoji="0" lang="es-ES" sz="1600" kern="1200" dirty="0" smtClean="0">
                          <a:solidFill>
                            <a:schemeClr val="dk1"/>
                          </a:solidFill>
                          <a:latin typeface="Calibri" pitchFamily="34" charset="0"/>
                          <a:ea typeface="+mn-ea"/>
                          <a:cs typeface="+mn-cs"/>
                        </a:rPr>
                        <a:t>TRAMITACIÓN DE MODIFICACIONES DE MATRÍCULA COMO CONSECUENCIA DE MODIFICACIONES DEL CONTRATO ACADÉMICO</a:t>
                      </a:r>
                      <a:endParaRPr kumimoji="0" lang="es-ES" sz="1600" kern="1200" dirty="0">
                        <a:solidFill>
                          <a:schemeClr val="dk1"/>
                        </a:solidFill>
                        <a:latin typeface="Calibri" pitchFamily="34" charset="0"/>
                        <a:ea typeface="+mn-ea"/>
                        <a:cs typeface="+mn-cs"/>
                      </a:endParaRPr>
                    </a:p>
                  </a:txBody>
                  <a:tcPr/>
                </a:tc>
                <a:tc>
                  <a:txBody>
                    <a:bodyPr/>
                    <a:lstStyle/>
                    <a:p>
                      <a:r>
                        <a:rPr kumimoji="0" lang="es-ES" sz="1600" kern="1200" baseline="0" dirty="0" smtClean="0">
                          <a:solidFill>
                            <a:schemeClr val="dk1"/>
                          </a:solidFill>
                          <a:latin typeface="Calibri" pitchFamily="34" charset="0"/>
                          <a:ea typeface="+mn-ea"/>
                          <a:cs typeface="+mn-cs"/>
                        </a:rPr>
                        <a:t>Asesorar a los estudiantes beneficiarios acerca de las asignaturas que pueden incluir en su contrato académico, tanto españolas como de la universidad de destino</a:t>
                      </a:r>
                    </a:p>
                    <a:p>
                      <a:r>
                        <a:rPr kumimoji="0" lang="es-ES" sz="1600" kern="1200" baseline="0" dirty="0" smtClean="0">
                          <a:solidFill>
                            <a:schemeClr val="dk1"/>
                          </a:solidFill>
                          <a:latin typeface="Calibri" pitchFamily="34" charset="0"/>
                          <a:ea typeface="+mn-ea"/>
                          <a:cs typeface="+mn-cs"/>
                        </a:rPr>
                        <a:t> </a:t>
                      </a:r>
                    </a:p>
                    <a:p>
                      <a:r>
                        <a:rPr kumimoji="0" lang="es-ES" sz="1600" kern="1200" baseline="0" dirty="0" smtClean="0">
                          <a:solidFill>
                            <a:schemeClr val="dk1"/>
                          </a:solidFill>
                          <a:latin typeface="Calibri" pitchFamily="34" charset="0"/>
                          <a:ea typeface="+mn-ea"/>
                          <a:cs typeface="+mn-cs"/>
                        </a:rPr>
                        <a:t>Aprobar(o rechazar) la propuesta de contrato on-line y del </a:t>
                      </a:r>
                      <a:r>
                        <a:rPr kumimoji="0" lang="es-ES" sz="1600" kern="1200" baseline="0" dirty="0" err="1" smtClean="0">
                          <a:solidFill>
                            <a:schemeClr val="dk1"/>
                          </a:solidFill>
                          <a:latin typeface="Calibri" pitchFamily="34" charset="0"/>
                          <a:ea typeface="+mn-ea"/>
                          <a:cs typeface="+mn-cs"/>
                        </a:rPr>
                        <a:t>Learning</a:t>
                      </a:r>
                      <a:r>
                        <a:rPr kumimoji="0" lang="es-ES" sz="1600" kern="1200" baseline="0" dirty="0" smtClean="0">
                          <a:solidFill>
                            <a:schemeClr val="dk1"/>
                          </a:solidFill>
                          <a:latin typeface="Calibri" pitchFamily="34" charset="0"/>
                          <a:ea typeface="+mn-ea"/>
                          <a:cs typeface="+mn-cs"/>
                        </a:rPr>
                        <a:t> </a:t>
                      </a:r>
                      <a:r>
                        <a:rPr kumimoji="0" lang="es-ES" sz="1600" kern="1200" baseline="0" dirty="0" err="1" smtClean="0">
                          <a:solidFill>
                            <a:schemeClr val="dk1"/>
                          </a:solidFill>
                          <a:latin typeface="Calibri" pitchFamily="34" charset="0"/>
                          <a:ea typeface="+mn-ea"/>
                          <a:cs typeface="+mn-cs"/>
                        </a:rPr>
                        <a:t>Agreement</a:t>
                      </a:r>
                      <a:endParaRPr kumimoji="0" lang="es-ES" sz="1600" kern="1200" baseline="0" dirty="0" smtClean="0">
                        <a:solidFill>
                          <a:schemeClr val="dk1"/>
                        </a:solidFill>
                        <a:latin typeface="Calibri" pitchFamily="34" charset="0"/>
                        <a:ea typeface="+mn-ea"/>
                        <a:cs typeface="+mn-cs"/>
                      </a:endParaRPr>
                    </a:p>
                    <a:p>
                      <a:endParaRPr kumimoji="0" lang="es-ES" sz="1600" kern="1200" baseline="0" dirty="0">
                        <a:solidFill>
                          <a:schemeClr val="dk1"/>
                        </a:solidFill>
                        <a:latin typeface="Calibri" pitchFamily="34" charset="0"/>
                        <a:ea typeface="+mn-ea"/>
                        <a:cs typeface="+mn-cs"/>
                      </a:endParaRPr>
                    </a:p>
                  </a:txBody>
                  <a:tcPr/>
                </a:tc>
              </a:tr>
            </a:tbl>
          </a:graphicData>
        </a:graphic>
      </p:graphicFrame>
      <p:sp>
        <p:nvSpPr>
          <p:cNvPr id="2" name="1 Título"/>
          <p:cNvSpPr>
            <a:spLocks noGrp="1"/>
          </p:cNvSpPr>
          <p:nvPr>
            <p:ph type="title"/>
          </p:nvPr>
        </p:nvSpPr>
        <p:spPr>
          <a:xfrm>
            <a:off x="457200" y="274638"/>
            <a:ext cx="8229600" cy="562074"/>
          </a:xfrm>
        </p:spPr>
        <p:txBody>
          <a:bodyPr>
            <a:normAutofit/>
          </a:bodyPr>
          <a:lstStyle/>
          <a:p>
            <a:pPr algn="ctr"/>
            <a:r>
              <a:rPr lang="es-ES" sz="2800" dirty="0" smtClean="0">
                <a:latin typeface="Calibri" pitchFamily="34" charset="0"/>
              </a:rPr>
              <a:t>Movilidad Saliente – Durante la Estancia</a:t>
            </a:r>
            <a:endParaRPr lang="es-ES" sz="2800" dirty="0">
              <a:latin typeface="Calibri" pitchFamily="34" charset="0"/>
            </a:endParaRPr>
          </a:p>
        </p:txBody>
      </p:sp>
    </p:spTree>
    <p:extLst>
      <p:ext uri="{BB962C8B-B14F-4D97-AF65-F5344CB8AC3E}">
        <p14:creationId xmlns:p14="http://schemas.microsoft.com/office/powerpoint/2010/main" val="2255959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1172</TotalTime>
  <Words>3051</Words>
  <Application>Microsoft Office PowerPoint</Application>
  <PresentationFormat>Presentación en pantalla (4:3)</PresentationFormat>
  <Paragraphs>345</Paragraphs>
  <Slides>27</Slides>
  <Notes>27</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Concurrencia</vt:lpstr>
      <vt:lpstr>Gestión de la Movilidad de Estudiantes Programa Erasmus+</vt:lpstr>
      <vt:lpstr>Presentación de PowerPoint</vt:lpstr>
      <vt:lpstr>GESTIÓN DE LA MOVILIDAD SALIENTE</vt:lpstr>
      <vt:lpstr>Movilidad Saliente – Intervenciones previas a la Estancia</vt:lpstr>
      <vt:lpstr>Movilidad Saliente – Intervenciones previas a la Estancia</vt:lpstr>
      <vt:lpstr>Movilidad Saliente – Intervenciones previas a la Estancia</vt:lpstr>
      <vt:lpstr>Movilidad Saliente – Intervenciones previas a la Estancia</vt:lpstr>
      <vt:lpstr>Movilidad Saliente – Durante la Estancia</vt:lpstr>
      <vt:lpstr>Movilidad Saliente – Durante la Estancia</vt:lpstr>
      <vt:lpstr>Movilidad Saliente – Durante la Estancia</vt:lpstr>
      <vt:lpstr>Preguntas Frecuentes – Movilidad saliente</vt:lpstr>
      <vt:lpstr>Preguntas Frecuentes – Movilidad saliente</vt:lpstr>
      <vt:lpstr>Preguntas Frecuentes –Movilidad saliente</vt:lpstr>
      <vt:lpstr>Preguntas Frecuentes – Movilidad saliente</vt:lpstr>
      <vt:lpstr>Preguntas Frecuentes – Movilidad saliente</vt:lpstr>
      <vt:lpstr>Preguntas Frecuentes – Movilidad saliente</vt:lpstr>
      <vt:lpstr>Preguntas Frecuentes – Movilidad saliente</vt:lpstr>
      <vt:lpstr>GESTIÓN DE LA MOVILIDAD ENTRANTE</vt:lpstr>
      <vt:lpstr>Movilidad Entrante – Intervenciones previas a la Estancia</vt:lpstr>
      <vt:lpstr>Movilidad Entrante – Intervenciones durante la Estancia</vt:lpstr>
      <vt:lpstr>Movilidad Entrante – Intervenciones durante la Estancia</vt:lpstr>
      <vt:lpstr>Movilidad Entrante – Intervenciones durante a la Estancia</vt:lpstr>
      <vt:lpstr>Preguntas Frecuentes – Movilidad entrante</vt:lpstr>
      <vt:lpstr>Preguntas Frecuentes – Movilidad saliente</vt:lpstr>
      <vt:lpstr>Preguntas Frecuentes –Movilidad saliente</vt:lpstr>
      <vt:lpstr>Asesoramiento IES destino</vt:lpstr>
      <vt:lpstr>Firma contrato </vt:lpstr>
    </vt:vector>
  </TitlesOfParts>
  <Company>Universidad de Jaén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Servicio de Informática</dc:creator>
  <cp:lastModifiedBy>UJA</cp:lastModifiedBy>
  <cp:revision>177</cp:revision>
  <cp:lastPrinted>2014-11-03T14:43:31Z</cp:lastPrinted>
  <dcterms:created xsi:type="dcterms:W3CDTF">2012-05-03T12:34:15Z</dcterms:created>
  <dcterms:modified xsi:type="dcterms:W3CDTF">2014-12-01T13:51:34Z</dcterms:modified>
</cp:coreProperties>
</file>