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9A9A9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9A9A9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rgbClr val="00A1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9A9A9"/>
          </a:solidFill>
        </a:fill>
      </a:tcStyle>
    </a:band2H>
    <a:firstCol>
      <a:tcTxStyle b="off" i="off">
        <a:font>
          <a:latin typeface="Avenir Next Medium"/>
          <a:ea typeface="Avenir Next Medium"/>
          <a:cs typeface="Avenir Next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13B100"/>
          </a:solidFill>
        </a:fill>
      </a:tcStyle>
    </a:firstCol>
    <a:lastRow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Avenir Next Medium"/>
          <a:ea typeface="Avenir Next Medium"/>
          <a:cs typeface="Avenir Next Medium"/>
        </a:font>
        <a:srgbClr val="FFFFFF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552055"/>
              <a:lumOff val="-12548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9A9A9"/>
          </a:solidFill>
        </a:fill>
      </a:tcStyle>
    </a:band2H>
    <a:firstCol>
      <a:tcTxStyle b="off" i="off">
        <a:font>
          <a:latin typeface="Avenir Next Medium"/>
          <a:ea typeface="Avenir Next Medium"/>
          <a:cs typeface="Avenir Next Medium"/>
        </a:font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Avenir Next Medium"/>
          <a:ea typeface="Avenir Next Medium"/>
          <a:cs typeface="Avenir Next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9A9A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9A9A9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64646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de la presentación"/>
          <p:cNvSpPr txBox="1"/>
          <p:nvPr>
            <p:ph type="title" hasCustomPrompt="1"/>
          </p:nvPr>
        </p:nvSpPr>
        <p:spPr>
          <a:xfrm>
            <a:off x="1270000" y="3289300"/>
            <a:ext cx="21844000" cy="3879454"/>
          </a:xfrm>
          <a:prstGeom prst="rect">
            <a:avLst/>
          </a:prstGeom>
        </p:spPr>
        <p:txBody>
          <a:bodyPr/>
          <a:lstStyle>
            <a:lvl1pPr defTabSz="2438338">
              <a:lnSpc>
                <a:spcPct val="90000"/>
              </a:lnSpc>
              <a:defRPr spc="-348" sz="11600">
                <a:gradFill flip="none" rotWithShape="1">
                  <a:gsLst>
                    <a:gs pos="0">
                      <a:srgbClr val="00B939"/>
                    </a:gs>
                    <a:gs pos="100000">
                      <a:srgbClr val="000000"/>
                    </a:gs>
                  </a:gsLst>
                  <a:lin ang="7260714" scaled="0"/>
                </a:gradFill>
              </a:defRPr>
            </a:lvl1pPr>
          </a:lstStyle>
          <a:p>
            <a:pPr/>
            <a:r>
              <a:t>Título de la presentación</a:t>
            </a:r>
          </a:p>
        </p:txBody>
      </p:sp>
      <p:sp>
        <p:nvSpPr>
          <p:cNvPr id="12" name="Autor y fecha"/>
          <p:cNvSpPr txBox="1"/>
          <p:nvPr>
            <p:ph type="body" sz="quarter" idx="21" hasCustomPrompt="1"/>
          </p:nvPr>
        </p:nvSpPr>
        <p:spPr>
          <a:xfrm>
            <a:off x="1270000" y="12160429"/>
            <a:ext cx="21844000" cy="694056"/>
          </a:xfrm>
          <a:prstGeom prst="rect">
            <a:avLst/>
          </a:prstGeom>
        </p:spPr>
        <p:txBody>
          <a:bodyPr/>
          <a:lstStyle>
            <a:lvl1pPr marL="0" indent="0" algn="ctr" defTabSz="808990">
              <a:spcBef>
                <a:spcPts val="0"/>
              </a:spcBef>
              <a:buClrTx/>
              <a:buSzTx/>
              <a:buNone/>
              <a:defRPr sz="343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Autor y fecha</a:t>
            </a:r>
          </a:p>
        </p:txBody>
      </p:sp>
      <p:sp>
        <p:nvSpPr>
          <p:cNvPr id="13" name="Nivel de texto 1…"/>
          <p:cNvSpPr txBox="1"/>
          <p:nvPr>
            <p:ph type="body" sz="quarter" idx="1" hasCustomPrompt="1"/>
          </p:nvPr>
        </p:nvSpPr>
        <p:spPr>
          <a:xfrm>
            <a:off x="1270000" y="6985000"/>
            <a:ext cx="21844000" cy="2512352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640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0" indent="0" algn="ctr" defTabSz="825500">
              <a:spcBef>
                <a:spcPts val="0"/>
              </a:spcBef>
              <a:buClrTx/>
              <a:buSzTx/>
              <a:buNone/>
              <a:defRPr sz="6400"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0" indent="0" algn="ctr" defTabSz="825500">
              <a:spcBef>
                <a:spcPts val="0"/>
              </a:spcBef>
              <a:buClrTx/>
              <a:buSzTx/>
              <a:buNone/>
              <a:defRPr sz="6400"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0" indent="0" algn="ctr" defTabSz="825500">
              <a:spcBef>
                <a:spcPts val="0"/>
              </a:spcBef>
              <a:buClrTx/>
              <a:buSzTx/>
              <a:buNone/>
              <a:defRPr sz="6400"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0" indent="0" algn="ctr" defTabSz="825500">
              <a:spcBef>
                <a:spcPts val="0"/>
              </a:spcBef>
              <a:buClrTx/>
              <a:buSzTx/>
              <a:buNone/>
              <a:defRPr sz="6400"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pPr/>
            <a:r>
              <a:t>Subtítulo de la presentación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cl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Nivel de texto 1…"/>
          <p:cNvSpPr txBox="1"/>
          <p:nvPr>
            <p:ph type="body" sz="half" idx="1" hasCustomPrompt="1"/>
          </p:nvPr>
        </p:nvSpPr>
        <p:spPr>
          <a:xfrm>
            <a:off x="1270000" y="4927600"/>
            <a:ext cx="21844000" cy="39028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ClrTx/>
              <a:buSzTx/>
              <a:buNone/>
              <a:defRPr spc="-252" sz="8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0" indent="457200" algn="ctr">
              <a:spcBef>
                <a:spcPts val="0"/>
              </a:spcBef>
              <a:buClrTx/>
              <a:buSzTx/>
              <a:buNone/>
              <a:defRPr spc="-252" sz="8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0" indent="914400" algn="ctr">
              <a:spcBef>
                <a:spcPts val="0"/>
              </a:spcBef>
              <a:buClrTx/>
              <a:buSzTx/>
              <a:buNone/>
              <a:defRPr spc="-252" sz="8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0" indent="1371600" algn="ctr">
              <a:spcBef>
                <a:spcPts val="0"/>
              </a:spcBef>
              <a:buClrTx/>
              <a:buSzTx/>
              <a:buNone/>
              <a:defRPr spc="-252" sz="8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0" indent="1828800" algn="ctr">
              <a:spcBef>
                <a:spcPts val="0"/>
              </a:spcBef>
              <a:buClrTx/>
              <a:buSzTx/>
              <a:buNone/>
              <a:defRPr spc="-252" sz="8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pPr/>
            <a:r>
              <a:t>Declaración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ato import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Nivel de texto 1…"/>
          <p:cNvSpPr txBox="1"/>
          <p:nvPr>
            <p:ph type="body" sz="half" idx="1" hasCustomPrompt="1"/>
          </p:nvPr>
        </p:nvSpPr>
        <p:spPr>
          <a:xfrm>
            <a:off x="1270000" y="3906096"/>
            <a:ext cx="21844000" cy="4488604"/>
          </a:xfrm>
          <a:prstGeom prst="rect">
            <a:avLst/>
          </a:prstGeom>
        </p:spPr>
        <p:txBody>
          <a:bodyPr anchor="b"/>
          <a:lstStyle>
            <a:lvl1pPr marL="0" indent="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1pPr>
            <a:lvl2pPr marL="0" indent="45720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2pPr>
            <a:lvl3pPr marL="0" indent="91440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3pPr>
            <a:lvl4pPr marL="0" indent="137160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4pPr>
            <a:lvl5pPr marL="0" indent="182880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5pPr>
          </a:lstStyle>
          <a:p>
            <a:pPr/>
            <a:r>
              <a:t>100 %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Información fáctica"/>
          <p:cNvSpPr txBox="1"/>
          <p:nvPr>
            <p:ph type="body" sz="quarter" idx="21" hasCustomPrompt="1"/>
          </p:nvPr>
        </p:nvSpPr>
        <p:spPr>
          <a:xfrm>
            <a:off x="1270000" y="85217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440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Información fáctica</a:t>
            </a:r>
          </a:p>
        </p:txBody>
      </p:sp>
      <p:sp>
        <p:nvSpPr>
          <p:cNvPr id="108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ribución"/>
          <p:cNvSpPr txBox="1"/>
          <p:nvPr>
            <p:ph type="body" sz="quarter" idx="21" hasCustomPrompt="1"/>
          </p:nvPr>
        </p:nvSpPr>
        <p:spPr>
          <a:xfrm>
            <a:off x="1270000" y="11155086"/>
            <a:ext cx="21844000" cy="832613"/>
          </a:xfrm>
          <a:prstGeom prst="rect">
            <a:avLst/>
          </a:prstGeom>
        </p:spPr>
        <p:txBody>
          <a:bodyPr anchor="ctr"/>
          <a:lstStyle>
            <a:lvl1pPr marL="0" indent="0" algn="ctr" defTabSz="792479">
              <a:spcBef>
                <a:spcPts val="0"/>
              </a:spcBef>
              <a:buClrTx/>
              <a:buSzTx/>
              <a:buNone/>
              <a:defRPr sz="4224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Atribución</a:t>
            </a:r>
          </a:p>
        </p:txBody>
      </p:sp>
      <p:sp>
        <p:nvSpPr>
          <p:cNvPr id="116" name="Nivel de texto 1…"/>
          <p:cNvSpPr txBox="1"/>
          <p:nvPr>
            <p:ph type="body" sz="half" idx="1" hasCustomPrompt="1"/>
          </p:nvPr>
        </p:nvSpPr>
        <p:spPr>
          <a:xfrm>
            <a:off x="1270000" y="5141969"/>
            <a:ext cx="21844000" cy="343019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168" sz="84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168" sz="84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168" sz="84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168" sz="84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168" sz="84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5pPr>
          </a:lstStyle>
          <a:p>
            <a:pPr/>
            <a:r>
              <a:t>“Cita destacable”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Dos medusas frente a un fondo rosa"/>
          <p:cNvSpPr/>
          <p:nvPr>
            <p:ph type="pic" sz="half" idx="21"/>
          </p:nvPr>
        </p:nvSpPr>
        <p:spPr>
          <a:xfrm>
            <a:off x="12192000" y="4813300"/>
            <a:ext cx="12192000" cy="920794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Dos medusas se tocan frente a un fondo azul oscuro"/>
          <p:cNvSpPr/>
          <p:nvPr>
            <p:ph type="pic" sz="half" idx="22"/>
          </p:nvPr>
        </p:nvSpPr>
        <p:spPr>
          <a:xfrm>
            <a:off x="12192000" y="-628650"/>
            <a:ext cx="12192000" cy="812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Dos medusas frente a un fondo azul"/>
          <p:cNvSpPr/>
          <p:nvPr>
            <p:ph type="pic" idx="23"/>
          </p:nvPr>
        </p:nvSpPr>
        <p:spPr>
          <a:xfrm>
            <a:off x="-4203700" y="0"/>
            <a:ext cx="2057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Dos medusas se tocan frente a un fondo azul oscuro"/>
          <p:cNvSpPr/>
          <p:nvPr>
            <p:ph type="pic" idx="21"/>
          </p:nvPr>
        </p:nvSpPr>
        <p:spPr>
          <a:xfrm>
            <a:off x="0" y="-1270000"/>
            <a:ext cx="24384000" cy="16256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os medusas se tocan frente a un fondo azul oscuro"/>
          <p:cNvSpPr/>
          <p:nvPr>
            <p:ph type="pic" idx="21"/>
          </p:nvPr>
        </p:nvSpPr>
        <p:spPr>
          <a:xfrm>
            <a:off x="0" y="-1270000"/>
            <a:ext cx="24384000" cy="16256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Autor y fecha"/>
          <p:cNvSpPr txBox="1"/>
          <p:nvPr>
            <p:ph type="body" sz="quarter" idx="22" hasCustomPrompt="1"/>
          </p:nvPr>
        </p:nvSpPr>
        <p:spPr>
          <a:xfrm>
            <a:off x="1270000" y="12166600"/>
            <a:ext cx="21844000" cy="694055"/>
          </a:xfrm>
          <a:prstGeom prst="rect">
            <a:avLst/>
          </a:prstGeom>
        </p:spPr>
        <p:txBody>
          <a:bodyPr/>
          <a:lstStyle>
            <a:lvl1pPr marL="0" indent="0" algn="ctr" defTabSz="808990">
              <a:spcBef>
                <a:spcPts val="0"/>
              </a:spcBef>
              <a:buClrTx/>
              <a:buSzTx/>
              <a:buNone/>
              <a:defRPr sz="343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Autor y fecha</a:t>
            </a:r>
          </a:p>
        </p:txBody>
      </p:sp>
      <p:sp>
        <p:nvSpPr>
          <p:cNvPr id="23" name="Título de la presentación"/>
          <p:cNvSpPr txBox="1"/>
          <p:nvPr>
            <p:ph type="title" hasCustomPrompt="1"/>
          </p:nvPr>
        </p:nvSpPr>
        <p:spPr>
          <a:xfrm>
            <a:off x="1270000" y="3289300"/>
            <a:ext cx="21844000" cy="3873500"/>
          </a:xfrm>
          <a:prstGeom prst="rect">
            <a:avLst/>
          </a:prstGeom>
        </p:spPr>
        <p:txBody>
          <a:bodyPr/>
          <a:lstStyle>
            <a:lvl1pPr defTabSz="2438400">
              <a:lnSpc>
                <a:spcPct val="90000"/>
              </a:lnSpc>
              <a:defRPr spc="-348" sz="11600">
                <a:solidFill>
                  <a:srgbClr val="FFFFFF"/>
                </a:solidFill>
              </a:defRPr>
            </a:lvl1pPr>
          </a:lstStyle>
          <a:p>
            <a:pPr/>
            <a:r>
              <a:t>Título de la presentación</a:t>
            </a:r>
          </a:p>
        </p:txBody>
      </p:sp>
      <p:sp>
        <p:nvSpPr>
          <p:cNvPr id="24" name="Nivel de texto 1…"/>
          <p:cNvSpPr txBox="1"/>
          <p:nvPr>
            <p:ph type="body" sz="quarter" idx="1" hasCustomPrompt="1"/>
          </p:nvPr>
        </p:nvSpPr>
        <p:spPr>
          <a:xfrm>
            <a:off x="1270000" y="6985000"/>
            <a:ext cx="21844000" cy="25146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pPr/>
            <a:r>
              <a:t>Subtítulo de la presentación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y foto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Dos medusas frente a un fondo azul"/>
          <p:cNvSpPr/>
          <p:nvPr>
            <p:ph type="pic" idx="21"/>
          </p:nvPr>
        </p:nvSpPr>
        <p:spPr>
          <a:xfrm>
            <a:off x="7962900" y="-25400"/>
            <a:ext cx="20650200" cy="13766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Título de la diapositiva"/>
          <p:cNvSpPr txBox="1"/>
          <p:nvPr>
            <p:ph type="title" hasCustomPrompt="1"/>
          </p:nvPr>
        </p:nvSpPr>
        <p:spPr>
          <a:xfrm>
            <a:off x="1270000" y="3885108"/>
            <a:ext cx="9652000" cy="3200203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Título de la diapositiva</a:t>
            </a:r>
          </a:p>
        </p:txBody>
      </p:sp>
      <p:sp>
        <p:nvSpPr>
          <p:cNvPr id="34" name="Nivel de texto 1…"/>
          <p:cNvSpPr txBox="1"/>
          <p:nvPr>
            <p:ph type="body" sz="quarter" idx="1" hasCustomPrompt="1"/>
          </p:nvPr>
        </p:nvSpPr>
        <p:spPr>
          <a:xfrm>
            <a:off x="1270000" y="6845300"/>
            <a:ext cx="9652000" cy="56642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0" indent="457200" algn="ctr" defTabSz="825500">
              <a:spcBef>
                <a:spcPts val="0"/>
              </a:spcBef>
              <a:buClrTx/>
              <a:buSzTx/>
              <a:buNone/>
              <a:defRPr sz="5400"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0" indent="914400" algn="ctr" defTabSz="825500">
              <a:spcBef>
                <a:spcPts val="0"/>
              </a:spcBef>
              <a:buClrTx/>
              <a:buSzTx/>
              <a:buNone/>
              <a:defRPr sz="5400"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0" indent="1371600" algn="ctr" defTabSz="825500">
              <a:spcBef>
                <a:spcPts val="0"/>
              </a:spcBef>
              <a:buClrTx/>
              <a:buSzTx/>
              <a:buNone/>
              <a:defRPr sz="5400"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0" indent="1828800" algn="ctr" defTabSz="825500">
              <a:spcBef>
                <a:spcPts val="0"/>
              </a:spcBef>
              <a:buClrTx/>
              <a:buSzTx/>
              <a:buNone/>
              <a:defRPr sz="5400"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pPr/>
            <a:r>
              <a:t>Subtítulo de la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ítulo de la diapositiva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de la diapositiva</a:t>
            </a:r>
          </a:p>
        </p:txBody>
      </p:sp>
      <p:sp>
        <p:nvSpPr>
          <p:cNvPr id="43" name="Subtítulo de la diapositiva"/>
          <p:cNvSpPr txBox="1"/>
          <p:nvPr>
            <p:ph type="body" sz="quarter" idx="21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08990">
              <a:spcBef>
                <a:spcPts val="0"/>
              </a:spcBef>
              <a:buClrTx/>
              <a:buSzTx/>
              <a:buNone/>
              <a:defRPr sz="5292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Subtítulo de la diapositiva</a:t>
            </a:r>
          </a:p>
        </p:txBody>
      </p:sp>
      <p:sp>
        <p:nvSpPr>
          <p:cNvPr id="44" name="Nivel de texto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 viñeta de la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Nivel de texto 1…"/>
          <p:cNvSpPr txBox="1"/>
          <p:nvPr>
            <p:ph type="body" idx="1" hasCustomPrompt="1"/>
          </p:nvPr>
        </p:nvSpPr>
        <p:spPr>
          <a:xfrm>
            <a:off x="1270000" y="4269316"/>
            <a:ext cx="21844000" cy="8432801"/>
          </a:xfrm>
          <a:prstGeom prst="rect">
            <a:avLst/>
          </a:prstGeom>
        </p:spPr>
        <p:txBody>
          <a:bodyPr numCol="2" spcCol="1092200"/>
          <a:lstStyle/>
          <a:p>
            <a:pPr/>
            <a:r>
              <a:t>Texto de viñeta de la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Dos medusas frente a un fondo rosa"/>
          <p:cNvSpPr/>
          <p:nvPr>
            <p:ph type="pic" idx="21"/>
          </p:nvPr>
        </p:nvSpPr>
        <p:spPr>
          <a:xfrm>
            <a:off x="10185400" y="0"/>
            <a:ext cx="18161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1" name="Título de la diapositiva"/>
          <p:cNvSpPr txBox="1"/>
          <p:nvPr>
            <p:ph type="title" hasCustomPrompt="1"/>
          </p:nvPr>
        </p:nvSpPr>
        <p:spPr>
          <a:xfrm>
            <a:off x="1270000" y="838200"/>
            <a:ext cx="9652000" cy="1549400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Título de la diapositiva</a:t>
            </a:r>
          </a:p>
        </p:txBody>
      </p:sp>
      <p:sp>
        <p:nvSpPr>
          <p:cNvPr id="62" name="Nivel de texto 1…"/>
          <p:cNvSpPr txBox="1"/>
          <p:nvPr>
            <p:ph type="body" sz="half" idx="1" hasCustomPrompt="1"/>
          </p:nvPr>
        </p:nvSpPr>
        <p:spPr>
          <a:xfrm>
            <a:off x="1270000" y="4267200"/>
            <a:ext cx="9652000" cy="8432800"/>
          </a:xfrm>
          <a:prstGeom prst="rect">
            <a:avLst/>
          </a:prstGeom>
        </p:spPr>
        <p:txBody>
          <a:bodyPr/>
          <a:lstStyle/>
          <a:p>
            <a:pPr/>
            <a:r>
              <a:t>Texto de viñeta de la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3" name="Subtítulo de la diapositiva"/>
          <p:cNvSpPr txBox="1"/>
          <p:nvPr>
            <p:ph type="body" sz="quarter" idx="22" hasCustomPrompt="1"/>
          </p:nvPr>
        </p:nvSpPr>
        <p:spPr>
          <a:xfrm>
            <a:off x="1270000" y="2133600"/>
            <a:ext cx="9652000" cy="1016000"/>
          </a:xfrm>
          <a:prstGeom prst="rect">
            <a:avLst/>
          </a:prstGeom>
        </p:spPr>
        <p:txBody>
          <a:bodyPr/>
          <a:lstStyle>
            <a:lvl1pPr marL="0" indent="0" algn="ctr" defTabSz="808990">
              <a:spcBef>
                <a:spcPts val="0"/>
              </a:spcBef>
              <a:buClrTx/>
              <a:buSzTx/>
              <a:buNone/>
              <a:defRPr sz="5292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Subtítulo de la diapositiva</a:t>
            </a:r>
          </a:p>
        </p:txBody>
      </p:sp>
      <p:sp>
        <p:nvSpPr>
          <p:cNvPr id="64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ítulo de sección"/>
          <p:cNvSpPr txBox="1"/>
          <p:nvPr>
            <p:ph type="title" hasCustomPrompt="1"/>
          </p:nvPr>
        </p:nvSpPr>
        <p:spPr>
          <a:xfrm>
            <a:off x="1270000" y="3289300"/>
            <a:ext cx="21844000" cy="38735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pc="-348" sz="116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Título de sección</a:t>
            </a:r>
          </a:p>
        </p:txBody>
      </p:sp>
      <p:sp>
        <p:nvSpPr>
          <p:cNvPr id="72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olo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ítulo de la diapositiva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de la diapositiva</a:t>
            </a:r>
          </a:p>
        </p:txBody>
      </p:sp>
      <p:sp>
        <p:nvSpPr>
          <p:cNvPr id="80" name="Subtítulo de la diapositiva"/>
          <p:cNvSpPr txBox="1"/>
          <p:nvPr>
            <p:ph type="body" sz="quarter" idx="21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08990">
              <a:spcBef>
                <a:spcPts val="0"/>
              </a:spcBef>
              <a:buClrTx/>
              <a:buSzTx/>
              <a:buNone/>
              <a:defRPr sz="5292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Subtítulo de la diapositiva</a:t>
            </a:r>
          </a:p>
        </p:txBody>
      </p:sp>
      <p:sp>
        <p:nvSpPr>
          <p:cNvPr id="81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ítulo de agenda"/>
          <p:cNvSpPr txBox="1"/>
          <p:nvPr>
            <p:ph type="title" hasCustomPrompt="1"/>
          </p:nvPr>
        </p:nvSpPr>
        <p:spPr>
          <a:xfrm>
            <a:off x="1270000" y="812800"/>
            <a:ext cx="21844000" cy="1562100"/>
          </a:xfrm>
          <a:prstGeom prst="rect">
            <a:avLst/>
          </a:prstGeom>
        </p:spPr>
        <p:txBody>
          <a:bodyPr/>
          <a:lstStyle/>
          <a:p>
            <a:pPr/>
            <a:r>
              <a:t>Título de agenda</a:t>
            </a:r>
          </a:p>
        </p:txBody>
      </p:sp>
      <p:sp>
        <p:nvSpPr>
          <p:cNvPr id="89" name="Subtítulo de agenda"/>
          <p:cNvSpPr txBox="1"/>
          <p:nvPr>
            <p:ph type="body" sz="quarter" idx="21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08990">
              <a:spcBef>
                <a:spcPts val="0"/>
              </a:spcBef>
              <a:buClrTx/>
              <a:buSzTx/>
              <a:buNone/>
              <a:defRPr sz="5292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Subtítulo de agenda</a:t>
            </a:r>
          </a:p>
        </p:txBody>
      </p:sp>
      <p:sp>
        <p:nvSpPr>
          <p:cNvPr id="90" name="Nivel de texto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buClrTx/>
              <a:buSzTx/>
              <a:buNone/>
              <a:defRPr spc="-55" sz="5500"/>
            </a:lvl1pPr>
            <a:lvl2pPr marL="0" indent="457200" defTabSz="825500">
              <a:buClrTx/>
              <a:buSzTx/>
              <a:buNone/>
              <a:defRPr spc="-55" sz="5500"/>
            </a:lvl2pPr>
            <a:lvl3pPr marL="0" indent="914400" defTabSz="825500">
              <a:buClrTx/>
              <a:buSzTx/>
              <a:buNone/>
              <a:defRPr spc="-55" sz="5500"/>
            </a:lvl3pPr>
            <a:lvl4pPr marL="0" indent="1371600" defTabSz="825500">
              <a:buClrTx/>
              <a:buSzTx/>
              <a:buNone/>
              <a:defRPr spc="-55" sz="5500"/>
            </a:lvl4pPr>
            <a:lvl5pPr marL="0" indent="1828800" defTabSz="825500">
              <a:buClrTx/>
              <a:buSzTx/>
              <a:buNone/>
              <a:defRPr spc="-55" sz="5500"/>
            </a:lvl5pPr>
          </a:lstStyle>
          <a:p>
            <a:pPr/>
            <a:r>
              <a:t>Temas relacionados con la agenda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de la diapositiva"/>
          <p:cNvSpPr txBox="1"/>
          <p:nvPr>
            <p:ph type="title" hasCustomPrompt="1"/>
          </p:nvPr>
        </p:nvSpPr>
        <p:spPr>
          <a:xfrm>
            <a:off x="1270000" y="812800"/>
            <a:ext cx="21844000" cy="1557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/>
            <a:r>
              <a:t>Título de la diapositiva</a:t>
            </a:r>
          </a:p>
        </p:txBody>
      </p:sp>
      <p:sp>
        <p:nvSpPr>
          <p:cNvPr id="3" name="Nivel de texto 1…"/>
          <p:cNvSpPr txBox="1"/>
          <p:nvPr>
            <p:ph type="body" idx="1" hasCustomPrompt="1"/>
          </p:nvPr>
        </p:nvSpPr>
        <p:spPr>
          <a:xfrm>
            <a:off x="1270000" y="4267200"/>
            <a:ext cx="21844000" cy="8432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Texto de viñeta de la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Número de diapositiva"/>
          <p:cNvSpPr txBox="1"/>
          <p:nvPr>
            <p:ph type="sldNum" sz="quarter" idx="2"/>
          </p:nvPr>
        </p:nvSpPr>
        <p:spPr>
          <a:xfrm>
            <a:off x="11966448" y="13065506"/>
            <a:ext cx="438405" cy="4826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2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Avenir Next Demi Bold"/>
        </a:defRPr>
      </a:lvl1pPr>
      <a:lvl2pPr marL="0" marR="0" indent="4572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Avenir Next Demi Bold"/>
        </a:defRPr>
      </a:lvl2pPr>
      <a:lvl3pPr marL="0" marR="0" indent="9144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Avenir Next Demi Bold"/>
        </a:defRPr>
      </a:lvl3pPr>
      <a:lvl4pPr marL="0" marR="0" indent="13716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Avenir Next Demi Bold"/>
        </a:defRPr>
      </a:lvl4pPr>
      <a:lvl5pPr marL="0" marR="0" indent="18288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Avenir Next Demi Bold"/>
        </a:defRPr>
      </a:lvl5pPr>
      <a:lvl6pPr marL="0" marR="0" indent="22860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Avenir Next Demi Bold"/>
        </a:defRPr>
      </a:lvl6pPr>
      <a:lvl7pPr marL="0" marR="0" indent="27432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Avenir Next Demi Bold"/>
        </a:defRPr>
      </a:lvl7pPr>
      <a:lvl8pPr marL="0" marR="0" indent="32004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Avenir Next Demi Bold"/>
        </a:defRPr>
      </a:lvl8pPr>
      <a:lvl9pPr marL="0" marR="0" indent="36576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Avenir Next Demi Bold"/>
        </a:defRPr>
      </a:lvl9pPr>
    </p:titleStyle>
    <p:bodyStyle>
      <a:lvl1pPr marL="5588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1pPr>
      <a:lvl2pPr marL="11176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2pPr>
      <a:lvl3pPr marL="16764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3pPr>
      <a:lvl4pPr marL="22352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4pPr>
      <a:lvl5pPr marL="27940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5pPr>
      <a:lvl6pPr marL="33528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6pPr>
      <a:lvl7pPr marL="39116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7pPr>
      <a:lvl8pPr marL="44704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8pPr>
      <a:lvl9pPr marL="50292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29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2.jpe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1.tif"/><Relationship Id="rId4" Type="http://schemas.openxmlformats.org/officeDocument/2006/relationships/image" Target="../media/image3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4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20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2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foto.jpg" descr="foto.jpg"/>
          <p:cNvPicPr>
            <a:picLocks noChangeAspect="1"/>
          </p:cNvPicPr>
          <p:nvPr>
            <p:ph type="pic" idx="21"/>
          </p:nvPr>
        </p:nvPicPr>
        <p:blipFill>
          <a:blip r:embed="rId2">
            <a:alphaModFix amt="86919"/>
            <a:extLst/>
          </a:blip>
          <a:srcRect l="20479" t="0" r="20479" b="0"/>
          <a:stretch>
            <a:fillRect/>
          </a:stretch>
        </p:blipFill>
        <p:spPr>
          <a:xfrm>
            <a:off x="12192000" y="-25400"/>
            <a:ext cx="12192000" cy="13766800"/>
          </a:xfrm>
          <a:prstGeom prst="rect">
            <a:avLst/>
          </a:prstGeom>
        </p:spPr>
      </p:pic>
      <p:sp>
        <p:nvSpPr>
          <p:cNvPr id="152" name="Universidad de Jaé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0">
                      <a:srgbClr val="929292"/>
                    </a:gs>
                    <a:gs pos="100000">
                      <a:schemeClr val="accent3">
                        <a:hueOff val="552055"/>
                        <a:lumOff val="-12548"/>
                      </a:schemeClr>
                    </a:gs>
                  </a:gsLst>
                  <a:lin ang="7260714" scaled="0"/>
                </a:gradFill>
              </a:defRPr>
            </a:lvl1pPr>
          </a:lstStyle>
          <a:p>
            <a:pPr/>
            <a:r>
              <a:t>Universidad de Jaén</a:t>
            </a:r>
          </a:p>
        </p:txBody>
      </p:sp>
      <p:sp>
        <p:nvSpPr>
          <p:cNvPr id="153" name="committed to your future!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committed to your future!</a:t>
            </a:r>
          </a:p>
        </p:txBody>
      </p:sp>
      <p:pic>
        <p:nvPicPr>
          <p:cNvPr id="154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24400" y="11398770"/>
            <a:ext cx="2272259" cy="22722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Universidad de Jaé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 defTabSz="817244">
              <a:defRPr spc="-249" sz="8316">
                <a:gradFill flip="none" rotWithShape="1">
                  <a:gsLst>
                    <a:gs pos="0">
                      <a:schemeClr val="accent3">
                        <a:hueOff val="552055"/>
                        <a:lumOff val="-12548"/>
                      </a:schemeClr>
                    </a:gs>
                    <a:gs pos="100000">
                      <a:srgbClr val="929292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Universidad de Jaén</a:t>
            </a:r>
          </a:p>
        </p:txBody>
      </p:sp>
      <p:sp>
        <p:nvSpPr>
          <p:cNvPr id="223" name="Research groups"/>
          <p:cNvSpPr txBox="1"/>
          <p:nvPr>
            <p:ph type="body" idx="22"/>
          </p:nvPr>
        </p:nvSpPr>
        <p:spPr>
          <a:xfrm>
            <a:off x="1270000" y="2133600"/>
            <a:ext cx="19059922" cy="1016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algn="l"/>
          </a:lstStyle>
          <a:p>
            <a:pPr/>
            <a:r>
              <a:t>Research groups </a:t>
            </a:r>
          </a:p>
        </p:txBody>
      </p:sp>
      <p:pic>
        <p:nvPicPr>
          <p:cNvPr id="224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55000" y="476770"/>
            <a:ext cx="2272259" cy="2272260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Humanities…"/>
          <p:cNvSpPr txBox="1"/>
          <p:nvPr/>
        </p:nvSpPr>
        <p:spPr>
          <a:xfrm>
            <a:off x="965101" y="3731070"/>
            <a:ext cx="10261798" cy="665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Humanities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Economic, social and legal sciences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Natural resources and environment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Production technologies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Physics, chemistry and mathematics Health sciences and technologies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Biology and biotechnology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Information and Communication Technologies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Agri-food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Total</a:t>
            </a:r>
            <a:r>
              <a:t>: 287 groups</a:t>
            </a:r>
          </a:p>
        </p:txBody>
      </p:sp>
      <p:pic>
        <p:nvPicPr>
          <p:cNvPr id="226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414587" y="8565553"/>
            <a:ext cx="9779001" cy="444500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227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414587" y="3625253"/>
            <a:ext cx="9779001" cy="4680547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Universidad de Jaé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 defTabSz="817244">
              <a:defRPr spc="-249" sz="8316">
                <a:gradFill flip="none" rotWithShape="1">
                  <a:gsLst>
                    <a:gs pos="0">
                      <a:schemeClr val="accent3">
                        <a:hueOff val="552055"/>
                        <a:lumOff val="-12548"/>
                      </a:schemeClr>
                    </a:gs>
                    <a:gs pos="100000">
                      <a:srgbClr val="929292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Universidad de Jaén</a:t>
            </a:r>
          </a:p>
        </p:txBody>
      </p:sp>
      <p:sp>
        <p:nvSpPr>
          <p:cNvPr id="230" name="International Research Projects"/>
          <p:cNvSpPr txBox="1"/>
          <p:nvPr>
            <p:ph type="body" idx="22"/>
          </p:nvPr>
        </p:nvSpPr>
        <p:spPr>
          <a:xfrm>
            <a:off x="1270000" y="2133600"/>
            <a:ext cx="19059922" cy="1016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algn="l"/>
          </a:lstStyle>
          <a:p>
            <a:pPr/>
            <a:r>
              <a:t>International Research Projects</a:t>
            </a:r>
          </a:p>
        </p:txBody>
      </p:sp>
      <p:pic>
        <p:nvPicPr>
          <p:cNvPr id="231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55000" y="476770"/>
            <a:ext cx="2272259" cy="2272260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Very active institution as participant in European framework programs (H2020, HE)…"/>
          <p:cNvSpPr txBox="1"/>
          <p:nvPr/>
        </p:nvSpPr>
        <p:spPr>
          <a:xfrm>
            <a:off x="1033066" y="3452774"/>
            <a:ext cx="22317868" cy="501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Very active institution as participant in European framework programs (H2020, HE)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H2020</a:t>
            </a:r>
            <a:r>
              <a:t>: 180 proposals submitted / </a:t>
            </a:r>
            <a:r>
              <a:rPr b="1"/>
              <a:t>Horizon Europe</a:t>
            </a:r>
            <a:r>
              <a:t>: 74 proposals submitted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23 projects financed (€4,552,696.95) under H2020 and HE (including MSCA ITNs).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20 additional funding projects (€3,738,192.53) in other international programs: Life2027, Interreg Euro-MED, CET Partnership, Water4all, Gerda Henkel Foundation, NATO...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Subjects</a:t>
            </a:r>
            <a:r>
              <a:t>: materials, olive growing, renewable energies, telecommunications, biodiversity, ecology, ICTs</a:t>
            </a:r>
            <a:endParaRPr b="1"/>
          </a:p>
          <a:p>
            <a:pPr algn="just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just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233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20800" y="9182100"/>
            <a:ext cx="8665695" cy="26616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439400" y="9175750"/>
            <a:ext cx="4033380" cy="2674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Imagen" descr="Imagen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367000" y="9173020"/>
            <a:ext cx="7221280" cy="1035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Imagen" descr="Imagen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316200" y="10642600"/>
            <a:ext cx="3396727" cy="9821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Imagen" descr="Imagen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9799300" y="10135331"/>
            <a:ext cx="2893814" cy="16411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Universidad de Jaé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 defTabSz="817244">
              <a:defRPr spc="-249" sz="8316">
                <a:gradFill flip="none" rotWithShape="1">
                  <a:gsLst>
                    <a:gs pos="0">
                      <a:schemeClr val="accent3">
                        <a:hueOff val="552055"/>
                        <a:lumOff val="-12548"/>
                      </a:schemeClr>
                    </a:gs>
                    <a:gs pos="100000">
                      <a:srgbClr val="929292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Universidad de Jaén</a:t>
            </a:r>
          </a:p>
        </p:txBody>
      </p:sp>
      <p:sp>
        <p:nvSpPr>
          <p:cNvPr id="240" name="Internationalisation"/>
          <p:cNvSpPr txBox="1"/>
          <p:nvPr>
            <p:ph type="body" idx="22"/>
          </p:nvPr>
        </p:nvSpPr>
        <p:spPr>
          <a:xfrm>
            <a:off x="1270000" y="2133600"/>
            <a:ext cx="19059922" cy="1016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algn="l"/>
          </a:lstStyle>
          <a:p>
            <a:pPr/>
            <a:r>
              <a:t>Internationalisation </a:t>
            </a:r>
          </a:p>
        </p:txBody>
      </p:sp>
      <p:pic>
        <p:nvPicPr>
          <p:cNvPr id="241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55000" y="476770"/>
            <a:ext cx="2272259" cy="2272260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1,500+ agreements with over 750 international institutions from more than 60 countries…"/>
          <p:cNvSpPr txBox="1"/>
          <p:nvPr/>
        </p:nvSpPr>
        <p:spPr>
          <a:xfrm>
            <a:off x="1100187" y="3530600"/>
            <a:ext cx="22183626" cy="665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1,500+ agreements with over 750 international institutions from more than 60 countries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700+ internationally mobile students (incoming)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International students at UJA: 1,700+ from five continents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Over 500 mobility students at UJA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just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endParaRPr b="1"/>
          </a:p>
          <a:p>
            <a:pPr algn="just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just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243" name="Imagen" descr="Imagen"/>
          <p:cNvPicPr>
            <a:picLocks noChangeAspect="1"/>
          </p:cNvPicPr>
          <p:nvPr/>
        </p:nvPicPr>
        <p:blipFill>
          <a:blip r:embed="rId3">
            <a:extLst/>
          </a:blip>
          <a:srcRect l="2342" t="4171" r="5167" b="8847"/>
          <a:stretch>
            <a:fillRect/>
          </a:stretch>
        </p:blipFill>
        <p:spPr>
          <a:xfrm>
            <a:off x="11316592" y="6028531"/>
            <a:ext cx="12069854" cy="661187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sp>
        <p:nvSpPr>
          <p:cNvPr id="244" name="18 international double degrees (bachelor's and master's) in engineering, languages, business and law…"/>
          <p:cNvSpPr txBox="1"/>
          <p:nvPr/>
        </p:nvSpPr>
        <p:spPr>
          <a:xfrm>
            <a:off x="1385366" y="6140449"/>
            <a:ext cx="9783912" cy="501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2286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18 international double degrees (bachelor's and master's) in engineering, languages, business and law</a:t>
            </a:r>
          </a:p>
          <a:p>
            <a:pPr marL="2286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Bachelor's degrees in English: (telecommunications, English studies, bilingual education, business administration and management)</a:t>
            </a:r>
          </a:p>
          <a:p>
            <a:pPr marL="2286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300+ courses offered in other languages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Universidad de Jaé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 defTabSz="817244">
              <a:defRPr spc="-249" sz="8316">
                <a:gradFill flip="none" rotWithShape="1">
                  <a:gsLst>
                    <a:gs pos="0">
                      <a:schemeClr val="accent3">
                        <a:hueOff val="552055"/>
                        <a:lumOff val="-12548"/>
                      </a:schemeClr>
                    </a:gs>
                    <a:gs pos="100000">
                      <a:srgbClr val="929292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Universidad de Jaén</a:t>
            </a:r>
          </a:p>
        </p:txBody>
      </p:sp>
      <p:sp>
        <p:nvSpPr>
          <p:cNvPr id="247" name="Internationalization Projects"/>
          <p:cNvSpPr txBox="1"/>
          <p:nvPr>
            <p:ph type="body" idx="22"/>
          </p:nvPr>
        </p:nvSpPr>
        <p:spPr>
          <a:xfrm>
            <a:off x="1270000" y="2133600"/>
            <a:ext cx="19059922" cy="1016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algn="l"/>
          </a:lstStyle>
          <a:p>
            <a:pPr/>
            <a:r>
              <a:t>Internationalization Projects</a:t>
            </a:r>
          </a:p>
        </p:txBody>
      </p:sp>
      <p:pic>
        <p:nvPicPr>
          <p:cNvPr id="248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55000" y="476770"/>
            <a:ext cx="2272259" cy="2272260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Leading Spanish university in terms of Erasmus+ KA171 funding for external mobility (non-EU countries)…"/>
          <p:cNvSpPr txBox="1"/>
          <p:nvPr/>
        </p:nvSpPr>
        <p:spPr>
          <a:xfrm>
            <a:off x="1100187" y="3746500"/>
            <a:ext cx="22183626" cy="665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Leading Spanish university</a:t>
            </a:r>
            <a:r>
              <a:t> in terms of Erasmus+ KA171 funding for external mobility (non-EU countries)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Regular participation in Erasmus+ KA2 and KA3 projects (overall funding of €3M)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Coordinator</a:t>
            </a:r>
            <a:r>
              <a:t> of the European University Alliance project (NEOLAiA), funded by the European Commission with €14,400,000.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just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endParaRPr b="1"/>
          </a:p>
          <a:p>
            <a:pPr algn="just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just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250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20800" y="6565900"/>
            <a:ext cx="9550400" cy="6883400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sp>
        <p:nvSpPr>
          <p:cNvPr id="251" name="University of Jaén (ESP) - Coord.…"/>
          <p:cNvSpPr txBox="1"/>
          <p:nvPr/>
        </p:nvSpPr>
        <p:spPr>
          <a:xfrm>
            <a:off x="12622327" y="8534400"/>
            <a:ext cx="8834159" cy="61976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 defTabSz="457200">
              <a:defRPr b="1" sz="3300">
                <a:latin typeface="Helvetica"/>
                <a:ea typeface="Helvetica"/>
                <a:cs typeface="Helvetica"/>
                <a:sym typeface="Helvetica"/>
              </a:defRPr>
            </a:pPr>
            <a:r>
              <a:t>University of Jaén (ESP) - Coord. </a:t>
            </a:r>
          </a:p>
          <a:p>
            <a:pPr algn="l" defTabSz="457200">
              <a:defRPr sz="3300">
                <a:latin typeface="Helvetica"/>
                <a:ea typeface="Helvetica"/>
                <a:cs typeface="Helvetica"/>
                <a:sym typeface="Helvetica"/>
              </a:defRPr>
            </a:pPr>
            <a:r>
              <a:t>University of Örebro (SWE)</a:t>
            </a:r>
          </a:p>
          <a:p>
            <a:pPr algn="l" defTabSz="457200">
              <a:defRPr sz="3300">
                <a:latin typeface="Helvetica"/>
                <a:ea typeface="Helvetica"/>
                <a:cs typeface="Helvetica"/>
                <a:sym typeface="Helvetica"/>
              </a:defRPr>
            </a:pPr>
            <a:r>
              <a:t>University of Bielefeld (GER)</a:t>
            </a:r>
          </a:p>
          <a:p>
            <a:pPr algn="l" defTabSz="457200">
              <a:defRPr sz="3300">
                <a:latin typeface="Helvetica"/>
                <a:ea typeface="Helvetica"/>
                <a:cs typeface="Helvetica"/>
                <a:sym typeface="Helvetica"/>
              </a:defRPr>
            </a:pPr>
            <a:r>
              <a:t>University of Nicosia (CYP)</a:t>
            </a:r>
          </a:p>
          <a:p>
            <a:pPr algn="l" defTabSz="457200">
              <a:defRPr sz="3300">
                <a:latin typeface="Helvetica"/>
                <a:ea typeface="Helvetica"/>
                <a:cs typeface="Helvetica"/>
                <a:sym typeface="Helvetica"/>
              </a:defRPr>
            </a:pPr>
            <a:r>
              <a:t>University of Ostrava (CZE)</a:t>
            </a:r>
          </a:p>
          <a:p>
            <a:pPr algn="l" defTabSz="457200">
              <a:defRPr sz="3300">
                <a:latin typeface="Helvetica"/>
                <a:ea typeface="Helvetica"/>
                <a:cs typeface="Helvetica"/>
                <a:sym typeface="Helvetica"/>
              </a:defRPr>
            </a:pPr>
            <a:r>
              <a:t>University of Salerno (ITA)</a:t>
            </a:r>
          </a:p>
          <a:p>
            <a:pPr algn="l" defTabSz="457200">
              <a:defRPr sz="3300">
                <a:latin typeface="Helvetica"/>
                <a:ea typeface="Helvetica"/>
                <a:cs typeface="Helvetica"/>
                <a:sym typeface="Helvetica"/>
              </a:defRPr>
            </a:pPr>
            <a:r>
              <a:t>Stefan Cel Mare" University of Suceava (ROM)</a:t>
            </a:r>
          </a:p>
          <a:p>
            <a:pPr algn="l" defTabSz="457200">
              <a:defRPr sz="3300">
                <a:latin typeface="Helvetica"/>
                <a:ea typeface="Helvetica"/>
                <a:cs typeface="Helvetica"/>
                <a:sym typeface="Helvetica"/>
              </a:defRPr>
            </a:pPr>
            <a:r>
              <a:t>University of Tours (FRA)</a:t>
            </a:r>
          </a:p>
          <a:p>
            <a:pPr algn="l" defTabSz="457200">
              <a:defRPr sz="3300">
                <a:latin typeface="Helvetica"/>
                <a:ea typeface="Helvetica"/>
                <a:cs typeface="Helvetica"/>
                <a:sym typeface="Helvetica"/>
              </a:defRPr>
            </a:pPr>
            <a:r>
              <a:t>Šiauliai University of Applied Sciences (LIT)</a:t>
            </a:r>
          </a:p>
          <a:p>
            <a:pPr algn="l" defTabSz="457200">
              <a:defRPr sz="33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defRPr sz="33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252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668250" y="6877050"/>
            <a:ext cx="3121614" cy="12207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Universidad de Jaé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 defTabSz="817244">
              <a:defRPr spc="-249" sz="8316">
                <a:gradFill flip="none" rotWithShape="1">
                  <a:gsLst>
                    <a:gs pos="0">
                      <a:schemeClr val="accent3">
                        <a:hueOff val="552055"/>
                        <a:lumOff val="-12548"/>
                      </a:schemeClr>
                    </a:gs>
                    <a:gs pos="100000">
                      <a:srgbClr val="929292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Universidad de Jaén</a:t>
            </a:r>
          </a:p>
        </p:txBody>
      </p:sp>
      <p:sp>
        <p:nvSpPr>
          <p:cNvPr id="255" name="More useful information"/>
          <p:cNvSpPr txBox="1"/>
          <p:nvPr>
            <p:ph type="body" idx="22"/>
          </p:nvPr>
        </p:nvSpPr>
        <p:spPr>
          <a:xfrm>
            <a:off x="1270000" y="2133600"/>
            <a:ext cx="19059922" cy="1016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algn="l"/>
          </a:lstStyle>
          <a:p>
            <a:pPr/>
            <a:r>
              <a:t>More useful information</a:t>
            </a:r>
          </a:p>
        </p:txBody>
      </p:sp>
      <p:pic>
        <p:nvPicPr>
          <p:cNvPr id="256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55000" y="476770"/>
            <a:ext cx="2272259" cy="2272260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Scholarships for international students…"/>
          <p:cNvSpPr txBox="1"/>
          <p:nvPr/>
        </p:nvSpPr>
        <p:spPr>
          <a:xfrm>
            <a:off x="820787" y="3445320"/>
            <a:ext cx="14555390" cy="829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indent="457200" algn="just" defTabSz="457200">
              <a:buClr>
                <a:srgbClr val="000000"/>
              </a:buClr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Scholarships for international students  </a:t>
            </a:r>
            <a:endParaRPr b="1"/>
          </a:p>
          <a:p>
            <a:pPr indent="457200" algn="just" defTabSz="457200">
              <a:buClr>
                <a:srgbClr val="000000"/>
              </a:buClr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100% tuition free</a:t>
            </a:r>
          </a:p>
          <a:p>
            <a:pPr indent="457200" algn="just" defTabSz="457200">
              <a:buClr>
                <a:srgbClr val="000000"/>
              </a:buClr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Scholarship of €2,200 (Bachelor's)/€3,000 (Master's) per year per applicant</a:t>
            </a:r>
          </a:p>
          <a:p>
            <a:pPr indent="457200" algn="just" defTabSz="457200">
              <a:buClr>
                <a:srgbClr val="000000"/>
              </a:buClr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Health insurance for the duration of the scholarship</a:t>
            </a:r>
          </a:p>
          <a:p>
            <a:pPr indent="457200" algn="just" defTabSz="457200">
              <a:buClr>
                <a:srgbClr val="000000"/>
              </a:buClr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Free Spanish courses for non-Spanish-speaking students</a:t>
            </a:r>
          </a:p>
          <a:p>
            <a:pPr indent="457200" algn="just" defTabSz="457200">
              <a:buClr>
                <a:srgbClr val="000000"/>
              </a:buClr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indent="457200" algn="just" defTabSz="457200">
              <a:buClr>
                <a:srgbClr val="000000"/>
              </a:buClr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indent="457200" algn="just" defTabSz="457200">
              <a:buClr>
                <a:srgbClr val="000000"/>
              </a:buClr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indent="457200" algn="just" defTabSz="457200">
              <a:buClr>
                <a:srgbClr val="000000"/>
              </a:buClr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indent="457200" algn="just" defTabSz="457200">
              <a:buClr>
                <a:srgbClr val="000000"/>
              </a:buClr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indent="457200" algn="just" defTabSz="457200">
              <a:buClr>
                <a:srgbClr val="000000"/>
              </a:buClr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endParaRPr b="1"/>
          </a:p>
          <a:p>
            <a:pPr indent="457200" algn="just" defTabSz="457200">
              <a:buClr>
                <a:srgbClr val="000000"/>
              </a:buClr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indent="457200" algn="just" defTabSz="457200">
              <a:buClr>
                <a:srgbClr val="000000"/>
              </a:buClr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258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411450" y="3310448"/>
            <a:ext cx="8376567" cy="97058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98250" y="6965950"/>
            <a:ext cx="4432300" cy="5727700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Visiting professors program…"/>
          <p:cNvSpPr txBox="1"/>
          <p:nvPr/>
        </p:nvSpPr>
        <p:spPr>
          <a:xfrm>
            <a:off x="995474" y="7204520"/>
            <a:ext cx="10201052" cy="720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 defTabSz="457200">
              <a:defRPr b="1"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Visiting professors program</a:t>
            </a:r>
          </a:p>
          <a:p>
            <a:pPr algn="just" defTabSz="457200">
              <a:defRPr b="1"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just" defTabSz="457200">
              <a:defRPr b="1"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Spanish courses </a:t>
            </a:r>
          </a:p>
          <a:p>
            <a:pPr algn="just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Introductory course (at the beginning): September and January</a:t>
            </a:r>
          </a:p>
          <a:p>
            <a:pPr algn="just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Extensive courses (after a placement test): September - May (5 hours per week)</a:t>
            </a:r>
          </a:p>
          <a:p>
            <a:pPr algn="just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Intensive courses: October - July (hours per week)</a:t>
            </a:r>
          </a:p>
          <a:p>
            <a:pPr algn="just" defTabSz="457200">
              <a:defRPr b="1"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just" defTabSz="457200">
              <a:defRPr b="1"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just" defTabSz="457200">
              <a:defRPr b="1" sz="3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foto.jpg" descr="foto.jpg"/>
          <p:cNvPicPr>
            <a:picLocks noChangeAspect="1"/>
          </p:cNvPicPr>
          <p:nvPr>
            <p:ph type="pic" idx="21"/>
          </p:nvPr>
        </p:nvPicPr>
        <p:blipFill>
          <a:blip r:embed="rId2">
            <a:alphaModFix amt="86919"/>
            <a:extLst/>
          </a:blip>
          <a:srcRect l="20479" t="0" r="20479" b="0"/>
          <a:stretch>
            <a:fillRect/>
          </a:stretch>
        </p:blipFill>
        <p:spPr>
          <a:xfrm>
            <a:off x="12192000" y="-25400"/>
            <a:ext cx="12192000" cy="13766800"/>
          </a:xfrm>
          <a:prstGeom prst="rect">
            <a:avLst/>
          </a:prstGeom>
        </p:spPr>
      </p:pic>
      <p:sp>
        <p:nvSpPr>
          <p:cNvPr id="263" name="Universidad de Jaé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0">
                      <a:srgbClr val="929292"/>
                    </a:gs>
                    <a:gs pos="100000">
                      <a:schemeClr val="accent3">
                        <a:hueOff val="552055"/>
                        <a:lumOff val="-12548"/>
                      </a:schemeClr>
                    </a:gs>
                  </a:gsLst>
                  <a:lin ang="7260714" scaled="0"/>
                </a:gradFill>
              </a:defRPr>
            </a:lvl1pPr>
          </a:lstStyle>
          <a:p>
            <a:pPr/>
            <a:r>
              <a:t>Universidad de Jaén</a:t>
            </a:r>
          </a:p>
        </p:txBody>
      </p:sp>
      <p:sp>
        <p:nvSpPr>
          <p:cNvPr id="264" name="Thank you very much for your attention!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  <a:p>
            <a:pPr/>
            <a:r>
              <a:t>Thank you very much for your attention!</a:t>
            </a:r>
          </a:p>
        </p:txBody>
      </p:sp>
      <p:pic>
        <p:nvPicPr>
          <p:cNvPr id="265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24400" y="11398770"/>
            <a:ext cx="2272259" cy="22722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Universidad de Jaé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 defTabSz="817244">
              <a:defRPr spc="-249" sz="8316">
                <a:gradFill flip="none" rotWithShape="1">
                  <a:gsLst>
                    <a:gs pos="0">
                      <a:schemeClr val="accent3">
                        <a:hueOff val="552055"/>
                        <a:lumOff val="-12548"/>
                      </a:schemeClr>
                    </a:gs>
                    <a:gs pos="100000">
                      <a:srgbClr val="929292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Universidad de Jaén</a:t>
            </a:r>
          </a:p>
        </p:txBody>
      </p:sp>
      <p:sp>
        <p:nvSpPr>
          <p:cNvPr id="157" name="Where are we?"/>
          <p:cNvSpPr txBox="1"/>
          <p:nvPr>
            <p:ph type="body" idx="2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algn="l"/>
          </a:lstStyle>
          <a:p>
            <a:pPr/>
            <a:r>
              <a:t>Where are we?</a:t>
            </a:r>
          </a:p>
        </p:txBody>
      </p:sp>
      <p:pic>
        <p:nvPicPr>
          <p:cNvPr id="158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55000" y="476770"/>
            <a:ext cx="2272259" cy="22722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37312" y="4375046"/>
            <a:ext cx="10713658" cy="7902977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sp>
        <p:nvSpPr>
          <p:cNvPr id="160" name="Located in the region of Andalusia…"/>
          <p:cNvSpPr txBox="1"/>
          <p:nvPr/>
        </p:nvSpPr>
        <p:spPr>
          <a:xfrm>
            <a:off x="12994673" y="4292600"/>
            <a:ext cx="10254172" cy="477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 algn="just" defTabSz="457200">
              <a:buSzPct val="100000"/>
              <a:buChar char="•"/>
              <a:defRPr sz="3800">
                <a:latin typeface="Helvetica"/>
                <a:ea typeface="Helvetica"/>
                <a:cs typeface="Helvetica"/>
                <a:sym typeface="Helvetica"/>
              </a:defRPr>
            </a:pPr>
            <a:r>
              <a:t>Located in the region of </a:t>
            </a:r>
            <a:r>
              <a:rPr b="1"/>
              <a:t>Andalusia</a:t>
            </a:r>
          </a:p>
          <a:p>
            <a:pPr marL="228600" indent="-228600" algn="just" defTabSz="457200">
              <a:buSzPct val="100000"/>
              <a:buChar char="•"/>
              <a:defRPr sz="38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228600" indent="-228600" algn="just" defTabSz="457200">
              <a:buSzPct val="100000"/>
              <a:buChar char="•"/>
              <a:defRPr sz="3800">
                <a:latin typeface="Helvetica"/>
                <a:ea typeface="Helvetica"/>
                <a:cs typeface="Helvetica"/>
                <a:sym typeface="Helvetica"/>
              </a:defRPr>
            </a:pPr>
            <a:r>
              <a:t>the province of Jaén has a population of 650,000, including Jaén (120,000) and Linares (65,000).</a:t>
            </a:r>
          </a:p>
          <a:p>
            <a:pPr marL="228600" indent="-228600" algn="just" defTabSz="457200">
              <a:buSzPct val="100000"/>
              <a:buChar char="•"/>
              <a:defRPr sz="38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228600" indent="-228600" algn="just" defTabSz="457200">
              <a:buSzPct val="100000"/>
              <a:buChar char="•"/>
              <a:defRPr sz="3800">
                <a:latin typeface="Helvetica"/>
                <a:ea typeface="Helvetica"/>
                <a:cs typeface="Helvetica"/>
                <a:sym typeface="Helvetica"/>
              </a:defRPr>
            </a:pPr>
            <a:r>
              <a:t>320 km from Madrid, 246 km from Seville, 202 km from Malaga, 89 km from Granada</a:t>
            </a:r>
          </a:p>
        </p:txBody>
      </p:sp>
      <p:sp>
        <p:nvSpPr>
          <p:cNvPr id="161" name="Flecha"/>
          <p:cNvSpPr/>
          <p:nvPr/>
        </p:nvSpPr>
        <p:spPr>
          <a:xfrm>
            <a:off x="17340921" y="10234315"/>
            <a:ext cx="1907283" cy="416641"/>
          </a:xfrm>
          <a:prstGeom prst="rightArrow">
            <a:avLst>
              <a:gd name="adj1" fmla="val 32000"/>
              <a:gd name="adj2" fmla="val 146129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320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</a:p>
        </p:txBody>
      </p:sp>
      <p:pic>
        <p:nvPicPr>
          <p:cNvPr id="162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268256" y="9432195"/>
            <a:ext cx="3410912" cy="28336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Imagen" descr="Imagen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538950" y="9337735"/>
            <a:ext cx="3292132" cy="3022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Universidad de Jaé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 defTabSz="817244">
              <a:defRPr spc="-249" sz="8316">
                <a:gradFill flip="none" rotWithShape="1">
                  <a:gsLst>
                    <a:gs pos="0">
                      <a:schemeClr val="accent3">
                        <a:hueOff val="552055"/>
                        <a:lumOff val="-12548"/>
                      </a:schemeClr>
                    </a:gs>
                    <a:gs pos="100000">
                      <a:srgbClr val="929292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Universidad de Jaén</a:t>
            </a:r>
          </a:p>
        </p:txBody>
      </p:sp>
      <p:sp>
        <p:nvSpPr>
          <p:cNvPr id="166" name="Why coming to Jaén ?"/>
          <p:cNvSpPr txBox="1"/>
          <p:nvPr>
            <p:ph type="body" idx="2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algn="l"/>
          </a:lstStyle>
          <a:p>
            <a:pPr/>
            <a:r>
              <a:t>Why coming to Jaén ?</a:t>
            </a:r>
          </a:p>
        </p:txBody>
      </p:sp>
      <p:pic>
        <p:nvPicPr>
          <p:cNvPr id="167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55000" y="476770"/>
            <a:ext cx="2272259" cy="2272260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Jaén is an open city with an active social and cultural life, located in the heart of Andalusia.…"/>
          <p:cNvSpPr txBox="1"/>
          <p:nvPr/>
        </p:nvSpPr>
        <p:spPr>
          <a:xfrm>
            <a:off x="12657141" y="3499547"/>
            <a:ext cx="10490002" cy="938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Jaén</a:t>
            </a:r>
            <a:r>
              <a:t> is an open city with an active social and cultural life, located in the heart of Andalusia. </a:t>
            </a:r>
          </a:p>
          <a:p>
            <a:pPr algn="just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just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Jaén is also a </a:t>
            </a:r>
            <a:r>
              <a:rPr b="1"/>
              <a:t>province</a:t>
            </a:r>
            <a:r>
              <a:t> with a unique natural, historical, artistic and cultural heritage:</a:t>
            </a:r>
          </a:p>
          <a:p>
            <a:pPr algn="just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capital of the </a:t>
            </a:r>
            <a:r>
              <a:rPr b="1"/>
              <a:t>olive oil</a:t>
            </a:r>
            <a:r>
              <a:t> (20% of world production)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The province with the most </a:t>
            </a:r>
            <a:r>
              <a:rPr b="1"/>
              <a:t>fortresses</a:t>
            </a:r>
            <a:r>
              <a:t> in Spain (historical border)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Spain's largest area of protected natural sites</a:t>
            </a:r>
            <a:r>
              <a:t> (3042 km2), including 4 parks and biosphere reserves.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Andalusian Renaissance</a:t>
            </a:r>
            <a:r>
              <a:t> (Jaén Cathedral, UNESCO: cities of Úbeda and Baeza)</a:t>
            </a:r>
          </a:p>
        </p:txBody>
      </p:sp>
      <p:pic>
        <p:nvPicPr>
          <p:cNvPr id="169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40756" y="3216023"/>
            <a:ext cx="5434519" cy="376059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170" name="Imagen" descr="Imagen"/>
          <p:cNvPicPr>
            <a:picLocks noChangeAspect="0"/>
          </p:cNvPicPr>
          <p:nvPr/>
        </p:nvPicPr>
        <p:blipFill>
          <a:blip r:embed="rId4">
            <a:extLst/>
          </a:blip>
          <a:srcRect l="1625" t="18250" r="1625" b="1424"/>
          <a:stretch>
            <a:fillRect/>
          </a:stretch>
        </p:blipFill>
        <p:spPr>
          <a:xfrm>
            <a:off x="7082332" y="7030176"/>
            <a:ext cx="5414063" cy="3071208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171" name="Imagen" descr="Imagen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25215" y="3227848"/>
            <a:ext cx="5605418" cy="373694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172" name="Imagen" descr="Imagen"/>
          <p:cNvPicPr>
            <a:picLocks noChangeAspect="1"/>
          </p:cNvPicPr>
          <p:nvPr/>
        </p:nvPicPr>
        <p:blipFill>
          <a:blip r:embed="rId6">
            <a:extLst/>
          </a:blip>
          <a:srcRect l="0" t="6058" r="0" b="11637"/>
          <a:stretch>
            <a:fillRect/>
          </a:stretch>
        </p:blipFill>
        <p:spPr>
          <a:xfrm>
            <a:off x="1325215" y="10230856"/>
            <a:ext cx="5605463" cy="307568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173" name="Imagen" descr="Imagen"/>
          <p:cNvPicPr>
            <a:picLocks noChangeAspect="1"/>
          </p:cNvPicPr>
          <p:nvPr/>
        </p:nvPicPr>
        <p:blipFill>
          <a:blip r:embed="rId7">
            <a:extLst/>
          </a:blip>
          <a:srcRect l="0" t="0" r="5307" b="9348"/>
          <a:stretch>
            <a:fillRect/>
          </a:stretch>
        </p:blipFill>
        <p:spPr>
          <a:xfrm>
            <a:off x="1327739" y="7038031"/>
            <a:ext cx="5593801" cy="3094038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174" name="Imagen" descr="Imagen"/>
          <p:cNvPicPr>
            <a:picLocks noChangeAspect="0"/>
          </p:cNvPicPr>
          <p:nvPr/>
        </p:nvPicPr>
        <p:blipFill>
          <a:blip r:embed="rId8">
            <a:extLst/>
          </a:blip>
          <a:srcRect l="0" t="10051" r="0" b="6495"/>
          <a:stretch>
            <a:fillRect/>
          </a:stretch>
        </p:blipFill>
        <p:spPr>
          <a:xfrm>
            <a:off x="7050458" y="10209401"/>
            <a:ext cx="5414926" cy="3107267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Universidad de Jaé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 defTabSz="817244">
              <a:defRPr spc="-249" sz="8316">
                <a:gradFill flip="none" rotWithShape="1">
                  <a:gsLst>
                    <a:gs pos="0">
                      <a:schemeClr val="accent3">
                        <a:hueOff val="552055"/>
                        <a:lumOff val="-12548"/>
                      </a:schemeClr>
                    </a:gs>
                    <a:gs pos="100000">
                      <a:srgbClr val="929292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Universidad de Jaén</a:t>
            </a:r>
          </a:p>
        </p:txBody>
      </p:sp>
      <p:sp>
        <p:nvSpPr>
          <p:cNvPr id="177" name="Our University"/>
          <p:cNvSpPr txBox="1"/>
          <p:nvPr>
            <p:ph type="body" idx="2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algn="l"/>
          </a:lstStyle>
          <a:p>
            <a:pPr/>
            <a:r>
              <a:t>Our University </a:t>
            </a:r>
          </a:p>
        </p:txBody>
      </p:sp>
      <p:pic>
        <p:nvPicPr>
          <p:cNvPr id="178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55000" y="476770"/>
            <a:ext cx="2272259" cy="2272260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The University of Jaén is a young university (founded in 1993), with a constant training of teaching staff and a commitment to research.…"/>
          <p:cNvSpPr txBox="1"/>
          <p:nvPr/>
        </p:nvSpPr>
        <p:spPr>
          <a:xfrm>
            <a:off x="10369762" y="3127820"/>
            <a:ext cx="12751892" cy="1047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The University of Jaén is a </a:t>
            </a:r>
            <a:r>
              <a:rPr b="1"/>
              <a:t>young university</a:t>
            </a:r>
            <a:r>
              <a:t> (founded in 1993), with a constant training of teaching staff and a commitment to research. 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Counts with </a:t>
            </a:r>
            <a:r>
              <a:rPr b="1"/>
              <a:t>two campuses</a:t>
            </a:r>
            <a:r>
              <a:t> accommodating 16,000 students and 1,600 employees, in </a:t>
            </a:r>
            <a:r>
              <a:rPr b="1"/>
              <a:t>modern buildings and state-of-the-art laboratories </a:t>
            </a:r>
            <a:endParaRPr b="1"/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is one of the </a:t>
            </a:r>
            <a:r>
              <a:rPr b="1"/>
              <a:t>top 300 young universities</a:t>
            </a:r>
            <a:r>
              <a:t> in the world (200/impact) according to THE (Times Higher Education).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ranks among the </a:t>
            </a:r>
            <a:r>
              <a:rPr b="1"/>
              <a:t>top 4%</a:t>
            </a:r>
            <a:r>
              <a:t> of universities worldwide, according to the Ranking Center for World University Rankings (CWUR).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coordinator</a:t>
            </a:r>
            <a:r>
              <a:t> of the Alliance of European Universities NEOLAiA, formed by 9 universities and funded by the European Commission with 14.4 million euros.</a:t>
            </a:r>
          </a:p>
        </p:txBody>
      </p:sp>
      <p:pic>
        <p:nvPicPr>
          <p:cNvPr id="180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38250" y="3206750"/>
            <a:ext cx="8712094" cy="8489420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181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50950" y="8763000"/>
            <a:ext cx="8686694" cy="437691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Universidad de Jaé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 defTabSz="817244">
              <a:defRPr spc="-249" sz="8316">
                <a:gradFill flip="none" rotWithShape="1">
                  <a:gsLst>
                    <a:gs pos="0">
                      <a:schemeClr val="accent3">
                        <a:hueOff val="552055"/>
                        <a:lumOff val="-12548"/>
                      </a:schemeClr>
                    </a:gs>
                    <a:gs pos="100000">
                      <a:srgbClr val="929292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Universidad de Jaén</a:t>
            </a:r>
          </a:p>
        </p:txBody>
      </p:sp>
      <p:sp>
        <p:nvSpPr>
          <p:cNvPr id="184" name="Our structure"/>
          <p:cNvSpPr txBox="1"/>
          <p:nvPr>
            <p:ph type="body" idx="2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algn="l"/>
          </a:lstStyle>
          <a:p>
            <a:pPr/>
            <a:r>
              <a:t>Our structure  </a:t>
            </a:r>
          </a:p>
        </p:txBody>
      </p:sp>
      <p:pic>
        <p:nvPicPr>
          <p:cNvPr id="185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55000" y="476770"/>
            <a:ext cx="2272259" cy="2272260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Faculty of Health Sciences…"/>
          <p:cNvSpPr txBox="1"/>
          <p:nvPr/>
        </p:nvSpPr>
        <p:spPr>
          <a:xfrm>
            <a:off x="1047962" y="3235770"/>
            <a:ext cx="12751892" cy="556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Faculty of Health Sciences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Faculty of Experimental Sciences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Faculty of Social and Legal Sciences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Faculty of Humanities and Education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Faculty of Social Work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Higher Polytechnic School of Jaén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Higher Polytechnic School of Linares</a:t>
            </a:r>
          </a:p>
          <a:p>
            <a:pPr algn="just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just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187" name="Imagen" descr="Imagen"/>
          <p:cNvPicPr>
            <a:picLocks noChangeAspect="1"/>
          </p:cNvPicPr>
          <p:nvPr/>
        </p:nvPicPr>
        <p:blipFill>
          <a:blip r:embed="rId3">
            <a:extLst/>
          </a:blip>
          <a:srcRect l="9557" t="6353" r="10353" b="6353"/>
          <a:stretch>
            <a:fillRect/>
          </a:stretch>
        </p:blipFill>
        <p:spPr>
          <a:xfrm>
            <a:off x="1282204" y="7447061"/>
            <a:ext cx="7188107" cy="5327526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188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80778" y="7447061"/>
            <a:ext cx="7932715" cy="532765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189" name="Imagen" descr="Imagen"/>
          <p:cNvPicPr>
            <a:picLocks noChangeAspect="1"/>
          </p:cNvPicPr>
          <p:nvPr/>
        </p:nvPicPr>
        <p:blipFill>
          <a:blip r:embed="rId5">
            <a:extLst/>
          </a:blip>
          <a:srcRect l="0" t="0" r="13079" b="0"/>
          <a:stretch>
            <a:fillRect/>
          </a:stretch>
        </p:blipFill>
        <p:spPr>
          <a:xfrm>
            <a:off x="16823867" y="7442200"/>
            <a:ext cx="6460642" cy="5337374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sp>
        <p:nvSpPr>
          <p:cNvPr id="190" name="Center for Post-Graduate Studies…"/>
          <p:cNvSpPr txBox="1"/>
          <p:nvPr/>
        </p:nvSpPr>
        <p:spPr>
          <a:xfrm>
            <a:off x="12773273" y="3149600"/>
            <a:ext cx="10352386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Center for Post-Graduate Studies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Doctoral school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Center for continuing education and further training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Universidad de Jaé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 defTabSz="817244">
              <a:defRPr spc="-249" sz="8316">
                <a:gradFill flip="none" rotWithShape="1">
                  <a:gsLst>
                    <a:gs pos="0">
                      <a:schemeClr val="accent3">
                        <a:hueOff val="552055"/>
                        <a:lumOff val="-12548"/>
                      </a:schemeClr>
                    </a:gs>
                    <a:gs pos="100000">
                      <a:srgbClr val="929292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Universidad de Jaén</a:t>
            </a:r>
          </a:p>
        </p:txBody>
      </p:sp>
      <p:sp>
        <p:nvSpPr>
          <p:cNvPr id="193" name="Research centres and institutes"/>
          <p:cNvSpPr txBox="1"/>
          <p:nvPr>
            <p:ph type="body" idx="2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algn="l"/>
          </a:lstStyle>
          <a:p>
            <a:pPr/>
            <a:r>
              <a:t>Research centres and institutes</a:t>
            </a:r>
          </a:p>
        </p:txBody>
      </p:sp>
      <p:pic>
        <p:nvPicPr>
          <p:cNvPr id="194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55000" y="476770"/>
            <a:ext cx="2272259" cy="2272260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Institute for Research in Iberian Archaeology…"/>
          <p:cNvSpPr txBox="1"/>
          <p:nvPr/>
        </p:nvSpPr>
        <p:spPr>
          <a:xfrm>
            <a:off x="1073362" y="3339196"/>
            <a:ext cx="22237275" cy="501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Institute for Research in Iberian Archaeology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Center for Advanced Studies in Earth, Energy and Environmental Sciences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Institute for Olive Grove and Olive Oil Research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Center for Advanced Studies in Information and Communication Technologies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Andalusian Interuniversity Earth System Research Institute (IISTA)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Andalusian Interuniversity Research Institute for Data Science and Computer Intelligence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European Institute for Sustainability in Management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Interuniversity Institute for Biofuels and biorefinery. </a:t>
            </a:r>
          </a:p>
        </p:txBody>
      </p:sp>
      <p:pic>
        <p:nvPicPr>
          <p:cNvPr id="196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73200" y="8158464"/>
            <a:ext cx="11463774" cy="4478037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197" name="Imagen" descr="Imagen"/>
          <p:cNvPicPr>
            <a:picLocks noChangeAspect="1"/>
          </p:cNvPicPr>
          <p:nvPr/>
        </p:nvPicPr>
        <p:blipFill>
          <a:blip r:embed="rId4">
            <a:extLst/>
          </a:blip>
          <a:srcRect l="0" t="2219" r="0" b="2219"/>
          <a:stretch>
            <a:fillRect/>
          </a:stretch>
        </p:blipFill>
        <p:spPr>
          <a:xfrm>
            <a:off x="13093700" y="8165158"/>
            <a:ext cx="10219929" cy="4439247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Universidad de Jaé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 defTabSz="817244">
              <a:defRPr spc="-249" sz="8316">
                <a:gradFill flip="none" rotWithShape="1">
                  <a:gsLst>
                    <a:gs pos="0">
                      <a:schemeClr val="accent3">
                        <a:hueOff val="552055"/>
                        <a:lumOff val="-12548"/>
                      </a:schemeClr>
                    </a:gs>
                    <a:gs pos="100000">
                      <a:srgbClr val="929292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Universidad de Jaén</a:t>
            </a:r>
          </a:p>
        </p:txBody>
      </p:sp>
      <p:sp>
        <p:nvSpPr>
          <p:cNvPr id="200" name="Modern resources"/>
          <p:cNvSpPr txBox="1"/>
          <p:nvPr>
            <p:ph type="body" idx="22"/>
          </p:nvPr>
        </p:nvSpPr>
        <p:spPr>
          <a:xfrm>
            <a:off x="1270000" y="2133600"/>
            <a:ext cx="19059922" cy="1016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algn="l"/>
          </a:lstStyle>
          <a:p>
            <a:pPr/>
            <a:r>
              <a:t>Modern resources</a:t>
            </a:r>
          </a:p>
        </p:txBody>
      </p:sp>
      <p:pic>
        <p:nvPicPr>
          <p:cNvPr id="201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55000" y="476770"/>
            <a:ext cx="2272259" cy="2272260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Educational resource center…"/>
          <p:cNvSpPr txBox="1"/>
          <p:nvPr/>
        </p:nvSpPr>
        <p:spPr>
          <a:xfrm>
            <a:off x="939701" y="3204598"/>
            <a:ext cx="11812984" cy="829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Educational resource center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Recording studios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Modern language center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Libraries 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Sports centers, soccer field 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Accommodation (on/off campus)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Restaurants, stores...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just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endParaRPr b="1"/>
          </a:p>
          <a:p>
            <a:pPr algn="just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just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203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455362" y="8680970"/>
            <a:ext cx="9652001" cy="482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30400" y="7503492"/>
            <a:ext cx="7770097" cy="51825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Imagen" descr="Imagen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995150" y="279400"/>
            <a:ext cx="7429500" cy="355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Imagen" descr="Imagen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348200" y="7918970"/>
            <a:ext cx="7053043" cy="43516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Imagen" descr="Imagen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4162837" y="3597535"/>
            <a:ext cx="9779001" cy="4635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Imagen" descr="Imagen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334310" y="5759450"/>
            <a:ext cx="4779876" cy="31833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Universidad de Jaé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 defTabSz="817244">
              <a:defRPr spc="-249" sz="8316">
                <a:gradFill flip="none" rotWithShape="1">
                  <a:gsLst>
                    <a:gs pos="0">
                      <a:schemeClr val="accent3">
                        <a:hueOff val="552055"/>
                        <a:lumOff val="-12548"/>
                      </a:schemeClr>
                    </a:gs>
                    <a:gs pos="100000">
                      <a:srgbClr val="929292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Universidad de Jaén</a:t>
            </a:r>
          </a:p>
        </p:txBody>
      </p:sp>
      <p:sp>
        <p:nvSpPr>
          <p:cNvPr id="211" name="Bachelors"/>
          <p:cNvSpPr txBox="1"/>
          <p:nvPr>
            <p:ph type="body" idx="2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algn="l"/>
          </a:lstStyle>
          <a:p>
            <a:pPr/>
            <a:r>
              <a:t>Bachelors</a:t>
            </a:r>
          </a:p>
        </p:txBody>
      </p:sp>
      <p:pic>
        <p:nvPicPr>
          <p:cNvPr id="212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55000" y="476770"/>
            <a:ext cx="2272259" cy="2272260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Social and legal sciences: 16…"/>
          <p:cNvSpPr txBox="1"/>
          <p:nvPr/>
        </p:nvSpPr>
        <p:spPr>
          <a:xfrm>
            <a:off x="970820" y="3224896"/>
            <a:ext cx="10250360" cy="829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Social and legal sciences: 16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Arts and humanities: 7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Sciences: 3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Health sciences: 4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Engineering: 22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10 international double degrees: Civil Engineering, Mechanical Engineering, Languages, Tourism, Business Administration and Law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Total</a:t>
            </a:r>
            <a:r>
              <a:t>: 52 Bachelor's degrees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endParaRPr b="1"/>
          </a:p>
          <a:p>
            <a:pPr algn="just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just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214" name="Imagen" descr="Imagen"/>
          <p:cNvPicPr>
            <a:picLocks noChangeAspect="1"/>
          </p:cNvPicPr>
          <p:nvPr/>
        </p:nvPicPr>
        <p:blipFill>
          <a:blip r:embed="rId3">
            <a:extLst/>
          </a:blip>
          <a:srcRect l="0" t="0" r="5863" b="7988"/>
          <a:stretch>
            <a:fillRect/>
          </a:stretch>
        </p:blipFill>
        <p:spPr>
          <a:xfrm>
            <a:off x="11895584" y="3030537"/>
            <a:ext cx="11262099" cy="765493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Universidad de Jaé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 defTabSz="817244">
              <a:defRPr spc="-249" sz="8316">
                <a:gradFill flip="none" rotWithShape="1">
                  <a:gsLst>
                    <a:gs pos="0">
                      <a:schemeClr val="accent3">
                        <a:hueOff val="552055"/>
                        <a:lumOff val="-12548"/>
                      </a:schemeClr>
                    </a:gs>
                    <a:gs pos="100000">
                      <a:srgbClr val="929292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Universidad de Jaén</a:t>
            </a:r>
          </a:p>
        </p:txBody>
      </p:sp>
      <p:sp>
        <p:nvSpPr>
          <p:cNvPr id="217" name="Master degrees, doctoral programs and lifelong diplomas"/>
          <p:cNvSpPr txBox="1"/>
          <p:nvPr>
            <p:ph type="body" idx="22"/>
          </p:nvPr>
        </p:nvSpPr>
        <p:spPr>
          <a:xfrm>
            <a:off x="1270000" y="2133600"/>
            <a:ext cx="19059922" cy="1016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algn="l"/>
          </a:lstStyle>
          <a:p>
            <a:pPr/>
            <a:r>
              <a:t>Master degrees, doctoral programs and lifelong diplomas</a:t>
            </a:r>
          </a:p>
        </p:txBody>
      </p:sp>
      <p:pic>
        <p:nvPicPr>
          <p:cNvPr id="218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55000" y="476770"/>
            <a:ext cx="2272259" cy="2272260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8 International double degrees…"/>
          <p:cNvSpPr txBox="1"/>
          <p:nvPr/>
        </p:nvSpPr>
        <p:spPr>
          <a:xfrm>
            <a:off x="1021620" y="3524249"/>
            <a:ext cx="12950995" cy="829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8 International double degrees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3 online degrees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15 partially online degrees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Doctoral programs: 20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9 Inter-university programs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Master's degrees, specializations and post-graduate diplomas: 50+.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Total</a:t>
            </a:r>
            <a:r>
              <a:t>: 55 master's degrees</a:t>
            </a:r>
          </a:p>
          <a:p>
            <a:pPr algn="just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endParaRPr b="1"/>
          </a:p>
          <a:p>
            <a:pPr algn="just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just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220" name="Imagen" descr="Imagen"/>
          <p:cNvPicPr>
            <a:picLocks noChangeAspect="1"/>
          </p:cNvPicPr>
          <p:nvPr/>
        </p:nvPicPr>
        <p:blipFill>
          <a:blip r:embed="rId3">
            <a:extLst/>
          </a:blip>
          <a:srcRect l="3772" t="3614" r="7779" b="7231"/>
          <a:stretch>
            <a:fillRect/>
          </a:stretch>
        </p:blipFill>
        <p:spPr>
          <a:xfrm>
            <a:off x="14709973" y="3531195"/>
            <a:ext cx="8417433" cy="862873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31_ColorGradientLight">
  <a:themeElements>
    <a:clrScheme name="31_ColorGradientLight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31_ColorGradientLight">
      <a:majorFont>
        <a:latin typeface="Avenir Next Demi Bold"/>
        <a:ea typeface="Avenir Next Demi Bold"/>
        <a:cs typeface="Avenir Next Demi Bold"/>
      </a:majorFont>
      <a:minorFont>
        <a:latin typeface="Avenir Next Demi Bold"/>
        <a:ea typeface="Avenir Next Demi Bold"/>
        <a:cs typeface="Avenir Next Demi Bold"/>
      </a:minorFont>
    </a:fontScheme>
    <a:fmtScheme name="31_ColorGradien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31_ColorGradientLight">
  <a:themeElements>
    <a:clrScheme name="31_ColorGradientLight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31_ColorGradientLight">
      <a:majorFont>
        <a:latin typeface="Avenir Next Demi Bold"/>
        <a:ea typeface="Avenir Next Demi Bold"/>
        <a:cs typeface="Avenir Next Demi Bold"/>
      </a:majorFont>
      <a:minorFont>
        <a:latin typeface="Avenir Next Demi Bold"/>
        <a:ea typeface="Avenir Next Demi Bold"/>
        <a:cs typeface="Avenir Next Demi Bold"/>
      </a:minorFont>
    </a:fontScheme>
    <a:fmtScheme name="31_ColorGradien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