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Avenir Next Regular"/>
        <a:ea typeface="Avenir Next Regular"/>
        <a:cs typeface="Avenir Next Regular"/>
        <a:sym typeface="Avenir N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de la presentación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B939"/>
                    </a:gs>
                    <a:gs pos="100000">
                      <a:srgbClr val="000000"/>
                    </a:gs>
                  </a:gsLst>
                  <a:lin ang="7260714" scaled="0"/>
                </a:gradFill>
              </a:defRPr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12" name="Autor y fecha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y fecha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ción fáctica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Información fáctica</a:t>
            </a:r>
          </a:p>
        </p:txBody>
      </p:sp>
      <p:sp>
        <p:nvSpPr>
          <p:cNvPr id="10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792479">
              <a:spcBef>
                <a:spcPts val="0"/>
              </a:spcBef>
              <a:buClrTx/>
              <a:buSzTx/>
              <a:buNone/>
              <a:defRPr sz="4224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Atribución</a:t>
            </a:r>
          </a:p>
        </p:txBody>
      </p:sp>
      <p:sp>
        <p:nvSpPr>
          <p:cNvPr id="116" name="Nivel de texto 1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Avenir Next Demi Bold"/>
              </a:defRPr>
            </a:lvl5pPr>
          </a:lstStyle>
          <a:p>
            <a:pPr/>
            <a:r>
              <a:t>“Cita destacable”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s medusas frente a un fondo rosa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Dos medusas se tocan frente a un fondo azul oscuro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Dos medusas frente a un fondo azul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os medusas se tocan frente a un fondo azul oscuro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s medusas se tocan frente a un fondo azul oscuro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or y fecha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343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Autor y fecha</a:t>
            </a:r>
          </a:p>
        </p:txBody>
      </p:sp>
      <p:sp>
        <p:nvSpPr>
          <p:cNvPr id="23" name="Título de la presentación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24" name="Nivel de texto 1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os medusas frente a un fondo azul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e la diapositiva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Título de la diapositiva</a:t>
            </a:r>
          </a:p>
        </p:txBody>
      </p:sp>
      <p:sp>
        <p:nvSpPr>
          <p:cNvPr id="34" name="Nivel de texto 1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pPr/>
            <a:r>
              <a:t>Subtítulo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43" name="Subtítulo de la diapositiv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4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os medusas frente a un fondo rosa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Título de la diapositiva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Título de la diapositiva</a:t>
            </a:r>
          </a:p>
        </p:txBody>
      </p:sp>
      <p:sp>
        <p:nvSpPr>
          <p:cNvPr id="62" name="Nivel de texto 1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ubtítulo de la diapositiva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7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80" name="Subtítulo de la diapositiv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8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89" name="Subtítulo de agenda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08990">
              <a:spcBef>
                <a:spcPts val="0"/>
              </a:spcBef>
              <a:buClrTx/>
              <a:buSzTx/>
              <a:buNone/>
              <a:defRPr sz="5292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Temas relacionados con la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Título de la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1966448" y="130655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Avenir Next Demi 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Avenir Next Regular"/>
          <a:ea typeface="Avenir Next Regular"/>
          <a:cs typeface="Avenir Next Regular"/>
          <a:sym typeface="Avenir Next Regular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oto.jpg" descr="foto.jpg"/>
          <p:cNvPicPr>
            <a:picLocks noChangeAspect="1"/>
          </p:cNvPicPr>
          <p:nvPr>
            <p:ph type="pic" idx="21"/>
          </p:nvPr>
        </p:nvPicPr>
        <p:blipFill>
          <a:blip r:embed="rId2">
            <a:alphaModFix amt="86919"/>
            <a:extLst/>
          </a:blip>
          <a:srcRect l="20479" t="0" r="20479" b="0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152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929292"/>
                    </a:gs>
                    <a:gs pos="100000">
                      <a:schemeClr val="accent3">
                        <a:hueOff val="552055"/>
                        <a:lumOff val="-12548"/>
                      </a:schemeClr>
                    </a:gs>
                  </a:gsLst>
                  <a:lin ang="7260714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53" name="¡Comprometidos con tu  futuro!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¡Comprometidos con tu  futuro!</a:t>
            </a:r>
          </a:p>
        </p:txBody>
      </p:sp>
      <p:pic>
        <p:nvPicPr>
          <p:cNvPr id="15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11398770"/>
            <a:ext cx="2272259" cy="2272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23" name="Grupos de investigación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Grupos de investigación</a:t>
            </a:r>
          </a:p>
        </p:txBody>
      </p:sp>
      <p:pic>
        <p:nvPicPr>
          <p:cNvPr id="22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Humanidades…"/>
          <p:cNvSpPr txBox="1"/>
          <p:nvPr/>
        </p:nvSpPr>
        <p:spPr>
          <a:xfrm>
            <a:off x="965101" y="3731070"/>
            <a:ext cx="11240194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Humanidades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Ciencias económicas, sociales y jurídicas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Recursos naturales y medio ambiente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Tecnologías de la producción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Física, química y matemáticas Ciencias y tecnologías de la salud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Biología y biotecnología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Tecnologías de la información y la comunicación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Agroalimentación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</a:t>
            </a:r>
            <a:r>
              <a:t>: 287 grupos</a:t>
            </a:r>
          </a:p>
        </p:txBody>
      </p:sp>
      <p:pic>
        <p:nvPicPr>
          <p:cNvPr id="22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14587" y="8565553"/>
            <a:ext cx="9779001" cy="44450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2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14587" y="3625253"/>
            <a:ext cx="9779001" cy="468054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30" name="Proyectos de investigación internacionale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Proyectos de investigación internacionales</a:t>
            </a:r>
          </a:p>
        </p:txBody>
      </p:sp>
      <p:pic>
        <p:nvPicPr>
          <p:cNvPr id="23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Institución activa como participante de programas europeos marco (H2020, HE)…"/>
          <p:cNvSpPr txBox="1"/>
          <p:nvPr/>
        </p:nvSpPr>
        <p:spPr>
          <a:xfrm>
            <a:off x="1033066" y="3452774"/>
            <a:ext cx="22317868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Institución activa como participante de programas europeos marco (H2020, HE)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H2020</a:t>
            </a:r>
            <a:r>
              <a:t>: 180 propuestas enviadas / </a:t>
            </a:r>
            <a:r>
              <a:rPr b="1"/>
              <a:t>Horizon Europe</a:t>
            </a:r>
            <a:r>
              <a:t>: 74 propuestas enviadas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23 proyectos financiados (€4.552.696,95) dentro de H2020 y HE (incluyendo MSCA ITNs).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20 proyectos con financiación adicional (€3.738.192,53) en otros programas internacionales: Life2027, Interreg Euro-MED, CET Partnership, Water4all, Gerda Henkel Foundation, NATO...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Temas</a:t>
            </a:r>
            <a:r>
              <a:t>: materiales, olivar, energías renovables, telecomunicaciones, biodiversidad, ecología, TICs</a:t>
            </a: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3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" y="9182100"/>
            <a:ext cx="8665695" cy="2661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39400" y="9175750"/>
            <a:ext cx="4033380" cy="2674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67000" y="9173020"/>
            <a:ext cx="7221280" cy="1035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316200" y="10642600"/>
            <a:ext cx="3396727" cy="982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799300" y="10135331"/>
            <a:ext cx="2893814" cy="1641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40" name="Internationalización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Internationalización</a:t>
            </a:r>
          </a:p>
        </p:txBody>
      </p:sp>
      <p:pic>
        <p:nvPicPr>
          <p:cNvPr id="24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Más de 1.500 acuerdos con más de 750 instituciones internacionales de más de 60 países…"/>
          <p:cNvSpPr txBox="1"/>
          <p:nvPr/>
        </p:nvSpPr>
        <p:spPr>
          <a:xfrm>
            <a:off x="1100187" y="3530600"/>
            <a:ext cx="22183626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Más de 1.500 acuerdos con más de 750 instituciones internacionales de más de 60 países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Más de 700 estudiantes internacionales (entrantes)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Estudiantes internacionales en la UJA: más de 1.700 de los cinco continentes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Más de 500 estudiantes de movilidad en la UJA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4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2342" t="4171" r="5167" b="8847"/>
          <a:stretch>
            <a:fillRect/>
          </a:stretch>
        </p:blipFill>
        <p:spPr>
          <a:xfrm>
            <a:off x="11316592" y="6028531"/>
            <a:ext cx="12069854" cy="661187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44" name="18 dobles titulaciones internacionales (licenciatura y máster) en ingeniería, idiomas, empresariales y derecho…"/>
          <p:cNvSpPr txBox="1"/>
          <p:nvPr/>
        </p:nvSpPr>
        <p:spPr>
          <a:xfrm>
            <a:off x="1385366" y="6413500"/>
            <a:ext cx="9783912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18 dobles titulaciones internacionales (licenciatura y máster) en ingeniería, idiomas, empresariales y derecho</a:t>
            </a:r>
          </a:p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Licenciaturas en inglés: (telecomunicaciones, estudios ingleses, educación bilingüe, administración y dirección de empresas)</a:t>
            </a:r>
          </a:p>
          <a:p>
            <a:pPr marL="2286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Más de 300 cursos en otros idiomas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47" name="Proyectos de internacionalización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Proyectos de internacionalización </a:t>
            </a:r>
          </a:p>
        </p:txBody>
      </p:sp>
      <p:pic>
        <p:nvPicPr>
          <p:cNvPr id="24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Universidad española líder en financiación Erasmus+ KA171 para movilidad externa (países no comunitarios)…"/>
          <p:cNvSpPr txBox="1"/>
          <p:nvPr/>
        </p:nvSpPr>
        <p:spPr>
          <a:xfrm>
            <a:off x="1100187" y="3314700"/>
            <a:ext cx="22183626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Universidad española líder</a:t>
            </a:r>
            <a:r>
              <a:t> en financiación </a:t>
            </a:r>
            <a:r>
              <a:rPr b="1"/>
              <a:t>Erasmus+ KA171</a:t>
            </a:r>
            <a:r>
              <a:t> para movilidad externa (países no comunitarios)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Participación regular en proyectos Erasmus+ KA2 y KA3 (financiación global de 3 millones de euros)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Coordinadora</a:t>
            </a:r>
            <a:r>
              <a:t> del proyecto de Alianza Europea de Universidades (NEOLAiA), financiado por la Comisión Europea con 14.400.000 euros.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5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800" y="6565900"/>
            <a:ext cx="9550400" cy="68834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51" name="University of Jaén (ESP) - Coord.…"/>
          <p:cNvSpPr txBox="1"/>
          <p:nvPr/>
        </p:nvSpPr>
        <p:spPr>
          <a:xfrm>
            <a:off x="12622327" y="8534400"/>
            <a:ext cx="8834159" cy="6197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457200">
              <a:defRPr b="1"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Jaén (ESP) - Coord. 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Örebro (SWE)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Bielefeld (GER)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Nicosia (CYP)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Ostrava (CZE)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Salerno (ITA)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Stefan Cel Mare" University of Suceava (ROM)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University of Tours (FRA)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  <a:r>
              <a:t>Šiauliai University of Applied Sciences (LIT)</a:t>
            </a: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5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250" y="6877050"/>
            <a:ext cx="3121614" cy="1220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55" name="Otra información de interé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Otra información de interés</a:t>
            </a:r>
          </a:p>
        </p:txBody>
      </p:sp>
      <p:pic>
        <p:nvPicPr>
          <p:cNvPr id="256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Becas para estudiantes internacionales…"/>
          <p:cNvSpPr txBox="1"/>
          <p:nvPr/>
        </p:nvSpPr>
        <p:spPr>
          <a:xfrm>
            <a:off x="820787" y="3515170"/>
            <a:ext cx="14555390" cy="77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457200" algn="just" defTabSz="457200">
              <a:buClr>
                <a:srgbClr val="000000"/>
              </a:buClr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Becas para estudiantes internacionales  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Matrícula 100% gratuita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Beca de 2.200 euros (licenciatura)/3.000 euros (máster) al año por solicitante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Seguro médico durante la duración de la beca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Cursos de español gratuitos para estudiantes no hispanohablantes</a:t>
            </a: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indent="457200" algn="just" defTabSz="457200">
              <a:buClr>
                <a:srgbClr val="000000"/>
              </a:buClr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58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411450" y="3310448"/>
            <a:ext cx="8376567" cy="9705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98250" y="6965950"/>
            <a:ext cx="4432300" cy="572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Programa de profesores visitantes…"/>
          <p:cNvSpPr txBox="1"/>
          <p:nvPr/>
        </p:nvSpPr>
        <p:spPr>
          <a:xfrm>
            <a:off x="995474" y="7477570"/>
            <a:ext cx="10201052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Programa de profesores visitantes</a:t>
            </a: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Cursos de español </a:t>
            </a: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Curso introductorio (al principio): Septiembre y enero</a:t>
            </a:r>
            <a:endParaRPr b="0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Cursos extensivos (después de una prueba de nivel): Septiembre - Mayo (5 horas semanales)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Cursos intensivos: Octubre - julio (horas por semana)</a:t>
            </a: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b="1"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foto.jpg" descr="foto.jpg"/>
          <p:cNvPicPr>
            <a:picLocks noChangeAspect="1"/>
          </p:cNvPicPr>
          <p:nvPr>
            <p:ph type="pic" idx="21"/>
          </p:nvPr>
        </p:nvPicPr>
        <p:blipFill>
          <a:blip r:embed="rId2">
            <a:alphaModFix amt="86919"/>
            <a:extLst/>
          </a:blip>
          <a:srcRect l="20479" t="0" r="20479" b="0"/>
          <a:stretch>
            <a:fillRect/>
          </a:stretch>
        </p:blipFill>
        <p:spPr>
          <a:xfrm>
            <a:off x="12192000" y="-25400"/>
            <a:ext cx="12192000" cy="13766800"/>
          </a:xfrm>
          <a:prstGeom prst="rect">
            <a:avLst/>
          </a:prstGeom>
        </p:spPr>
      </p:pic>
      <p:sp>
        <p:nvSpPr>
          <p:cNvPr id="263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929292"/>
                    </a:gs>
                    <a:gs pos="100000">
                      <a:schemeClr val="accent3">
                        <a:hueOff val="552055"/>
                        <a:lumOff val="-12548"/>
                      </a:schemeClr>
                    </a:gs>
                  </a:gsLst>
                  <a:lin ang="7260714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64" name="¡Muchas gracias por vuestra atención!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¡Muchas gracias por vuestra atención!</a:t>
            </a:r>
          </a:p>
        </p:txBody>
      </p:sp>
      <p:pic>
        <p:nvPicPr>
          <p:cNvPr id="26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4400" y="11398770"/>
            <a:ext cx="2272259" cy="2272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57" name="¿Dónde estamos?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¿Dónde estamos?</a:t>
            </a:r>
          </a:p>
        </p:txBody>
      </p:sp>
      <p:pic>
        <p:nvPicPr>
          <p:cNvPr id="15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7312" y="4375046"/>
            <a:ext cx="10713658" cy="790297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60" name="Localizados en la comunidad de Andalucía…"/>
          <p:cNvSpPr txBox="1"/>
          <p:nvPr/>
        </p:nvSpPr>
        <p:spPr>
          <a:xfrm>
            <a:off x="12994673" y="4000500"/>
            <a:ext cx="10254172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Localizados en la comunidad de </a:t>
            </a:r>
            <a:r>
              <a:rPr b="1"/>
              <a:t>Andalucía</a:t>
            </a:r>
          </a:p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La provincia de Jaén tiene una población de  650.000 habitantes, incluyendo Jaén (120.000) y Linares (65.000).</a:t>
            </a:r>
          </a:p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228600" indent="-228600" algn="just" defTabSz="457200">
              <a:buSzPct val="100000"/>
              <a:buChar char="•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Situada a 320 km de Madrid, 246 km de Sevilla, 202 km de Malaga, 89 km de Granada</a:t>
            </a:r>
          </a:p>
        </p:txBody>
      </p:sp>
      <p:sp>
        <p:nvSpPr>
          <p:cNvPr id="161" name="Flecha"/>
          <p:cNvSpPr/>
          <p:nvPr/>
        </p:nvSpPr>
        <p:spPr>
          <a:xfrm>
            <a:off x="17340921" y="10234315"/>
            <a:ext cx="1907283" cy="416641"/>
          </a:xfrm>
          <a:prstGeom prst="rightArrow">
            <a:avLst>
              <a:gd name="adj1" fmla="val 32000"/>
              <a:gd name="adj2" fmla="val 146129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32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</a:p>
        </p:txBody>
      </p:sp>
      <p:pic>
        <p:nvPicPr>
          <p:cNvPr id="162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8256" y="9432195"/>
            <a:ext cx="3410912" cy="283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38950" y="9337735"/>
            <a:ext cx="3292132" cy="3022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66" name="¿Por qué venir a Jaén ?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¿Por qué venir a Jaén ?</a:t>
            </a:r>
          </a:p>
        </p:txBody>
      </p:sp>
      <p:pic>
        <p:nvPicPr>
          <p:cNvPr id="16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Jaén es una ciudad abierta, con una activa vida social y cultural, situada en el corazón de Andalucía.…"/>
          <p:cNvSpPr txBox="1"/>
          <p:nvPr/>
        </p:nvSpPr>
        <p:spPr>
          <a:xfrm>
            <a:off x="12657141" y="2953447"/>
            <a:ext cx="10843320" cy="1047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Jaén es una ciudad abierta, con una activa vida social y cultural, situada en el corazón de Andalucía.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Jaén es también una provincia con un patrimonio natural, histórico, artístico y cultural único: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Capital del aceite de oliva (20% de la producción mundial).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La provincia con más fortalezas de España (frontera histórica)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La mayor superficie de espacios naturales protegidos de España (3.042 km2), incluyendo 4 parques y reservas de la biosfera.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Renacimiento andaluz (Catedral de Jaén, UNESCO: ciudades de Úbeda y Baeza)</a:t>
            </a:r>
          </a:p>
        </p:txBody>
      </p:sp>
      <p:pic>
        <p:nvPicPr>
          <p:cNvPr id="169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40756" y="3216023"/>
            <a:ext cx="5434519" cy="376059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0" name="Imagen" descr="Imagen"/>
          <p:cNvPicPr>
            <a:picLocks noChangeAspect="0"/>
          </p:cNvPicPr>
          <p:nvPr/>
        </p:nvPicPr>
        <p:blipFill>
          <a:blip r:embed="rId4">
            <a:extLst/>
          </a:blip>
          <a:srcRect l="1625" t="18250" r="1625" b="1424"/>
          <a:stretch>
            <a:fillRect/>
          </a:stretch>
        </p:blipFill>
        <p:spPr>
          <a:xfrm>
            <a:off x="7082332" y="7030176"/>
            <a:ext cx="5414063" cy="307120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1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5215" y="3227848"/>
            <a:ext cx="5605418" cy="373694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2" name="Imagen" descr="Imagen"/>
          <p:cNvPicPr>
            <a:picLocks noChangeAspect="1"/>
          </p:cNvPicPr>
          <p:nvPr/>
        </p:nvPicPr>
        <p:blipFill>
          <a:blip r:embed="rId6">
            <a:extLst/>
          </a:blip>
          <a:srcRect l="0" t="6058" r="0" b="11637"/>
          <a:stretch>
            <a:fillRect/>
          </a:stretch>
        </p:blipFill>
        <p:spPr>
          <a:xfrm>
            <a:off x="1325215" y="10230856"/>
            <a:ext cx="5605463" cy="307568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3" name="Imagen" descr="Imagen"/>
          <p:cNvPicPr>
            <a:picLocks noChangeAspect="1"/>
          </p:cNvPicPr>
          <p:nvPr/>
        </p:nvPicPr>
        <p:blipFill>
          <a:blip r:embed="rId7">
            <a:extLst/>
          </a:blip>
          <a:srcRect l="0" t="0" r="5307" b="9348"/>
          <a:stretch>
            <a:fillRect/>
          </a:stretch>
        </p:blipFill>
        <p:spPr>
          <a:xfrm>
            <a:off x="1327739" y="7038031"/>
            <a:ext cx="5593801" cy="309403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74" name="Imagen" descr="Imagen"/>
          <p:cNvPicPr>
            <a:picLocks noChangeAspect="0"/>
          </p:cNvPicPr>
          <p:nvPr/>
        </p:nvPicPr>
        <p:blipFill>
          <a:blip r:embed="rId8">
            <a:extLst/>
          </a:blip>
          <a:srcRect l="0" t="10051" r="0" b="6495"/>
          <a:stretch>
            <a:fillRect/>
          </a:stretch>
        </p:blipFill>
        <p:spPr>
          <a:xfrm>
            <a:off x="7050458" y="10209401"/>
            <a:ext cx="5414926" cy="310726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77" name="Nuestra Universidad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Nuestra Universidad </a:t>
            </a:r>
          </a:p>
        </p:txBody>
      </p:sp>
      <p:pic>
        <p:nvPicPr>
          <p:cNvPr id="17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La Universidad de Jaén es una universidad joven (fundada en 1993), con una formación constante del profesorado y una apuesta por la investigación.…"/>
          <p:cNvSpPr txBox="1"/>
          <p:nvPr/>
        </p:nvSpPr>
        <p:spPr>
          <a:xfrm>
            <a:off x="10369762" y="3146870"/>
            <a:ext cx="12751892" cy="993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La Universidad de Jaén es una universidad joven (fundada en 1993), con una formación constante del profesorado y una apuesta por la investigación.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Cuenta con dos campus que acogen a 16.000 estudiantes y 1.600 empleados, en modernos edificios y laboratorios de última generación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es una de las 300 mejores universidades jóvenes del mundo (200/impact) según THE (Times Higher Education)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figura entre el 4% de las mejores universidades del mundo, según el Ranking Center for World University Rankings (CWUR).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Coordinadora de la Alianza de Universidades Europeas NEOLAiA, formada por 9 universidades y financiada por la Comisión Europea con 14,4 millones de euros.</a:t>
            </a:r>
          </a:p>
        </p:txBody>
      </p:sp>
      <p:pic>
        <p:nvPicPr>
          <p:cNvPr id="18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8250" y="3206750"/>
            <a:ext cx="8712094" cy="848942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1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0950" y="8763000"/>
            <a:ext cx="8686694" cy="437691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84" name="Nuestra estructura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Nuestra estructura  </a:t>
            </a:r>
          </a:p>
        </p:txBody>
      </p:sp>
      <p:pic>
        <p:nvPicPr>
          <p:cNvPr id="18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Facultad de Ciencias de la Salud…"/>
          <p:cNvSpPr txBox="1"/>
          <p:nvPr/>
        </p:nvSpPr>
        <p:spPr>
          <a:xfrm>
            <a:off x="1047962" y="3235770"/>
            <a:ext cx="12751892" cy="556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Facultad de Ciencias de la Salud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Facultad de Ciencias Experimentales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Facultad de Ciencias Sociales y Jurídicas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Facultad de Humanidades y Ciencias de la Educación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Facultad de Trabajo Social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Escuela Politécnica Superior de Jaén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Escuela Politécnica Superior de Linares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87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9557" t="6353" r="10353" b="6353"/>
          <a:stretch>
            <a:fillRect/>
          </a:stretch>
        </p:blipFill>
        <p:spPr>
          <a:xfrm>
            <a:off x="1282204" y="7447061"/>
            <a:ext cx="7188107" cy="532752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8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80778" y="7447061"/>
            <a:ext cx="7932715" cy="532765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89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0" r="13079" b="0"/>
          <a:stretch>
            <a:fillRect/>
          </a:stretch>
        </p:blipFill>
        <p:spPr>
          <a:xfrm>
            <a:off x="16823867" y="7442200"/>
            <a:ext cx="6460642" cy="53373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90" name="Centro de Estudios de Posgrado…"/>
          <p:cNvSpPr txBox="1"/>
          <p:nvPr/>
        </p:nvSpPr>
        <p:spPr>
          <a:xfrm>
            <a:off x="12849473" y="2667000"/>
            <a:ext cx="10352386" cy="447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Centro de Estudios de Posgrado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Escuela de Doctorado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Centro de Formación Permanente y Formación Complementaria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Centro de Estudios Avanzados en Lenguas Modernas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Centro Universitario Sagrada Familia de Úbeda (adscrito)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193" name="Centros e institutos de investigación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 defTabSz="685165">
              <a:defRPr sz="4482"/>
            </a:lvl1pPr>
          </a:lstStyle>
          <a:p>
            <a:pPr/>
            <a:r>
              <a:t>Centros e institutos de investigación</a:t>
            </a:r>
          </a:p>
        </p:txBody>
      </p:sp>
      <p:pic>
        <p:nvPicPr>
          <p:cNvPr id="19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Instituto Universitario de Investigación en Arqueología Ibérica…"/>
          <p:cNvSpPr txBox="1"/>
          <p:nvPr/>
        </p:nvSpPr>
        <p:spPr>
          <a:xfrm>
            <a:off x="1073362" y="3339196"/>
            <a:ext cx="22237275" cy="501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Instituto Universitario de Investigación en Arqueología Ibérica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Centro de Estudios Avanzados en Ciencias de la Tierra, Energía y Medio Ambiente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Instituto Universitario de Investigación en Olivar y Aceite de Oliva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Centro de Estudios Avanzados en Tecnologías de la Información y la Comunicación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Instituto Interuniversitario de Investigación del Sistema Tierra de Andalucía (IISTA)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Instituto Andaluz de Investigación Interuniversitario sobre Data Science and Computational Intelligence (DaSCI)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Instituto Europeo de Sostenibilidad en Gestión (iESEG) (Interuniversitario)</a:t>
            </a:r>
          </a:p>
        </p:txBody>
      </p:sp>
      <p:pic>
        <p:nvPicPr>
          <p:cNvPr id="196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200" y="8158464"/>
            <a:ext cx="11463774" cy="447803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97" name="Imagen" descr="Imagen"/>
          <p:cNvPicPr>
            <a:picLocks noChangeAspect="1"/>
          </p:cNvPicPr>
          <p:nvPr/>
        </p:nvPicPr>
        <p:blipFill>
          <a:blip r:embed="rId4">
            <a:extLst/>
          </a:blip>
          <a:srcRect l="0" t="2219" r="0" b="2219"/>
          <a:stretch>
            <a:fillRect/>
          </a:stretch>
        </p:blipFill>
        <p:spPr>
          <a:xfrm>
            <a:off x="13093700" y="8165158"/>
            <a:ext cx="10219929" cy="443924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00" name="Recursos modernos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Recursos modernos</a:t>
            </a:r>
          </a:p>
        </p:txBody>
      </p:sp>
      <p:pic>
        <p:nvPicPr>
          <p:cNvPr id="20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entro de recursos educativos (CRAI)…"/>
          <p:cNvSpPr txBox="1"/>
          <p:nvPr/>
        </p:nvSpPr>
        <p:spPr>
          <a:xfrm>
            <a:off x="939701" y="3204598"/>
            <a:ext cx="11812984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Centro de recursos educativos (CRAI)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Estudios de grabación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Centro de estudios avanzados en lenguas modernas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Bibliotecas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Centros deportivos, campo de fútbol 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Alojamiento (dentro/fuera del campus)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Cafeterías, tiendas...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0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55362" y="8680970"/>
            <a:ext cx="9652001" cy="482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0400" y="7503492"/>
            <a:ext cx="7770097" cy="5182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n" descr="Imagen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95150" y="279400"/>
            <a:ext cx="7429500" cy="35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n" descr="Imagen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348200" y="7918970"/>
            <a:ext cx="7053043" cy="4351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n" descr="Imagen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62837" y="3597535"/>
            <a:ext cx="9779001" cy="463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n" descr="Imagen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334310" y="5759450"/>
            <a:ext cx="4779876" cy="3183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11" name="Grados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Grados</a:t>
            </a:r>
          </a:p>
        </p:txBody>
      </p:sp>
      <p:pic>
        <p:nvPicPr>
          <p:cNvPr id="21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Ciencias sociales y jurídicas: 16…"/>
          <p:cNvSpPr txBox="1"/>
          <p:nvPr/>
        </p:nvSpPr>
        <p:spPr>
          <a:xfrm>
            <a:off x="970820" y="3224896"/>
            <a:ext cx="10250360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Ciencias sociales y jurídicas: 16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Artes y humanidades: 7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Ciencias: 3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Ciencias de la salud: 4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Ingenierías: 22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10 dobles titulaciones internacionales: Ingeniería Civil, Ingeniería Mecánica, Idiomas, Turismo, Administración de Empresas y Derecho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</a:t>
            </a:r>
            <a:r>
              <a:t>: 52 licenciaturas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1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0" t="0" r="5863" b="7988"/>
          <a:stretch>
            <a:fillRect/>
          </a:stretch>
        </p:blipFill>
        <p:spPr>
          <a:xfrm>
            <a:off x="11895584" y="3030537"/>
            <a:ext cx="11262099" cy="765493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Universidad de Jaé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817244">
              <a:defRPr spc="-249" sz="8316">
                <a:gradFill flip="none" rotWithShape="1">
                  <a:gsLst>
                    <a:gs pos="0">
                      <a:schemeClr val="accent3">
                        <a:hueOff val="552055"/>
                        <a:lumOff val="-12548"/>
                      </a:schemeClr>
                    </a:gs>
                    <a:gs pos="100000">
                      <a:srgbClr val="929292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Universidad de Jaén</a:t>
            </a:r>
          </a:p>
        </p:txBody>
      </p:sp>
      <p:sp>
        <p:nvSpPr>
          <p:cNvPr id="217" name="Másteres, doctorados y programas de formación permanente"/>
          <p:cNvSpPr txBox="1"/>
          <p:nvPr>
            <p:ph type="body" idx="22"/>
          </p:nvPr>
        </p:nvSpPr>
        <p:spPr>
          <a:xfrm>
            <a:off x="1270000" y="2133600"/>
            <a:ext cx="19059922" cy="1016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l"/>
          </a:lstStyle>
          <a:p>
            <a:pPr/>
            <a:r>
              <a:t>Másteres, doctorados y programas de formación permanente</a:t>
            </a:r>
          </a:p>
        </p:txBody>
      </p:sp>
      <p:pic>
        <p:nvPicPr>
          <p:cNvPr id="21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55000" y="476770"/>
            <a:ext cx="2272259" cy="227226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18 dobles titulaciones internacionales…"/>
          <p:cNvSpPr txBox="1"/>
          <p:nvPr/>
        </p:nvSpPr>
        <p:spPr>
          <a:xfrm>
            <a:off x="1021620" y="3797300"/>
            <a:ext cx="12950995" cy="774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18 dobles titulaciones internacionales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3 titulaciones en línea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15 titulaciones parcialmente en línea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Programas de doctorado: 20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9 programas interuniversitarios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Másters, especializaciones y diplomas de postgrado: 50+.</a:t>
            </a: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Total</a:t>
            </a:r>
            <a:r>
              <a:t>: 55 másteres</a:t>
            </a: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228600" algn="just" defTabSz="457200">
              <a:buSzPct val="100000"/>
              <a:buChar char="•"/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endParaRPr b="1"/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just" defTabSz="457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20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3772" t="3614" r="7779" b="7231"/>
          <a:stretch>
            <a:fillRect/>
          </a:stretch>
        </p:blipFill>
        <p:spPr>
          <a:xfrm>
            <a:off x="14709973" y="3531195"/>
            <a:ext cx="8417433" cy="862873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Avenir Next Demi Bold"/>
        <a:ea typeface="Avenir Next Demi Bold"/>
        <a:cs typeface="Avenir Next Demi Bold"/>
      </a:majorFont>
      <a:minorFont>
        <a:latin typeface="Avenir Next Demi Bold"/>
        <a:ea typeface="Avenir Next Demi Bold"/>
        <a:cs typeface="Avenir Next Demi 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