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B939"/>
                    </a:gs>
                    <a:gs pos="100000">
                      <a:srgbClr val="000000"/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12" name="Autor y fecha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ción fáctica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Información fáctica</a:t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s medusas frente a un fondo rosa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Dos medusas se tocan frente a un fondo azul oscuro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Dos medusas frente a un fondo azul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os medusas se tocan frente a un fondo azul oscuro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s medusas se tocan frente a un fondo azul oscuro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y fecha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23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s medusas frente a un fondo azul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la diapositiva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la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43" name="Subtítulo de la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s medusas frente a un fondo rosa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ítulo de la diapositiva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la diapositiva</a:t>
            </a:r>
          </a:p>
        </p:txBody>
      </p:sp>
      <p:sp>
        <p:nvSpPr>
          <p:cNvPr id="62" name="Nivel de texto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ubtítulo de la diapositiva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80" name="Subtítulo de la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Temas relacionados con la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oto.jpg" descr="foto.jpg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86919"/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15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929292"/>
                    </a:gs>
                    <a:gs pos="100000">
                      <a:schemeClr val="accent3">
                        <a:hueOff val="552055"/>
                        <a:lumOff val="-12548"/>
                      </a:schemeClr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53" name="engagés dans votre avenir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engagés dans votre avenir!</a:t>
            </a:r>
          </a:p>
        </p:txBody>
      </p:sp>
      <p:pic>
        <p:nvPicPr>
          <p:cNvPr id="15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11398770"/>
            <a:ext cx="2272259" cy="22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23" name="Groupes de recherche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Groupes de recherche </a:t>
            </a:r>
          </a:p>
        </p:txBody>
      </p:sp>
      <p:pic>
        <p:nvPicPr>
          <p:cNvPr id="22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ciences humaines…"/>
          <p:cNvSpPr txBox="1"/>
          <p:nvPr/>
        </p:nvSpPr>
        <p:spPr>
          <a:xfrm>
            <a:off x="965101" y="3515170"/>
            <a:ext cx="10261798" cy="99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Sciences humaines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Sciences économiques, sociales et juridiques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Ressources naturelles et environnement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Technologies de production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Physique, chimie et mathématiques Sciences et technologies de la santé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Biologie et biotechnologie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TIC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Agroalimentaire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287 groupes  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2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14587" y="8565553"/>
            <a:ext cx="9779001" cy="4445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2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14587" y="3625253"/>
            <a:ext cx="9779001" cy="46805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30" name="Projets internationaux de recherche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Projets internationaux de recherche</a:t>
            </a:r>
          </a:p>
        </p:txBody>
      </p:sp>
      <p:pic>
        <p:nvPicPr>
          <p:cNvPr id="23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Université très active comme participant des programmes cadre européens (H2020, HE)…"/>
          <p:cNvSpPr txBox="1"/>
          <p:nvPr/>
        </p:nvSpPr>
        <p:spPr>
          <a:xfrm>
            <a:off x="1033066" y="3413570"/>
            <a:ext cx="22317868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très active comme participant des programmes cadre européens (H2020, HE)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H2020: 180 propositions soumises / Horizon Europe: 74 propositions soumises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23 projects finances</a:t>
            </a:r>
            <a:r>
              <a:t> (4.552.696,95 €) dans les cadres de </a:t>
            </a:r>
            <a:r>
              <a:rPr b="1"/>
              <a:t>H2020 et HE</a:t>
            </a:r>
            <a:r>
              <a:t> (y comprises ITNs MSCA).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20 projects </a:t>
            </a:r>
            <a:r>
              <a:t>de financement supplémentaires (3.738.192,53 €) dans </a:t>
            </a:r>
            <a:r>
              <a:rPr b="1"/>
              <a:t>d’autres programmes internationaux</a:t>
            </a:r>
            <a:r>
              <a:t>: Life2027, Interreg Euro-MED,  CET Partnership, Water4all, Gerda Henkel Foundation, NATO…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Sujets</a:t>
            </a:r>
            <a:r>
              <a:t>: matériaux, l’oléiculture, energies renouvelables, telecommunications, biodiversités, écologie, TICs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9182100"/>
            <a:ext cx="8665695" cy="266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9400" y="9175750"/>
            <a:ext cx="4033380" cy="267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67000" y="9173020"/>
            <a:ext cx="7221280" cy="1035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16200" y="10642600"/>
            <a:ext cx="3396727" cy="98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799300" y="10135331"/>
            <a:ext cx="2893814" cy="1641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40" name="Internationalisatio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Internationalisation </a:t>
            </a:r>
          </a:p>
        </p:txBody>
      </p:sp>
      <p:pic>
        <p:nvPicPr>
          <p:cNvPr id="24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1.500+ accords avec plus de 750 institutions internationales, provenant de plus de 60 pays…"/>
          <p:cNvSpPr txBox="1"/>
          <p:nvPr/>
        </p:nvSpPr>
        <p:spPr>
          <a:xfrm>
            <a:off x="1100187" y="3509398"/>
            <a:ext cx="22183626" cy="720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1.500+ </a:t>
            </a:r>
            <a:r>
              <a:rPr b="1"/>
              <a:t>accords avec plus de 750 institutions internationales</a:t>
            </a:r>
            <a:r>
              <a:t>, provenant de plus de </a:t>
            </a:r>
            <a:r>
              <a:rPr b="1"/>
              <a:t>60 pays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700+ étudiants en mobilité</a:t>
            </a:r>
            <a:r>
              <a:t> internationale (entrants)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Étudiants internationaux</a:t>
            </a:r>
            <a:r>
              <a:t> à l'UJA : </a:t>
            </a:r>
            <a:r>
              <a:rPr b="1"/>
              <a:t>1.700+</a:t>
            </a:r>
            <a:r>
              <a:t> des cinq continents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Plus de 500 étudiants en mobilité à l’UJA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4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2342" t="4171" r="5167" b="8847"/>
          <a:stretch>
            <a:fillRect/>
          </a:stretch>
        </p:blipFill>
        <p:spPr>
          <a:xfrm>
            <a:off x="11316592" y="6028531"/>
            <a:ext cx="12069854" cy="661187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4" name="18 doubles diplômes internationaux (licence et master) en ingénierie, langues, commerce et droit…"/>
          <p:cNvSpPr txBox="1"/>
          <p:nvPr/>
        </p:nvSpPr>
        <p:spPr>
          <a:xfrm>
            <a:off x="1309166" y="6419849"/>
            <a:ext cx="9910912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18 doubles diplômes internationaux</a:t>
            </a:r>
            <a:r>
              <a:t> (licence et master) en ingénierie, langues, commerce et droit</a:t>
            </a: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Licences en anglais</a:t>
            </a:r>
            <a:r>
              <a:t>: (télécommunications, études anglaises, éducation bilingue, administration et gestion des enterprises)</a:t>
            </a: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300+ courses </a:t>
            </a:r>
            <a:r>
              <a:t>proposés dans d'autres langues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47" name="Projects d’internationalisatio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Projects d’internationalisation </a:t>
            </a:r>
          </a:p>
        </p:txBody>
      </p:sp>
      <p:pic>
        <p:nvPicPr>
          <p:cNvPr id="24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Première Université espagnole par rapport au financement provenant du programme Erasmus+ KA171 pour la mobilité externe (pays hors de la UE)…"/>
          <p:cNvSpPr txBox="1"/>
          <p:nvPr/>
        </p:nvSpPr>
        <p:spPr>
          <a:xfrm>
            <a:off x="1100187" y="3473449"/>
            <a:ext cx="22183626" cy="720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Première Université espagnole</a:t>
            </a:r>
            <a:r>
              <a:t> par rapport au financement provenant du programme </a:t>
            </a:r>
            <a:r>
              <a:rPr b="1"/>
              <a:t>Erasmus+ KA171 </a:t>
            </a:r>
            <a:r>
              <a:t>pour la mobilité externe (pays hors de la UE)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Participation régulière dans le cadre de projects Erasmus+ KA2 et KA3 (financement global du 3M €)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Coordinatrice</a:t>
            </a:r>
            <a:r>
              <a:t> du project d’Alliance de Universités Européennes (NEOLAiA), financé par la Commission Européenne avec 14.400.000 €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6565900"/>
            <a:ext cx="9550400" cy="68834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1" name="Université de Jaén (ESP) - Coord.…"/>
          <p:cNvSpPr txBox="1"/>
          <p:nvPr/>
        </p:nvSpPr>
        <p:spPr>
          <a:xfrm>
            <a:off x="12622327" y="8534400"/>
            <a:ext cx="9711854" cy="5181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defRPr b="1"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de Jaén (ESP) - Coord. 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d’Örebro (SUE)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de Bielefeld (ALE)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de Nicosie (CYP)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d’Ostrava (CHE)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de Salerno (ITA)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"Stefan Cel Mare" de Suceava (RUM)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de Tours (FRA)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Université des sciences appliquées de Šiauliai (LIT)</a:t>
            </a:r>
          </a:p>
        </p:txBody>
      </p:sp>
      <p:pic>
        <p:nvPicPr>
          <p:cNvPr id="25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250" y="6877050"/>
            <a:ext cx="3121614" cy="1220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55" name="D’autres renseignements utile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D’autres renseignements utiles </a:t>
            </a:r>
          </a:p>
        </p:txBody>
      </p:sp>
      <p:pic>
        <p:nvPicPr>
          <p:cNvPr id="25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Bourses d’études pour étudiants internationaux…"/>
          <p:cNvSpPr txBox="1"/>
          <p:nvPr/>
        </p:nvSpPr>
        <p:spPr>
          <a:xfrm>
            <a:off x="820787" y="3445320"/>
            <a:ext cx="14555390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Bourses d’études pour étudiants internationaux  </a:t>
            </a:r>
            <a:endParaRPr b="1"/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100% des frais de scolarité gratuits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Bourse d'études de 2.200€ (Licence)/3. 000€ (Master) par an et par candidat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Assurance maladie pour la durée de la bourse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Cours d'espagnol gratuits pour les étudiants non hispanophones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11450" y="3310448"/>
            <a:ext cx="8376567" cy="9705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98250" y="6965950"/>
            <a:ext cx="4432300" cy="572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Programme des professeurs invités…"/>
          <p:cNvSpPr txBox="1"/>
          <p:nvPr/>
        </p:nvSpPr>
        <p:spPr>
          <a:xfrm>
            <a:off x="995474" y="7204520"/>
            <a:ext cx="10201052" cy="720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Programme des professeurs invités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Courses d’espagnol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Cours d'introduction (au début): Septembre et janvier</a:t>
            </a:r>
            <a:endParaRPr b="0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Cours extensifs (après un test de niveau): Septembre – mai (5 heures par semaine)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Cours intensifs: Octobre – julliet (heures par semaine)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foto.jpg" descr="foto.jpg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86919"/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263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929292"/>
                    </a:gs>
                    <a:gs pos="100000">
                      <a:schemeClr val="accent3">
                        <a:hueOff val="552055"/>
                        <a:lumOff val="-12548"/>
                      </a:schemeClr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64" name="Merci beaucoup pour votre attention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Merci beaucoup pour votre attention!</a:t>
            </a:r>
          </a:p>
        </p:txBody>
      </p:sp>
      <p:pic>
        <p:nvPicPr>
          <p:cNvPr id="26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11398770"/>
            <a:ext cx="2272259" cy="22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57" name="Localisation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Localisation</a:t>
            </a:r>
          </a:p>
        </p:txBody>
      </p:sp>
      <p:pic>
        <p:nvPicPr>
          <p:cNvPr id="15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7312" y="4375046"/>
            <a:ext cx="10713658" cy="790297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60" name="Située dans la région d’Andalousie…"/>
          <p:cNvSpPr txBox="1"/>
          <p:nvPr/>
        </p:nvSpPr>
        <p:spPr>
          <a:xfrm>
            <a:off x="12994673" y="4178300"/>
            <a:ext cx="10254172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Située dans la région d’</a:t>
            </a:r>
            <a:r>
              <a:rPr b="1"/>
              <a:t>Andalousie</a:t>
            </a:r>
            <a:endParaRPr b="1"/>
          </a:p>
          <a:p>
            <a:pPr algn="just" defTabSz="457200">
              <a:defRPr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la </a:t>
            </a:r>
            <a:r>
              <a:rPr b="1"/>
              <a:t>province de Jaén</a:t>
            </a:r>
            <a:r>
              <a:t> compte 650.000 habitants, dont Jaén : 120 000 habitants, et Linares : 65 000 habitants</a:t>
            </a:r>
          </a:p>
          <a:p>
            <a:pPr algn="just" defTabSz="457200">
              <a:defRPr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À 320 km de Madrid, 246 km de Séville, 202 km de Malaga, 89 km de Grenade</a:t>
            </a:r>
          </a:p>
        </p:txBody>
      </p:sp>
      <p:sp>
        <p:nvSpPr>
          <p:cNvPr id="161" name="Flecha"/>
          <p:cNvSpPr/>
          <p:nvPr/>
        </p:nvSpPr>
        <p:spPr>
          <a:xfrm>
            <a:off x="17340921" y="10234315"/>
            <a:ext cx="1907283" cy="416641"/>
          </a:xfrm>
          <a:prstGeom prst="rightArrow">
            <a:avLst>
              <a:gd name="adj1" fmla="val 32000"/>
              <a:gd name="adj2" fmla="val 14612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32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pic>
        <p:nvPicPr>
          <p:cNvPr id="16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8256" y="9432195"/>
            <a:ext cx="3410912" cy="283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8950" y="9337735"/>
            <a:ext cx="3292132" cy="302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66" name="Pourquoi venir à Jaén 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Pourquoi venir à Jaén ?</a:t>
            </a:r>
          </a:p>
        </p:txBody>
      </p:sp>
      <p:pic>
        <p:nvPicPr>
          <p:cNvPr id="16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Jaén est une ville ouverte avec une vie sociale et culturelle active, située au cœur de l'Andalousie.…"/>
          <p:cNvSpPr txBox="1"/>
          <p:nvPr/>
        </p:nvSpPr>
        <p:spPr>
          <a:xfrm>
            <a:off x="12657141" y="2953447"/>
            <a:ext cx="10490002" cy="1047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Jaén</a:t>
            </a:r>
            <a:r>
              <a:t> est une ville ouverte avec une vie sociale et culturelle active, située au cœur de l'Andalousie. 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Jaén est également une </a:t>
            </a:r>
            <a:r>
              <a:rPr b="1"/>
              <a:t>province</a:t>
            </a:r>
            <a:r>
              <a:t> dotée d'un patrimoine naturel, historique, artistique et culturel unique: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capitale de </a:t>
            </a:r>
            <a:r>
              <a:rPr b="1"/>
              <a:t>l'huile d'olive</a:t>
            </a:r>
            <a:r>
              <a:t> (20 % de la production mondiale)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La province qui compte le plus de </a:t>
            </a:r>
            <a:r>
              <a:rPr b="1"/>
              <a:t>forteresses </a:t>
            </a:r>
            <a:r>
              <a:t>en Espagne (frontière historique)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plus grande region de sites naturels </a:t>
            </a:r>
            <a:r>
              <a:t>protégés d'Espagne (3042 km2), dont 4 parcs et réserves de biosphère.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Renaissance Andalouse</a:t>
            </a:r>
            <a:r>
              <a:t> (Cathédrale de Jaén, UNESCO : villes d'Úbeda et Baeza)</a:t>
            </a:r>
          </a:p>
        </p:txBody>
      </p:sp>
      <p:pic>
        <p:nvPicPr>
          <p:cNvPr id="16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0756" y="3216023"/>
            <a:ext cx="5434519" cy="376059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0" name="Imagen" descr="Imagen"/>
          <p:cNvPicPr>
            <a:picLocks noChangeAspect="0"/>
          </p:cNvPicPr>
          <p:nvPr/>
        </p:nvPicPr>
        <p:blipFill>
          <a:blip r:embed="rId4">
            <a:extLst/>
          </a:blip>
          <a:srcRect l="1625" t="18250" r="1625" b="1424"/>
          <a:stretch>
            <a:fillRect/>
          </a:stretch>
        </p:blipFill>
        <p:spPr>
          <a:xfrm>
            <a:off x="7082332" y="7030176"/>
            <a:ext cx="5414063" cy="307120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215" y="3227848"/>
            <a:ext cx="5605418" cy="373694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2" name="Imagen" descr="Imagen"/>
          <p:cNvPicPr>
            <a:picLocks noChangeAspect="1"/>
          </p:cNvPicPr>
          <p:nvPr/>
        </p:nvPicPr>
        <p:blipFill>
          <a:blip r:embed="rId6">
            <a:extLst/>
          </a:blip>
          <a:srcRect l="0" t="6058" r="0" b="11637"/>
          <a:stretch>
            <a:fillRect/>
          </a:stretch>
        </p:blipFill>
        <p:spPr>
          <a:xfrm>
            <a:off x="1325215" y="10230856"/>
            <a:ext cx="5605463" cy="307568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3" name="Imagen" descr="Imagen"/>
          <p:cNvPicPr>
            <a:picLocks noChangeAspect="1"/>
          </p:cNvPicPr>
          <p:nvPr/>
        </p:nvPicPr>
        <p:blipFill>
          <a:blip r:embed="rId7">
            <a:extLst/>
          </a:blip>
          <a:srcRect l="0" t="0" r="5307" b="9348"/>
          <a:stretch>
            <a:fillRect/>
          </a:stretch>
        </p:blipFill>
        <p:spPr>
          <a:xfrm>
            <a:off x="1327739" y="7038031"/>
            <a:ext cx="5593801" cy="309403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4" name="Imagen" descr="Imagen"/>
          <p:cNvPicPr>
            <a:picLocks noChangeAspect="0"/>
          </p:cNvPicPr>
          <p:nvPr/>
        </p:nvPicPr>
        <p:blipFill>
          <a:blip r:embed="rId8">
            <a:extLst/>
          </a:blip>
          <a:srcRect l="0" t="10051" r="0" b="6495"/>
          <a:stretch>
            <a:fillRect/>
          </a:stretch>
        </p:blipFill>
        <p:spPr>
          <a:xfrm>
            <a:off x="7050458" y="10209401"/>
            <a:ext cx="5414926" cy="310726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77" name="Notre Université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Notre Université </a:t>
            </a:r>
          </a:p>
        </p:txBody>
      </p:sp>
      <p:pic>
        <p:nvPicPr>
          <p:cNvPr id="17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L'Université de Jaén est une université jeune (fondation 1993), avec une formation constante du personnel enseignant et engagée dans la recherche.…"/>
          <p:cNvSpPr txBox="1"/>
          <p:nvPr/>
        </p:nvSpPr>
        <p:spPr>
          <a:xfrm>
            <a:off x="10369762" y="2696020"/>
            <a:ext cx="12751892" cy="1156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L'Université de Jaén est une </a:t>
            </a:r>
            <a:r>
              <a:rPr b="1"/>
              <a:t>université jeune</a:t>
            </a:r>
            <a:r>
              <a:t> (fondation 1993), avec une formation constante du personnel enseignant et engagée dans la recherche.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compte </a:t>
            </a:r>
            <a:r>
              <a:rPr b="1"/>
              <a:t>deux campus</a:t>
            </a:r>
            <a:r>
              <a:t> qui accueillent 15.000 étudiants et 1.500 travailleurs, dans des bâtiments </a:t>
            </a:r>
            <a:r>
              <a:rPr b="1"/>
              <a:t>modernes</a:t>
            </a:r>
            <a:r>
              <a:t> et </a:t>
            </a:r>
            <a:r>
              <a:rPr b="1"/>
              <a:t>laboratoires de pointe 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figure dans le </a:t>
            </a:r>
            <a:r>
              <a:rPr b="1"/>
              <a:t>Top 300 des meilleures jeunes universités du monde (200/impacte)</a:t>
            </a:r>
            <a:r>
              <a:t> selon THE (Times Higher Education).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se classe parmi les </a:t>
            </a:r>
            <a:r>
              <a:rPr b="1"/>
              <a:t>4% d'universités les plus performantes au monde</a:t>
            </a:r>
            <a:r>
              <a:t>, selon le Ranking Center for World University Rankings (CWUR).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coordinatrice de l'Alliance universitaire européenne NEOLAiA</a:t>
            </a:r>
            <a:r>
              <a:t>, formée par 9 universités et financée par la Commission européenne avec 14,4 millions d'euros.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8250" y="3206750"/>
            <a:ext cx="8712094" cy="848942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0950" y="8763000"/>
            <a:ext cx="8686694" cy="43769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84" name="Notre estructure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Notre estructure  </a:t>
            </a:r>
          </a:p>
        </p:txBody>
      </p:sp>
      <p:pic>
        <p:nvPicPr>
          <p:cNvPr id="18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aculté des sciences de la santé…"/>
          <p:cNvSpPr txBox="1"/>
          <p:nvPr/>
        </p:nvSpPr>
        <p:spPr>
          <a:xfrm>
            <a:off x="1047962" y="3235770"/>
            <a:ext cx="12751892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Faculté des sciences de la santé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Faculté des sciences expérimentales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Faculté des sciences sociales et juridiques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Faculté des sciences humaines et de l'éducation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Faculté de travail social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École polytechnique supérieure de Jaén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École polytechnique supérieure de Linares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9557" t="6353" r="10353" b="6353"/>
          <a:stretch>
            <a:fillRect/>
          </a:stretch>
        </p:blipFill>
        <p:spPr>
          <a:xfrm>
            <a:off x="1282204" y="7447061"/>
            <a:ext cx="7188107" cy="53275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0778" y="7447061"/>
            <a:ext cx="7932715" cy="532765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0" r="13079" b="0"/>
          <a:stretch>
            <a:fillRect/>
          </a:stretch>
        </p:blipFill>
        <p:spPr>
          <a:xfrm>
            <a:off x="16823867" y="7442200"/>
            <a:ext cx="6460642" cy="53373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90" name="Centre d'études post-universitaires…"/>
          <p:cNvSpPr txBox="1"/>
          <p:nvPr/>
        </p:nvSpPr>
        <p:spPr>
          <a:xfrm>
            <a:off x="12773273" y="3149600"/>
            <a:ext cx="10352386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 d'études post-universitaires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École doctorale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 d'éducation permanente et de formation complémentaire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93" name="Centres de recherche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Centres de recherche</a:t>
            </a:r>
          </a:p>
        </p:txBody>
      </p:sp>
      <p:pic>
        <p:nvPicPr>
          <p:cNvPr id="19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Institut universitaire de recherche en archéologie ibérique…"/>
          <p:cNvSpPr txBox="1"/>
          <p:nvPr/>
        </p:nvSpPr>
        <p:spPr>
          <a:xfrm>
            <a:off x="1073362" y="3574146"/>
            <a:ext cx="22237275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 universitaire de recherche en </a:t>
            </a:r>
            <a:r>
              <a:rPr b="1"/>
              <a:t>archéologie ibérique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 d'études avancées en </a:t>
            </a:r>
            <a:r>
              <a:rPr b="1"/>
              <a:t>sciences de la terre, de l'énergie et de l'environnement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 universitaire de recherche sur l'oliveraie et </a:t>
            </a:r>
            <a:r>
              <a:rPr b="1"/>
              <a:t>l'huile d'olive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 d'études avancées en </a:t>
            </a:r>
            <a:r>
              <a:rPr b="1"/>
              <a:t>technologies de l'information et de la communication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 interuniversitaire de recherche sur le </a:t>
            </a:r>
            <a:r>
              <a:rPr b="1"/>
              <a:t>système terrestre andalou</a:t>
            </a:r>
            <a:r>
              <a:t> (IISTA)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 andalou de recherche interuniversitaire sur la </a:t>
            </a:r>
            <a:r>
              <a:rPr b="1"/>
              <a:t>science des données et l'intelligence informatique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 européen pour la </a:t>
            </a:r>
            <a:r>
              <a:rPr b="1"/>
              <a:t>durabilité en gestion</a:t>
            </a: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200" y="8158464"/>
            <a:ext cx="11463774" cy="447803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2219" r="0" b="2219"/>
          <a:stretch>
            <a:fillRect/>
          </a:stretch>
        </p:blipFill>
        <p:spPr>
          <a:xfrm>
            <a:off x="13093700" y="8165158"/>
            <a:ext cx="10219929" cy="44392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00" name="Ressources moderne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Ressources modernes</a:t>
            </a:r>
          </a:p>
        </p:txBody>
      </p:sp>
      <p:pic>
        <p:nvPicPr>
          <p:cNvPr id="20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entre de ressources éducatives…"/>
          <p:cNvSpPr txBox="1"/>
          <p:nvPr/>
        </p:nvSpPr>
        <p:spPr>
          <a:xfrm>
            <a:off x="939701" y="3204598"/>
            <a:ext cx="11812984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 de ressources éducatives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</a:t>
            </a:r>
            <a:r>
              <a:rPr>
                <a:solidFill>
                  <a:srgbClr val="4D5156"/>
                </a:solidFill>
              </a:rPr>
              <a:t>tudios </a:t>
            </a:r>
            <a:r>
              <a:t>d’enregistrement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 de langues modernes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Bibliothèques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Centres sportifs, terrain de foot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Hébergements (sur/hors campus)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Restaurants, magasins…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0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5362" y="8680970"/>
            <a:ext cx="9652001" cy="482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400" y="7503492"/>
            <a:ext cx="7770097" cy="518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95150" y="279400"/>
            <a:ext cx="7429500" cy="35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48200" y="7918970"/>
            <a:ext cx="7053043" cy="435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62837" y="3597535"/>
            <a:ext cx="9779001" cy="463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n" descr="Image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34310" y="5759450"/>
            <a:ext cx="4779876" cy="3183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11" name="Licences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Licences</a:t>
            </a:r>
          </a:p>
        </p:txBody>
      </p:sp>
      <p:pic>
        <p:nvPicPr>
          <p:cNvPr id="21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ciences sociales et juridiques : 16…"/>
          <p:cNvSpPr txBox="1"/>
          <p:nvPr/>
        </p:nvSpPr>
        <p:spPr>
          <a:xfrm>
            <a:off x="970820" y="3497946"/>
            <a:ext cx="10250360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Sciences sociales et juridiques : 16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Arts et sciences humaines : 7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Sciences : 3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Sciences de la santé : 4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Ingénierie : 22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10 doubles diplômes internationaux : Ingénierie civil, Ingénierie mécanique, langues, tourisme, Administration des enterprises et Droit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52 Licences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5863" b="7988"/>
          <a:stretch>
            <a:fillRect/>
          </a:stretch>
        </p:blipFill>
        <p:spPr>
          <a:xfrm>
            <a:off x="11895584" y="3030537"/>
            <a:ext cx="11262099" cy="765493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17" name="Master, programmes de doctorat et diplômes propre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Master, programmes de doctorat et diplômes propres</a:t>
            </a:r>
          </a:p>
        </p:txBody>
      </p:sp>
      <p:pic>
        <p:nvPicPr>
          <p:cNvPr id="21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8 Doubles diplômes internationaux…"/>
          <p:cNvSpPr txBox="1"/>
          <p:nvPr/>
        </p:nvSpPr>
        <p:spPr>
          <a:xfrm>
            <a:off x="1021620" y="3524249"/>
            <a:ext cx="12950995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8 Doubles diplômes internationaux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3 diplômes en ligne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15 diplômes partiellement en ligne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Programmes doctoraux : 20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9 Programmes interuniversitaires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Master propres, spécialisations et diplômes de troisième cycle : 50+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55 master 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2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3772" t="3614" r="7779" b="7231"/>
          <a:stretch>
            <a:fillRect/>
          </a:stretch>
        </p:blipFill>
        <p:spPr>
          <a:xfrm>
            <a:off x="14709973" y="3531195"/>
            <a:ext cx="8417433" cy="862873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