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e1576224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e1576224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e1576224_0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e1576224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e1576224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e1576224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611f8e9471_1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611f8e9471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fe1576224_0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fe1576224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fe1576224_0_2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fe1576224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e1576224_0_2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e1576224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611f8e9471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611f8e947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11f8e9471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611f8e947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611f8e9471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611f8e947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e157622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e157622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611f8e9471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611f8e947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611f8e9471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611f8e947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611f8e9471_0_1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611f8e947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611f8e9471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611f8e9471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611f8e9471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611f8e9471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611f8e9471_0_1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611f8e9471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611f8e9471_0_1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611f8e947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611f8e9471_0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611f8e9471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e1576224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e157622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e1576224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e157622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e1576224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e157622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612513a25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612513a2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e1576224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e157622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e1576224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e157622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e1576224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e157622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6.png"/><Relationship Id="rId7" Type="http://schemas.openxmlformats.org/officeDocument/2006/relationships/image" Target="../media/image9.png"/><Relationship Id="rId8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8.png"/><Relationship Id="rId7" Type="http://schemas.openxmlformats.org/officeDocument/2006/relationships/image" Target="../media/image26.png"/><Relationship Id="rId8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9.png"/><Relationship Id="rId7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8.png"/><Relationship Id="rId5" Type="http://schemas.openxmlformats.org/officeDocument/2006/relationships/image" Target="../media/image3.png"/><Relationship Id="rId6" Type="http://schemas.openxmlformats.org/officeDocument/2006/relationships/image" Target="../media/image32.png"/><Relationship Id="rId7" Type="http://schemas.openxmlformats.org/officeDocument/2006/relationships/image" Target="../media/image31.png"/><Relationship Id="rId8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9.png"/><Relationship Id="rId7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36.png"/><Relationship Id="rId7" Type="http://schemas.openxmlformats.org/officeDocument/2006/relationships/image" Target="../media/image4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4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Convocatoria FEDER_UJA_23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solidFill>
                  <a:srgbClr val="888888"/>
                </a:solidFill>
              </a:rPr>
              <a:t>Resumen y estructura de seguimiento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19282" l="0" r="0" t="7371"/>
          <a:stretch/>
        </p:blipFill>
        <p:spPr>
          <a:xfrm>
            <a:off x="2863100" y="82875"/>
            <a:ext cx="3124700" cy="25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1975" y="6242760"/>
            <a:ext cx="499774" cy="49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 txBox="1"/>
          <p:nvPr/>
        </p:nvSpPr>
        <p:spPr>
          <a:xfrm>
            <a:off x="504600" y="69525"/>
            <a:ext cx="765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Indicadores FEDER: estructura y objetivos</a:t>
            </a:r>
            <a:endParaRPr b="1" sz="32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85750" y="445450"/>
            <a:ext cx="4505325" cy="34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3575" y="518025"/>
            <a:ext cx="5439500" cy="331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22"/>
          <p:cNvCxnSpPr/>
          <p:nvPr/>
        </p:nvCxnSpPr>
        <p:spPr>
          <a:xfrm>
            <a:off x="3924300" y="1143000"/>
            <a:ext cx="0" cy="2247900"/>
          </a:xfrm>
          <a:prstGeom prst="straightConnector1">
            <a:avLst/>
          </a:prstGeom>
          <a:noFill/>
          <a:ln cap="flat" cmpd="sng" w="19050">
            <a:solidFill>
              <a:srgbClr val="0397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" name="Google Shape;201;p22"/>
          <p:cNvSpPr txBox="1"/>
          <p:nvPr/>
        </p:nvSpPr>
        <p:spPr>
          <a:xfrm>
            <a:off x="200025" y="3779125"/>
            <a:ext cx="3657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25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Corrección de errores</a:t>
            </a:r>
            <a:endParaRPr b="1" sz="25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4599" y="5200650"/>
            <a:ext cx="609125" cy="6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6625" y="4348525"/>
            <a:ext cx="677100" cy="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/>
        </p:nvSpPr>
        <p:spPr>
          <a:xfrm>
            <a:off x="1238250" y="4402375"/>
            <a:ext cx="416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Modificaciones en el mismo fichero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1238250" y="5317200"/>
            <a:ext cx="416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Anotar en columna de observaciones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51800" y="3439350"/>
            <a:ext cx="38718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📎 </a:t>
            </a: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Importante: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fichas deben entregarse en PDF firmado y formato editable.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6004975" y="3216150"/>
            <a:ext cx="313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🗓De estos plazos os avisaremos más adelante porque no coinciden con los nuestros.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 txBox="1"/>
          <p:nvPr/>
        </p:nvSpPr>
        <p:spPr>
          <a:xfrm>
            <a:off x="504600" y="69525"/>
            <a:ext cx="765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Indicadores FEDER: estructura y objetivos</a:t>
            </a:r>
            <a:endParaRPr b="1" sz="32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588" y="285750"/>
            <a:ext cx="7953375" cy="62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 txBox="1"/>
          <p:nvPr/>
        </p:nvSpPr>
        <p:spPr>
          <a:xfrm>
            <a:off x="0" y="6952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Descripción de los indicadores y formato de presentación</a:t>
            </a:r>
            <a:endParaRPr b="1" sz="2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450" y="1704975"/>
            <a:ext cx="3257550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4"/>
          <p:cNvSpPr txBox="1"/>
          <p:nvPr/>
        </p:nvSpPr>
        <p:spPr>
          <a:xfrm>
            <a:off x="3126425" y="646575"/>
            <a:ext cx="239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2000">
                <a:solidFill>
                  <a:srgbClr val="039750"/>
                </a:solidFill>
              </a:rPr>
              <a:t> Indicador RCO06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429000" y="5193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5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 Indicadores de realización:</a:t>
            </a:r>
            <a:endParaRPr b="1" sz="15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1976400" y="1103775"/>
            <a:ext cx="5191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Investigadores que trabajan en instalaciones financiadas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637800" y="1466175"/>
            <a:ext cx="141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¿Que mide?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4314450" y="1466175"/>
            <a:ext cx="390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Requisitos de documentación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24"/>
          <p:cNvPicPr preferRelativeResize="0"/>
          <p:nvPr/>
        </p:nvPicPr>
        <p:blipFill rotWithShape="1">
          <a:blip r:embed="rId7">
            <a:alphaModFix/>
          </a:blip>
          <a:srcRect b="46529" l="24897" r="53635" t="13164"/>
          <a:stretch/>
        </p:blipFill>
        <p:spPr>
          <a:xfrm>
            <a:off x="3867150" y="1876425"/>
            <a:ext cx="1362075" cy="185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4"/>
          <p:cNvPicPr preferRelativeResize="0"/>
          <p:nvPr/>
        </p:nvPicPr>
        <p:blipFill rotWithShape="1">
          <a:blip r:embed="rId7">
            <a:alphaModFix/>
          </a:blip>
          <a:srcRect b="49516" l="46592" r="31940" t="16581"/>
          <a:stretch/>
        </p:blipFill>
        <p:spPr>
          <a:xfrm>
            <a:off x="7162800" y="1981200"/>
            <a:ext cx="1362075" cy="15621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 txBox="1"/>
          <p:nvPr/>
        </p:nvSpPr>
        <p:spPr>
          <a:xfrm>
            <a:off x="3429000" y="3486150"/>
            <a:ext cx="3000000" cy="24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Código de operación </a:t>
            </a:r>
            <a:r>
              <a:rPr b="1" lang="en-US" sz="1000">
                <a:solidFill>
                  <a:srgbClr val="C00000"/>
                </a:solidFill>
              </a:rPr>
              <a:t>(</a:t>
            </a:r>
            <a:r>
              <a:rPr b="1" lang="en-US" sz="1100">
                <a:solidFill>
                  <a:srgbClr val="C00000"/>
                </a:solidFill>
              </a:rPr>
              <a:t>Pendiente</a:t>
            </a:r>
            <a:r>
              <a:rPr b="1" lang="en-US" sz="1000">
                <a:solidFill>
                  <a:srgbClr val="C00000"/>
                </a:solidFill>
              </a:rPr>
              <a:t>)</a:t>
            </a:r>
            <a:endParaRPr b="1" sz="1000">
              <a:solidFill>
                <a:srgbClr val="C0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Código de Proyecto →</a:t>
            </a:r>
            <a:r>
              <a:rPr lang="en-US" sz="1000">
                <a:solidFill>
                  <a:schemeClr val="dk1"/>
                </a:solidFill>
              </a:rPr>
              <a:t> </a:t>
            </a:r>
            <a:r>
              <a:rPr b="1" lang="en-US" sz="1100">
                <a:solidFill>
                  <a:srgbClr val="C00000"/>
                </a:solidFill>
              </a:rPr>
              <a:t>EJEMPLO: M.1.A INFR_000001_UJA23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Universidad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Título, área S4, objetivo, fechas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Presupuesto y ayuda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Estado del proyecto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Observaciones para correcciones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6522225" y="3596625"/>
            <a:ext cx="2781300" cy="21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Datos personales (nombre, NIF, ORCID…)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Fechas de participación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Nº de horas de investigación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Marcar si es IP o no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Observaciones para correcciones</a:t>
            </a:r>
            <a:endParaRPr/>
          </a:p>
        </p:txBody>
      </p:sp>
      <p:cxnSp>
        <p:nvCxnSpPr>
          <p:cNvPr id="235" name="Google Shape;235;p24"/>
          <p:cNvCxnSpPr/>
          <p:nvPr/>
        </p:nvCxnSpPr>
        <p:spPr>
          <a:xfrm>
            <a:off x="3429000" y="1927875"/>
            <a:ext cx="9600" cy="3410100"/>
          </a:xfrm>
          <a:prstGeom prst="straightConnector1">
            <a:avLst/>
          </a:prstGeom>
          <a:noFill/>
          <a:ln cap="flat" cmpd="sng" w="28575">
            <a:solidFill>
              <a:srgbClr val="0397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24"/>
          <p:cNvSpPr txBox="1"/>
          <p:nvPr/>
        </p:nvSpPr>
        <p:spPr>
          <a:xfrm>
            <a:off x="194475" y="5337975"/>
            <a:ext cx="321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🧮El indicador ETC se calcula dividiendo el total de horas trabajadas por (1720)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5"/>
          <p:cNvPicPr preferRelativeResize="0"/>
          <p:nvPr/>
        </p:nvPicPr>
        <p:blipFill rotWithShape="1">
          <a:blip r:embed="rId6">
            <a:alphaModFix/>
          </a:blip>
          <a:srcRect b="3428" l="6004" r="6598" t="0"/>
          <a:stretch/>
        </p:blipFill>
        <p:spPr>
          <a:xfrm>
            <a:off x="973800" y="851775"/>
            <a:ext cx="7375974" cy="46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6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 txBox="1"/>
          <p:nvPr/>
        </p:nvSpPr>
        <p:spPr>
          <a:xfrm>
            <a:off x="0" y="6952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Descripción de los indicadores y formato de presentación</a:t>
            </a:r>
            <a:endParaRPr b="1" sz="2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973925"/>
            <a:ext cx="440055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6"/>
          <p:cNvSpPr txBox="1"/>
          <p:nvPr/>
        </p:nvSpPr>
        <p:spPr>
          <a:xfrm>
            <a:off x="381000" y="15811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Reglas de presentación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3116050" y="941663"/>
            <a:ext cx="239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2000">
                <a:solidFill>
                  <a:srgbClr val="039750"/>
                </a:solidFill>
              </a:rPr>
              <a:t> Indicador RCO06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256" name="Google Shape;256;p26"/>
          <p:cNvSpPr txBox="1"/>
          <p:nvPr/>
        </p:nvSpPr>
        <p:spPr>
          <a:xfrm>
            <a:off x="513500" y="578825"/>
            <a:ext cx="293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 Indicadores de realización: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2378825" y="1330225"/>
            <a:ext cx="5191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Investigadores que trabajan en instalaciones financiadas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258" name="Google Shape;258;p26"/>
          <p:cNvSpPr txBox="1"/>
          <p:nvPr/>
        </p:nvSpPr>
        <p:spPr>
          <a:xfrm>
            <a:off x="4229100" y="2262150"/>
            <a:ext cx="48672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1º semestre (año n)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Datos: </a:t>
            </a:r>
            <a:r>
              <a:rPr b="1" lang="en-US" sz="1500">
                <a:solidFill>
                  <a:schemeClr val="dk1"/>
                </a:solidFill>
              </a:rPr>
              <a:t>enero a mayo</a:t>
            </a:r>
            <a:br>
              <a:rPr b="1" lang="en-US" sz="1500">
                <a:solidFill>
                  <a:schemeClr val="dk1"/>
                </a:solidFill>
              </a:rPr>
            </a:b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Corrección del 2º semestre (año n-1): añadir </a:t>
            </a:r>
            <a:r>
              <a:rPr b="1" lang="en-US" sz="1500">
                <a:solidFill>
                  <a:schemeClr val="dk1"/>
                </a:solidFill>
              </a:rPr>
              <a:t>diciembre</a:t>
            </a:r>
            <a:br>
              <a:rPr b="1" lang="en-US" sz="1500">
                <a:solidFill>
                  <a:schemeClr val="dk1"/>
                </a:solidFill>
              </a:rPr>
            </a:b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2º semestre (año n)</a:t>
            </a:r>
            <a:endParaRPr b="1" sz="15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500">
                <a:solidFill>
                  <a:schemeClr val="dk1"/>
                </a:solidFill>
              </a:rPr>
              <a:t>Datos: </a:t>
            </a:r>
            <a:r>
              <a:rPr b="1" lang="en-US" sz="1500">
                <a:solidFill>
                  <a:schemeClr val="dk1"/>
                </a:solidFill>
              </a:rPr>
              <a:t>junio a noviembre</a:t>
            </a:r>
            <a:br>
              <a:rPr b="1" lang="en-US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</p:txBody>
      </p:sp>
      <p:sp>
        <p:nvSpPr>
          <p:cNvPr id="259" name="Google Shape;259;p26"/>
          <p:cNvSpPr txBox="1"/>
          <p:nvPr/>
        </p:nvSpPr>
        <p:spPr>
          <a:xfrm>
            <a:off x="4400550" y="16908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Periodos de reporte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6"/>
          <p:cNvSpPr txBox="1"/>
          <p:nvPr/>
        </p:nvSpPr>
        <p:spPr>
          <a:xfrm>
            <a:off x="6467475" y="1581150"/>
            <a:ext cx="2838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🚨 ¡Ojo! No coinciden con semestres naturales:</a:t>
            </a:r>
            <a:endParaRPr b="1" sz="1500"/>
          </a:p>
        </p:txBody>
      </p:sp>
      <p:sp>
        <p:nvSpPr>
          <p:cNvPr id="261" name="Google Shape;261;p26"/>
          <p:cNvSpPr txBox="1"/>
          <p:nvPr/>
        </p:nvSpPr>
        <p:spPr>
          <a:xfrm>
            <a:off x="5038725" y="5202150"/>
            <a:ext cx="37719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🧭 Así se asegura el seguimiento </a:t>
            </a:r>
            <a:r>
              <a:rPr b="1" lang="en-US" sz="1500">
                <a:solidFill>
                  <a:schemeClr val="dk1"/>
                </a:solidFill>
              </a:rPr>
              <a:t>por año natural completo</a:t>
            </a:r>
            <a:endParaRPr sz="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7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7"/>
          <p:cNvSpPr txBox="1"/>
          <p:nvPr/>
        </p:nvSpPr>
        <p:spPr>
          <a:xfrm>
            <a:off x="0" y="6952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Descripción de los indicadores y formato de presentación</a:t>
            </a:r>
            <a:endParaRPr b="1" sz="2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27"/>
          <p:cNvPicPr preferRelativeResize="0"/>
          <p:nvPr/>
        </p:nvPicPr>
        <p:blipFill rotWithShape="1">
          <a:blip r:embed="rId6">
            <a:alphaModFix/>
          </a:blip>
          <a:srcRect b="32121" l="0" r="0" t="16964"/>
          <a:stretch/>
        </p:blipFill>
        <p:spPr>
          <a:xfrm>
            <a:off x="-238125" y="1781175"/>
            <a:ext cx="5644226" cy="251712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7"/>
          <p:cNvSpPr txBox="1"/>
          <p:nvPr/>
        </p:nvSpPr>
        <p:spPr>
          <a:xfrm>
            <a:off x="3367125" y="685125"/>
            <a:ext cx="239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2000">
                <a:solidFill>
                  <a:srgbClr val="039750"/>
                </a:solidFill>
              </a:rPr>
              <a:t> Indicador RCO06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272" name="Google Shape;272;p27"/>
          <p:cNvSpPr txBox="1"/>
          <p:nvPr/>
        </p:nvSpPr>
        <p:spPr>
          <a:xfrm>
            <a:off x="523875" y="4882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 Indicadores de realización: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7"/>
          <p:cNvSpPr txBox="1"/>
          <p:nvPr/>
        </p:nvSpPr>
        <p:spPr>
          <a:xfrm>
            <a:off x="2286000" y="1096488"/>
            <a:ext cx="3977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Investigadores que trabajan en instalaciones financiadas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274" name="Google Shape;274;p27"/>
          <p:cNvSpPr txBox="1"/>
          <p:nvPr/>
        </p:nvSpPr>
        <p:spPr>
          <a:xfrm>
            <a:off x="124663" y="1447800"/>
            <a:ext cx="458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Papel de los Investigadores Principales (IP)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7"/>
          <p:cNvSpPr txBox="1"/>
          <p:nvPr/>
        </p:nvSpPr>
        <p:spPr>
          <a:xfrm>
            <a:off x="5406100" y="1861875"/>
            <a:ext cx="36333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✔️</a:t>
            </a: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Información coherente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ambos ficheros</a:t>
            </a:r>
            <a:b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✔️ Datos</a:t>
            </a: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firmados y trazables</a:t>
            </a:r>
            <a:b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✔️ </a:t>
            </a: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Correcciones bien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identificadas</a:t>
            </a:r>
            <a:b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✔️ </a:t>
            </a: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Coordinación eficaz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IP y universidad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Editables + PDF firmados por la persona responsable de la unidad de investigación (Vicerrectora)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7"/>
          <p:cNvSpPr txBox="1"/>
          <p:nvPr/>
        </p:nvSpPr>
        <p:spPr>
          <a:xfrm>
            <a:off x="5406098" y="1447800"/>
            <a:ext cx="37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Claves para cumplir el indicador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62500" y="4836313"/>
            <a:ext cx="87768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Un buen reporte garantiza el cumplimiento del indicador y la trazabilidad ante auditorías.</a:t>
            </a:r>
            <a:br>
              <a:rPr b="1"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 ⚠️ Sin datos completos y firmados, no se podrá justificar correctamente la ayuda.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278" name="Google Shape;278;p27"/>
          <p:cNvCxnSpPr/>
          <p:nvPr/>
        </p:nvCxnSpPr>
        <p:spPr>
          <a:xfrm>
            <a:off x="2286000" y="4638675"/>
            <a:ext cx="3667200" cy="9600"/>
          </a:xfrm>
          <a:prstGeom prst="straightConnector1">
            <a:avLst/>
          </a:prstGeom>
          <a:noFill/>
          <a:ln cap="flat" cmpd="sng" w="28575">
            <a:solidFill>
              <a:srgbClr val="03975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8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8"/>
          <p:cNvSpPr txBox="1"/>
          <p:nvPr/>
        </p:nvSpPr>
        <p:spPr>
          <a:xfrm>
            <a:off x="0" y="6952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Descripción de los indicadores y formato de presentación</a:t>
            </a:r>
            <a:endParaRPr b="1" sz="2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8"/>
          <p:cNvSpPr txBox="1"/>
          <p:nvPr/>
        </p:nvSpPr>
        <p:spPr>
          <a:xfrm>
            <a:off x="3059950" y="799450"/>
            <a:ext cx="239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2000">
                <a:solidFill>
                  <a:srgbClr val="039750"/>
                </a:solidFill>
              </a:rPr>
              <a:t> Indicador RCO08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513525" y="4779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 Indicadores de realización: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2103400" y="1292050"/>
            <a:ext cx="4303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Valor nominal de los equipos de investigación e innovación</a:t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290" name="Google Shape;29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338" y="1646050"/>
            <a:ext cx="3343275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8"/>
          <p:cNvSpPr txBox="1"/>
          <p:nvPr/>
        </p:nvSpPr>
        <p:spPr>
          <a:xfrm>
            <a:off x="805442" y="1527250"/>
            <a:ext cx="147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¿que mide?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8"/>
          <p:cNvSpPr txBox="1"/>
          <p:nvPr/>
        </p:nvSpPr>
        <p:spPr>
          <a:xfrm>
            <a:off x="3571875" y="1527250"/>
            <a:ext cx="452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 ¿Qué se considera “equipamiento de I+D+i”?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8"/>
          <p:cNvSpPr txBox="1"/>
          <p:nvPr/>
        </p:nvSpPr>
        <p:spPr>
          <a:xfrm>
            <a:off x="3739775" y="2124325"/>
            <a:ext cx="51072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 equipo o material técnico que permita realizar actividades de investigación/innovación.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Ejemplos: instrumentos de laboratorio, maquinaria especializada, sistemas informáticos específicos para análisis científicos.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entran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reactivos, papel, consumibles de un solo uso, etc.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28"/>
          <p:cNvPicPr preferRelativeResize="0"/>
          <p:nvPr/>
        </p:nvPicPr>
        <p:blipFill rotWithShape="1">
          <a:blip r:embed="rId7">
            <a:alphaModFix/>
          </a:blip>
          <a:srcRect b="14101" l="50596" r="19494" t="23281"/>
          <a:stretch/>
        </p:blipFill>
        <p:spPr>
          <a:xfrm>
            <a:off x="6619375" y="3897000"/>
            <a:ext cx="1388525" cy="21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8"/>
          <p:cNvSpPr txBox="1"/>
          <p:nvPr/>
        </p:nvSpPr>
        <p:spPr>
          <a:xfrm>
            <a:off x="3739777" y="4572800"/>
            <a:ext cx="1784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Documentación Obligatoria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5657175" y="4785950"/>
            <a:ext cx="828900" cy="3540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0397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9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9"/>
          <p:cNvSpPr txBox="1"/>
          <p:nvPr/>
        </p:nvSpPr>
        <p:spPr>
          <a:xfrm>
            <a:off x="0" y="6952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Descripción de los indicadores y formato de presentación</a:t>
            </a:r>
            <a:endParaRPr b="1" sz="2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9"/>
          <p:cNvSpPr txBox="1"/>
          <p:nvPr/>
        </p:nvSpPr>
        <p:spPr>
          <a:xfrm>
            <a:off x="3239575" y="685125"/>
            <a:ext cx="239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2000">
                <a:solidFill>
                  <a:srgbClr val="039750"/>
                </a:solidFill>
              </a:rPr>
              <a:t> Indicador RCO08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06" name="Google Shape;306;p29"/>
          <p:cNvSpPr txBox="1"/>
          <p:nvPr/>
        </p:nvSpPr>
        <p:spPr>
          <a:xfrm>
            <a:off x="523875" y="5384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 Indicadores de realización: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9"/>
          <p:cNvSpPr txBox="1"/>
          <p:nvPr/>
        </p:nvSpPr>
        <p:spPr>
          <a:xfrm>
            <a:off x="2360725" y="1157625"/>
            <a:ext cx="4148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Valor nominal de los equipos de investigación e innovación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08" name="Google Shape;308;p29"/>
          <p:cNvSpPr txBox="1"/>
          <p:nvPr/>
        </p:nvSpPr>
        <p:spPr>
          <a:xfrm>
            <a:off x="4491500" y="1354125"/>
            <a:ext cx="452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Estructura del Fichero A.2.1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29"/>
          <p:cNvPicPr preferRelativeResize="0"/>
          <p:nvPr/>
        </p:nvPicPr>
        <p:blipFill rotWithShape="1">
          <a:blip r:embed="rId6">
            <a:alphaModFix/>
          </a:blip>
          <a:srcRect b="14101" l="50596" r="19494" t="23281"/>
          <a:stretch/>
        </p:blipFill>
        <p:spPr>
          <a:xfrm>
            <a:off x="569425" y="1843925"/>
            <a:ext cx="2670154" cy="409967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9"/>
          <p:cNvSpPr txBox="1"/>
          <p:nvPr/>
        </p:nvSpPr>
        <p:spPr>
          <a:xfrm>
            <a:off x="523874" y="1454575"/>
            <a:ext cx="29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Documentación Obligatoria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29"/>
          <p:cNvPicPr preferRelativeResize="0"/>
          <p:nvPr/>
        </p:nvPicPr>
        <p:blipFill rotWithShape="1">
          <a:blip r:embed="rId7">
            <a:alphaModFix/>
          </a:blip>
          <a:srcRect b="7225" l="0" r="0" t="11493"/>
          <a:stretch/>
        </p:blipFill>
        <p:spPr>
          <a:xfrm>
            <a:off x="3523875" y="1669125"/>
            <a:ext cx="4862126" cy="44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9"/>
          <p:cNvSpPr txBox="1"/>
          <p:nvPr/>
        </p:nvSpPr>
        <p:spPr>
          <a:xfrm>
            <a:off x="6350400" y="2859200"/>
            <a:ext cx="1994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</a:rPr>
              <a:t>✅ Al ser IVA deducible no es necesario</a:t>
            </a:r>
            <a:endParaRPr b="1"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0"/>
          <p:cNvSpPr txBox="1"/>
          <p:nvPr/>
        </p:nvSpPr>
        <p:spPr>
          <a:xfrm>
            <a:off x="0" y="6952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Descripción de los indicadores y formato de presentación</a:t>
            </a:r>
            <a:endParaRPr b="1" sz="2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0"/>
          <p:cNvSpPr txBox="1"/>
          <p:nvPr/>
        </p:nvSpPr>
        <p:spPr>
          <a:xfrm>
            <a:off x="3376650" y="904150"/>
            <a:ext cx="239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2000">
                <a:solidFill>
                  <a:srgbClr val="039750"/>
                </a:solidFill>
              </a:rPr>
              <a:t> Indicador RCO08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389200" y="5384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 Indicadores de realización: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0"/>
          <p:cNvSpPr txBox="1"/>
          <p:nvPr/>
        </p:nvSpPr>
        <p:spPr>
          <a:xfrm>
            <a:off x="2603175" y="1437400"/>
            <a:ext cx="4169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Valor nominal de los equipos de investigación e innovación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24" name="Google Shape;324;p30"/>
          <p:cNvSpPr txBox="1"/>
          <p:nvPr/>
        </p:nvSpPr>
        <p:spPr>
          <a:xfrm>
            <a:off x="571884" y="18320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Roles y flujo de información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0"/>
          <p:cNvSpPr txBox="1"/>
          <p:nvPr/>
        </p:nvSpPr>
        <p:spPr>
          <a:xfrm>
            <a:off x="5475150" y="1832050"/>
            <a:ext cx="214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Custodia y auditoría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30"/>
          <p:cNvPicPr preferRelativeResize="0"/>
          <p:nvPr/>
        </p:nvPicPr>
        <p:blipFill rotWithShape="1">
          <a:blip r:embed="rId6">
            <a:alphaModFix/>
          </a:blip>
          <a:srcRect b="38347" l="12401" r="23073" t="20169"/>
          <a:stretch/>
        </p:blipFill>
        <p:spPr>
          <a:xfrm>
            <a:off x="30088" y="2394550"/>
            <a:ext cx="4646401" cy="23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0"/>
          <p:cNvSpPr txBox="1"/>
          <p:nvPr/>
        </p:nvSpPr>
        <p:spPr>
          <a:xfrm>
            <a:off x="5048400" y="2228675"/>
            <a:ext cx="40161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fichas firmadas </a:t>
            </a: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 envían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directamente a la DGPI.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universidades deben </a:t>
            </a: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guardar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estos documentos hasta el cierre del programa.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Deben estar disponibles para </a:t>
            </a: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verificaciones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 situ o de órgano de control) y garantizar trazabilidad.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1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1"/>
          <p:cNvSpPr txBox="1"/>
          <p:nvPr/>
        </p:nvSpPr>
        <p:spPr>
          <a:xfrm>
            <a:off x="0" y="6952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Descripción de los indicadores y formato de presentación</a:t>
            </a:r>
            <a:endParaRPr b="1" sz="2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1"/>
          <p:cNvSpPr txBox="1"/>
          <p:nvPr/>
        </p:nvSpPr>
        <p:spPr>
          <a:xfrm>
            <a:off x="3230025" y="776875"/>
            <a:ext cx="239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2000">
                <a:solidFill>
                  <a:srgbClr val="039750"/>
                </a:solidFill>
              </a:rPr>
              <a:t> Indicador RCO08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37" name="Google Shape;337;p31"/>
          <p:cNvSpPr txBox="1"/>
          <p:nvPr/>
        </p:nvSpPr>
        <p:spPr>
          <a:xfrm>
            <a:off x="523875" y="6022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 Indicadores de realización: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2340825" y="1269475"/>
            <a:ext cx="4169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Valor nominal de los equipos de investigación e innovación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39" name="Google Shape;339;p31"/>
          <p:cNvSpPr txBox="1"/>
          <p:nvPr/>
        </p:nvSpPr>
        <p:spPr>
          <a:xfrm>
            <a:off x="1748600" y="1527250"/>
            <a:ext cx="452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 Claves para un reporte correcto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31"/>
          <p:cNvPicPr preferRelativeResize="0"/>
          <p:nvPr/>
        </p:nvPicPr>
        <p:blipFill rotWithShape="1">
          <a:blip r:embed="rId6">
            <a:alphaModFix/>
          </a:blip>
          <a:srcRect b="0" l="0" r="0" t="24248"/>
          <a:stretch/>
        </p:blipFill>
        <p:spPr>
          <a:xfrm>
            <a:off x="523875" y="1988949"/>
            <a:ext cx="5541925" cy="37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1"/>
          <p:cNvSpPr txBox="1"/>
          <p:nvPr/>
        </p:nvSpPr>
        <p:spPr>
          <a:xfrm>
            <a:off x="5904925" y="4470375"/>
            <a:ext cx="3076800" cy="1132800"/>
          </a:xfrm>
          <a:prstGeom prst="rect">
            <a:avLst/>
          </a:prstGeom>
          <a:noFill/>
          <a:ln cap="flat" cmpd="sng" w="19050">
            <a:solidFill>
              <a:srgbClr val="03975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Cumplir con esta documentación y los campos obligatorios asegura la correcta justificación del valor del equipamiento financiado y facilita la trazabilidad ante auditorías.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1407150" y="1191350"/>
            <a:ext cx="7655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Impulsar proyectos de investigación aplicada y transferencia</a:t>
            </a:r>
            <a:endParaRPr sz="3000"/>
          </a:p>
        </p:txBody>
      </p:sp>
      <p:sp>
        <p:nvSpPr>
          <p:cNvPr id="97" name="Google Shape;97;p14"/>
          <p:cNvSpPr txBox="1"/>
          <p:nvPr/>
        </p:nvSpPr>
        <p:spPr>
          <a:xfrm>
            <a:off x="504600" y="69525"/>
            <a:ext cx="765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b="1">
              <a:solidFill>
                <a:srgbClr val="039750"/>
              </a:solidFill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1407150" y="2744275"/>
            <a:ext cx="76557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Fondos europeos para una Andalucía más innovadora y competitiva </a:t>
            </a:r>
            <a:b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Operativo FEDER Andalucía 2021-2027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Financiación condicionada a justificación rigurosa y seguimiento de indicadores.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14"/>
          <p:cNvCxnSpPr/>
          <p:nvPr/>
        </p:nvCxnSpPr>
        <p:spPr>
          <a:xfrm>
            <a:off x="1978675" y="1191350"/>
            <a:ext cx="7084200" cy="31200"/>
          </a:xfrm>
          <a:prstGeom prst="straightConnector1">
            <a:avLst/>
          </a:prstGeom>
          <a:noFill/>
          <a:ln cap="flat" cmpd="sng" w="28575">
            <a:solidFill>
              <a:srgbClr val="0397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4"/>
          <p:cNvSpPr txBox="1"/>
          <p:nvPr/>
        </p:nvSpPr>
        <p:spPr>
          <a:xfrm>
            <a:off x="504600" y="837000"/>
            <a:ext cx="170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sz="2800">
              <a:solidFill>
                <a:srgbClr val="039750"/>
              </a:solidFill>
            </a:endParaRPr>
          </a:p>
        </p:txBody>
      </p:sp>
      <p:cxnSp>
        <p:nvCxnSpPr>
          <p:cNvPr id="101" name="Google Shape;101;p14"/>
          <p:cNvCxnSpPr/>
          <p:nvPr/>
        </p:nvCxnSpPr>
        <p:spPr>
          <a:xfrm>
            <a:off x="0" y="1191350"/>
            <a:ext cx="556500" cy="1500"/>
          </a:xfrm>
          <a:prstGeom prst="straightConnector1">
            <a:avLst/>
          </a:prstGeom>
          <a:noFill/>
          <a:ln cap="flat" cmpd="sng" w="28575">
            <a:solidFill>
              <a:srgbClr val="0397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4"/>
          <p:cNvCxnSpPr/>
          <p:nvPr/>
        </p:nvCxnSpPr>
        <p:spPr>
          <a:xfrm>
            <a:off x="1978675" y="2653900"/>
            <a:ext cx="7084200" cy="31200"/>
          </a:xfrm>
          <a:prstGeom prst="straightConnector1">
            <a:avLst/>
          </a:prstGeom>
          <a:noFill/>
          <a:ln cap="flat" cmpd="sng" w="28575">
            <a:solidFill>
              <a:srgbClr val="0397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4"/>
          <p:cNvSpPr txBox="1"/>
          <p:nvPr/>
        </p:nvSpPr>
        <p:spPr>
          <a:xfrm>
            <a:off x="504600" y="2299550"/>
            <a:ext cx="170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endParaRPr sz="2800">
              <a:solidFill>
                <a:srgbClr val="039750"/>
              </a:solidFill>
            </a:endParaRPr>
          </a:p>
        </p:txBody>
      </p:sp>
      <p:cxnSp>
        <p:nvCxnSpPr>
          <p:cNvPr id="104" name="Google Shape;104;p14"/>
          <p:cNvCxnSpPr/>
          <p:nvPr/>
        </p:nvCxnSpPr>
        <p:spPr>
          <a:xfrm>
            <a:off x="0" y="2653900"/>
            <a:ext cx="556500" cy="1500"/>
          </a:xfrm>
          <a:prstGeom prst="straightConnector1">
            <a:avLst/>
          </a:prstGeom>
          <a:noFill/>
          <a:ln cap="flat" cmpd="sng" w="28575">
            <a:solidFill>
              <a:srgbClr val="03975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2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2"/>
          <p:cNvSpPr txBox="1"/>
          <p:nvPr/>
        </p:nvSpPr>
        <p:spPr>
          <a:xfrm>
            <a:off x="0" y="6952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Descripción de los indicadores y formato de presentación</a:t>
            </a:r>
            <a:endParaRPr b="1" sz="2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2"/>
          <p:cNvSpPr txBox="1"/>
          <p:nvPr/>
        </p:nvSpPr>
        <p:spPr>
          <a:xfrm>
            <a:off x="3376650" y="711750"/>
            <a:ext cx="239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2000">
                <a:solidFill>
                  <a:srgbClr val="039750"/>
                </a:solidFill>
              </a:rPr>
              <a:t> Indicador </a:t>
            </a:r>
            <a:r>
              <a:rPr b="1" lang="en-US" sz="2000">
                <a:solidFill>
                  <a:srgbClr val="039750"/>
                </a:solidFill>
              </a:rPr>
              <a:t>RCR08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51" name="Google Shape;351;p32"/>
          <p:cNvSpPr txBox="1"/>
          <p:nvPr/>
        </p:nvSpPr>
        <p:spPr>
          <a:xfrm>
            <a:off x="523875" y="5384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 Indicadores de RESULTADOS: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2"/>
          <p:cNvSpPr txBox="1"/>
          <p:nvPr/>
        </p:nvSpPr>
        <p:spPr>
          <a:xfrm>
            <a:off x="2723950" y="1160038"/>
            <a:ext cx="347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Publicaciones derivadas de proyectos apoyados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53" name="Google Shape;353;p32"/>
          <p:cNvSpPr txBox="1"/>
          <p:nvPr/>
        </p:nvSpPr>
        <p:spPr>
          <a:xfrm>
            <a:off x="523875" y="1527250"/>
            <a:ext cx="182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Contexto general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500" y="1843825"/>
            <a:ext cx="245745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2"/>
          <p:cNvPicPr preferRelativeResize="0"/>
          <p:nvPr/>
        </p:nvPicPr>
        <p:blipFill rotWithShape="1">
          <a:blip r:embed="rId7">
            <a:alphaModFix/>
          </a:blip>
          <a:srcRect b="6183" l="9307" r="6390" t="15740"/>
          <a:stretch/>
        </p:blipFill>
        <p:spPr>
          <a:xfrm>
            <a:off x="2846625" y="1988950"/>
            <a:ext cx="3000001" cy="349105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2"/>
          <p:cNvSpPr txBox="1"/>
          <p:nvPr/>
        </p:nvSpPr>
        <p:spPr>
          <a:xfrm>
            <a:off x="5915475" y="1527250"/>
            <a:ext cx="321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Fichero de publicaciones B.1.2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32"/>
          <p:cNvPicPr preferRelativeResize="0"/>
          <p:nvPr/>
        </p:nvPicPr>
        <p:blipFill rotWithShape="1">
          <a:blip r:embed="rId8">
            <a:alphaModFix/>
          </a:blip>
          <a:srcRect b="-1130" l="0" r="0" t="1130"/>
          <a:stretch/>
        </p:blipFill>
        <p:spPr>
          <a:xfrm>
            <a:off x="6539350" y="1669124"/>
            <a:ext cx="2170463" cy="45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2"/>
          <p:cNvSpPr txBox="1"/>
          <p:nvPr/>
        </p:nvSpPr>
        <p:spPr>
          <a:xfrm>
            <a:off x="3404863" y="1527250"/>
            <a:ext cx="182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Plazo de Validez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9" name="Google Shape;359;p32"/>
          <p:cNvCxnSpPr/>
          <p:nvPr/>
        </p:nvCxnSpPr>
        <p:spPr>
          <a:xfrm flipH="1">
            <a:off x="2734925" y="2455200"/>
            <a:ext cx="20700" cy="2071800"/>
          </a:xfrm>
          <a:prstGeom prst="straightConnector1">
            <a:avLst/>
          </a:prstGeom>
          <a:noFill/>
          <a:ln cap="flat" cmpd="sng" w="19050">
            <a:solidFill>
              <a:srgbClr val="0397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32"/>
          <p:cNvCxnSpPr/>
          <p:nvPr/>
        </p:nvCxnSpPr>
        <p:spPr>
          <a:xfrm flipH="1">
            <a:off x="5937625" y="2531400"/>
            <a:ext cx="20700" cy="2071800"/>
          </a:xfrm>
          <a:prstGeom prst="straightConnector1">
            <a:avLst/>
          </a:prstGeom>
          <a:noFill/>
          <a:ln cap="flat" cmpd="sng" w="19050">
            <a:solidFill>
              <a:srgbClr val="0397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1" name="Google Shape;361;p32"/>
          <p:cNvSpPr txBox="1"/>
          <p:nvPr/>
        </p:nvSpPr>
        <p:spPr>
          <a:xfrm>
            <a:off x="0" y="4603200"/>
            <a:ext cx="34743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</a:rPr>
              <a:t>✅Estas publicaciones pueden ser: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US" sz="1200">
                <a:solidFill>
                  <a:schemeClr val="dk1"/>
                </a:solidFill>
              </a:rPr>
              <a:t>Artículos en revistas científicas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US" sz="1200">
                <a:solidFill>
                  <a:schemeClr val="dk1"/>
                </a:solidFill>
              </a:rPr>
              <a:t>Capítulos de libros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US" sz="1200">
                <a:solidFill>
                  <a:schemeClr val="dk1"/>
                </a:solidFill>
              </a:rPr>
              <a:t>Libros (incluidas coediciones)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3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3"/>
          <p:cNvSpPr txBox="1"/>
          <p:nvPr/>
        </p:nvSpPr>
        <p:spPr>
          <a:xfrm>
            <a:off x="0" y="6952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Descripción de los indicadores y formato de presentación</a:t>
            </a:r>
            <a:endParaRPr b="1" sz="2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3"/>
          <p:cNvSpPr txBox="1"/>
          <p:nvPr/>
        </p:nvSpPr>
        <p:spPr>
          <a:xfrm>
            <a:off x="2972050" y="772075"/>
            <a:ext cx="239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2000">
                <a:solidFill>
                  <a:srgbClr val="039750"/>
                </a:solidFill>
              </a:rPr>
              <a:t> Indicador RCR08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71" name="Google Shape;371;p33"/>
          <p:cNvSpPr txBox="1"/>
          <p:nvPr/>
        </p:nvSpPr>
        <p:spPr>
          <a:xfrm>
            <a:off x="409925" y="5384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 Indicadores de resultado: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3"/>
          <p:cNvSpPr txBox="1"/>
          <p:nvPr/>
        </p:nvSpPr>
        <p:spPr>
          <a:xfrm>
            <a:off x="2450650" y="1264675"/>
            <a:ext cx="3433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Publicaciones derivadas de proyectos apoyados</a:t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373" name="Google Shape;37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175" y="1627025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3"/>
          <p:cNvSpPr txBox="1"/>
          <p:nvPr/>
        </p:nvSpPr>
        <p:spPr>
          <a:xfrm>
            <a:off x="1615569" y="1627025"/>
            <a:ext cx="98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Roles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3"/>
          <p:cNvSpPr txBox="1"/>
          <p:nvPr/>
        </p:nvSpPr>
        <p:spPr>
          <a:xfrm>
            <a:off x="4571989" y="1627025"/>
            <a:ext cx="33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Claves para el cumplimiento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4975" y="1883225"/>
            <a:ext cx="280035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4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4"/>
          <p:cNvSpPr txBox="1"/>
          <p:nvPr/>
        </p:nvSpPr>
        <p:spPr>
          <a:xfrm>
            <a:off x="0" y="6952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Descripción de los indicadores y formato de presentación</a:t>
            </a:r>
            <a:endParaRPr b="1" sz="2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4"/>
          <p:cNvSpPr txBox="1"/>
          <p:nvPr/>
        </p:nvSpPr>
        <p:spPr>
          <a:xfrm>
            <a:off x="3316075" y="816225"/>
            <a:ext cx="318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2000">
                <a:solidFill>
                  <a:srgbClr val="039750"/>
                </a:solidFill>
              </a:rPr>
              <a:t> Indicador RCR102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86" name="Google Shape;386;p34"/>
          <p:cNvSpPr txBox="1"/>
          <p:nvPr/>
        </p:nvSpPr>
        <p:spPr>
          <a:xfrm>
            <a:off x="503175" y="5384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 Indicadores de resultado: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4"/>
          <p:cNvSpPr txBox="1"/>
          <p:nvPr/>
        </p:nvSpPr>
        <p:spPr>
          <a:xfrm>
            <a:off x="2311675" y="1308813"/>
            <a:ext cx="5191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Puestos de trabajo de investigación creados en entidades beneficiarias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88" name="Google Shape;388;p34"/>
          <p:cNvSpPr txBox="1"/>
          <p:nvPr/>
        </p:nvSpPr>
        <p:spPr>
          <a:xfrm>
            <a:off x="955579" y="1627025"/>
            <a:ext cx="164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¿Que mide?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4"/>
          <p:cNvSpPr txBox="1"/>
          <p:nvPr/>
        </p:nvSpPr>
        <p:spPr>
          <a:xfrm>
            <a:off x="2757697" y="1627025"/>
            <a:ext cx="245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Qué se incluye y qué no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0700" y="1824800"/>
            <a:ext cx="291465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4"/>
          <p:cNvPicPr preferRelativeResize="0"/>
          <p:nvPr/>
        </p:nvPicPr>
        <p:blipFill rotWithShape="1">
          <a:blip r:embed="rId7">
            <a:alphaModFix/>
          </a:blip>
          <a:srcRect b="59961" l="53282" r="38194" t="26610"/>
          <a:stretch/>
        </p:blipFill>
        <p:spPr>
          <a:xfrm>
            <a:off x="3074875" y="2254550"/>
            <a:ext cx="599775" cy="67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4"/>
          <p:cNvSpPr txBox="1"/>
          <p:nvPr/>
        </p:nvSpPr>
        <p:spPr>
          <a:xfrm>
            <a:off x="5977449" y="1627025"/>
            <a:ext cx="318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Fichero B.1.1 – Empleo creado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34"/>
          <p:cNvPicPr preferRelativeResize="0"/>
          <p:nvPr/>
        </p:nvPicPr>
        <p:blipFill rotWithShape="1">
          <a:blip r:embed="rId8">
            <a:alphaModFix/>
          </a:blip>
          <a:srcRect b="17462" l="14207" r="0" t="62951"/>
          <a:stretch/>
        </p:blipFill>
        <p:spPr>
          <a:xfrm>
            <a:off x="7029125" y="2088725"/>
            <a:ext cx="2028850" cy="5094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4" name="Google Shape;394;p34"/>
          <p:cNvCxnSpPr/>
          <p:nvPr/>
        </p:nvCxnSpPr>
        <p:spPr>
          <a:xfrm flipH="1">
            <a:off x="2887325" y="2455200"/>
            <a:ext cx="20700" cy="2071800"/>
          </a:xfrm>
          <a:prstGeom prst="straightConnector1">
            <a:avLst/>
          </a:prstGeom>
          <a:noFill/>
          <a:ln cap="flat" cmpd="sng" w="19050">
            <a:solidFill>
              <a:srgbClr val="0397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5" name="Google Shape;395;p34"/>
          <p:cNvCxnSpPr/>
          <p:nvPr/>
        </p:nvCxnSpPr>
        <p:spPr>
          <a:xfrm flipH="1">
            <a:off x="4896925" y="2455200"/>
            <a:ext cx="20700" cy="2071800"/>
          </a:xfrm>
          <a:prstGeom prst="straightConnector1">
            <a:avLst/>
          </a:prstGeom>
          <a:noFill/>
          <a:ln cap="flat" cmpd="sng" w="19050">
            <a:solidFill>
              <a:srgbClr val="0397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6" name="Google Shape;396;p34"/>
          <p:cNvSpPr txBox="1"/>
          <p:nvPr/>
        </p:nvSpPr>
        <p:spPr>
          <a:xfrm>
            <a:off x="3005850" y="2869575"/>
            <a:ext cx="189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Incluye contratos realizados para un proyecto 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incentivado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34"/>
          <p:cNvPicPr preferRelativeResize="0"/>
          <p:nvPr/>
        </p:nvPicPr>
        <p:blipFill rotWithShape="1">
          <a:blip r:embed="rId7">
            <a:alphaModFix/>
          </a:blip>
          <a:srcRect b="38234" l="53282" r="38194" t="48337"/>
          <a:stretch/>
        </p:blipFill>
        <p:spPr>
          <a:xfrm>
            <a:off x="2998675" y="3657600"/>
            <a:ext cx="599775" cy="67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4"/>
          <p:cNvSpPr txBox="1"/>
          <p:nvPr/>
        </p:nvSpPr>
        <p:spPr>
          <a:xfrm>
            <a:off x="3053988" y="4263150"/>
            <a:ext cx="250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Puestos vacantes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Propio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34"/>
          <p:cNvPicPr preferRelativeResize="0"/>
          <p:nvPr/>
        </p:nvPicPr>
        <p:blipFill rotWithShape="1">
          <a:blip r:embed="rId9">
            <a:alphaModFix/>
          </a:blip>
          <a:srcRect b="45568" l="23691" r="45565" t="18066"/>
          <a:stretch/>
        </p:blipFill>
        <p:spPr>
          <a:xfrm>
            <a:off x="5129950" y="3332775"/>
            <a:ext cx="2028851" cy="24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4"/>
          <p:cNvPicPr preferRelativeResize="0"/>
          <p:nvPr/>
        </p:nvPicPr>
        <p:blipFill rotWithShape="1">
          <a:blip r:embed="rId9">
            <a:alphaModFix/>
          </a:blip>
          <a:srcRect b="8218" l="23534" r="45722" t="54627"/>
          <a:stretch/>
        </p:blipFill>
        <p:spPr>
          <a:xfrm>
            <a:off x="7105625" y="3374325"/>
            <a:ext cx="2028851" cy="254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4"/>
          <p:cNvPicPr preferRelativeResize="0"/>
          <p:nvPr/>
        </p:nvPicPr>
        <p:blipFill rotWithShape="1">
          <a:blip r:embed="rId8">
            <a:alphaModFix/>
          </a:blip>
          <a:srcRect b="37334" l="14207" r="0" t="19584"/>
          <a:stretch/>
        </p:blipFill>
        <p:spPr>
          <a:xfrm>
            <a:off x="5000275" y="2030388"/>
            <a:ext cx="2028850" cy="112060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4"/>
          <p:cNvSpPr txBox="1"/>
          <p:nvPr/>
        </p:nvSpPr>
        <p:spPr>
          <a:xfrm>
            <a:off x="217550" y="4993275"/>
            <a:ext cx="4679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🧮El indicador ETC se calcula dividiendo el total de horas trabajadas por (1720)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5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5"/>
          <p:cNvSpPr txBox="1"/>
          <p:nvPr/>
        </p:nvSpPr>
        <p:spPr>
          <a:xfrm>
            <a:off x="0" y="6952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Descripción de los indicadores y formato de presentación</a:t>
            </a:r>
            <a:endParaRPr b="1" sz="2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5"/>
          <p:cNvSpPr txBox="1"/>
          <p:nvPr/>
        </p:nvSpPr>
        <p:spPr>
          <a:xfrm>
            <a:off x="3167275" y="784200"/>
            <a:ext cx="318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2000">
                <a:solidFill>
                  <a:srgbClr val="039750"/>
                </a:solidFill>
              </a:rPr>
              <a:t> Indicador RCR102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412" name="Google Shape;412;p35"/>
          <p:cNvSpPr txBox="1"/>
          <p:nvPr/>
        </p:nvSpPr>
        <p:spPr>
          <a:xfrm>
            <a:off x="503150" y="4779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 Indicadores de resultado: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5"/>
          <p:cNvSpPr txBox="1"/>
          <p:nvPr/>
        </p:nvSpPr>
        <p:spPr>
          <a:xfrm>
            <a:off x="2162875" y="1276800"/>
            <a:ext cx="5191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Puestos de trabajo de investigación creados en entidades beneficiarias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414" name="Google Shape;414;p35"/>
          <p:cNvSpPr txBox="1"/>
          <p:nvPr/>
        </p:nvSpPr>
        <p:spPr>
          <a:xfrm>
            <a:off x="955579" y="1627025"/>
            <a:ext cx="164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Roles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5"/>
          <p:cNvSpPr txBox="1"/>
          <p:nvPr/>
        </p:nvSpPr>
        <p:spPr>
          <a:xfrm>
            <a:off x="4102374" y="1575225"/>
            <a:ext cx="318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Claves para el correcto reporte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35"/>
          <p:cNvPicPr preferRelativeResize="0"/>
          <p:nvPr/>
        </p:nvPicPr>
        <p:blipFill rotWithShape="1">
          <a:blip r:embed="rId6">
            <a:alphaModFix/>
          </a:blip>
          <a:srcRect b="10801" l="11393" r="14334" t="22889"/>
          <a:stretch/>
        </p:blipFill>
        <p:spPr>
          <a:xfrm>
            <a:off x="62150" y="2253550"/>
            <a:ext cx="3056075" cy="27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5"/>
          <p:cNvSpPr txBox="1"/>
          <p:nvPr/>
        </p:nvSpPr>
        <p:spPr>
          <a:xfrm>
            <a:off x="158800" y="5165813"/>
            <a:ext cx="305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*Las fichas se archivan en la universidad hasta el cierre del programa y deben estar disponibles para auditorías.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96700" y="1967975"/>
            <a:ext cx="4630099" cy="38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6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6"/>
          <p:cNvSpPr txBox="1"/>
          <p:nvPr/>
        </p:nvSpPr>
        <p:spPr>
          <a:xfrm>
            <a:off x="0" y="6952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Verificación in situ de los indicadores reportados</a:t>
            </a:r>
            <a:endParaRPr b="1" sz="2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36"/>
          <p:cNvPicPr preferRelativeResize="0"/>
          <p:nvPr/>
        </p:nvPicPr>
        <p:blipFill rotWithShape="1">
          <a:blip r:embed="rId6">
            <a:alphaModFix/>
          </a:blip>
          <a:srcRect b="17101" l="18809" r="18741" t="16717"/>
          <a:stretch/>
        </p:blipFill>
        <p:spPr>
          <a:xfrm>
            <a:off x="269325" y="685125"/>
            <a:ext cx="4770891" cy="511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6650" y="2675800"/>
            <a:ext cx="2989575" cy="328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6"/>
          <p:cNvSpPr txBox="1"/>
          <p:nvPr/>
        </p:nvSpPr>
        <p:spPr>
          <a:xfrm>
            <a:off x="5666649" y="1661975"/>
            <a:ext cx="318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Disponibilidad y Custodia</a:t>
            </a:r>
            <a:endParaRPr b="1" sz="1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6"/>
          <p:cNvSpPr txBox="1"/>
          <p:nvPr/>
        </p:nvSpPr>
        <p:spPr>
          <a:xfrm>
            <a:off x="5666662" y="2123675"/>
            <a:ext cx="31824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documentación se guarda en la universidad. Debe estar disponible para: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7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7"/>
          <p:cNvSpPr txBox="1"/>
          <p:nvPr/>
        </p:nvSpPr>
        <p:spPr>
          <a:xfrm>
            <a:off x="0" y="6952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Verificación in situ de los indicadores reportados</a:t>
            </a:r>
            <a:endParaRPr b="1" sz="2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550" y="462550"/>
            <a:ext cx="8001000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7"/>
          <p:cNvSpPr txBox="1"/>
          <p:nvPr/>
        </p:nvSpPr>
        <p:spPr>
          <a:xfrm>
            <a:off x="2745300" y="747450"/>
            <a:ext cx="3936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900">
                <a:solidFill>
                  <a:srgbClr val="039750"/>
                </a:solidFill>
              </a:rPr>
              <a:t>Documentación por Indicador</a:t>
            </a:r>
            <a:endParaRPr b="1"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8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8"/>
          <p:cNvSpPr txBox="1"/>
          <p:nvPr/>
        </p:nvSpPr>
        <p:spPr>
          <a:xfrm>
            <a:off x="0" y="59785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¡Muchas Gracias por la Atención!</a:t>
            </a:r>
            <a:endParaRPr b="1" sz="2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900" y="1375138"/>
            <a:ext cx="3198150" cy="386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2550" y="1286150"/>
            <a:ext cx="3345425" cy="40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9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9"/>
          <p:cNvSpPr txBox="1"/>
          <p:nvPr/>
        </p:nvSpPr>
        <p:spPr>
          <a:xfrm>
            <a:off x="0" y="6952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Espacio para Ruegos y Preguntas</a:t>
            </a:r>
            <a:endParaRPr b="1" sz="28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p39"/>
          <p:cNvPicPr preferRelativeResize="0"/>
          <p:nvPr/>
        </p:nvPicPr>
        <p:blipFill rotWithShape="1">
          <a:blip r:embed="rId6">
            <a:alphaModFix/>
          </a:blip>
          <a:srcRect b="18885" l="29429" r="28773" t="18579"/>
          <a:stretch/>
        </p:blipFill>
        <p:spPr>
          <a:xfrm>
            <a:off x="2869575" y="641050"/>
            <a:ext cx="3644905" cy="544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504600" y="69525"/>
            <a:ext cx="765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Modalidades de ayuda</a:t>
            </a:r>
            <a:endParaRPr b="1" sz="32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438150" y="1276350"/>
            <a:ext cx="82677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M1.A-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Infraestructuras científicas y tecnológicas</a:t>
            </a:r>
            <a:endParaRPr b="1" sz="30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043025" y="2276475"/>
            <a:ext cx="8448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M1.B.a-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Talento UJA (jóvenes investigadores)</a:t>
            </a:r>
            <a:endParaRPr b="1" sz="30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043025" y="2924175"/>
            <a:ext cx="8448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M1.B.b-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Talento Consolidado</a:t>
            </a:r>
            <a:endParaRPr b="1" sz="30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04600" y="4182550"/>
            <a:ext cx="8448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M2-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 de concepto</a:t>
            </a:r>
            <a:endParaRPr b="1" sz="30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15"/>
          <p:cNvCxnSpPr/>
          <p:nvPr/>
        </p:nvCxnSpPr>
        <p:spPr>
          <a:xfrm>
            <a:off x="2628750" y="4029075"/>
            <a:ext cx="3886500" cy="18900"/>
          </a:xfrm>
          <a:prstGeom prst="straightConnector1">
            <a:avLst/>
          </a:prstGeom>
          <a:noFill/>
          <a:ln cap="flat" cmpd="sng" w="19050">
            <a:solidFill>
              <a:srgbClr val="03975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813" y="1047750"/>
            <a:ext cx="8112374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504600" y="69525"/>
            <a:ext cx="765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Indicadores obligatorios</a:t>
            </a:r>
            <a:endParaRPr b="1" sz="32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1952400" y="1356575"/>
            <a:ext cx="213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Realización</a:t>
            </a:r>
            <a:endParaRPr sz="2800">
              <a:solidFill>
                <a:srgbClr val="039750"/>
              </a:solidFill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5610000" y="1356575"/>
            <a:ext cx="213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endParaRPr sz="2800">
              <a:solidFill>
                <a:srgbClr val="0397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504600" y="69525"/>
            <a:ext cx="765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Visibilidad de la financiación</a:t>
            </a:r>
            <a:endParaRPr b="1" sz="32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6">
            <a:alphaModFix/>
          </a:blip>
          <a:srcRect b="0" l="0" r="0" t="15817"/>
          <a:stretch/>
        </p:blipFill>
        <p:spPr>
          <a:xfrm>
            <a:off x="781050" y="954050"/>
            <a:ext cx="7791451" cy="507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504600" y="69525"/>
            <a:ext cx="765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Visibilidad de la financiación</a:t>
            </a:r>
            <a:endParaRPr b="1" sz="32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950" y="1709325"/>
            <a:ext cx="7592100" cy="27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504600" y="69525"/>
            <a:ext cx="765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Adquisición de material inventariable</a:t>
            </a:r>
            <a:endParaRPr b="1" sz="32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5603325" y="1756525"/>
            <a:ext cx="33789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9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Reparaciones/</a:t>
            </a:r>
            <a:r>
              <a:rPr b="1" lang="en-US" sz="19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mantenimiento- </a:t>
            </a: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 elegibles en los últimos 6 meses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(salvo justificación).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993150" y="971550"/>
            <a:ext cx="76149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Plazo general: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Adquisición en el 1º año de ejecución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663838" y="1809750"/>
            <a:ext cx="33789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Excepto M1.A- 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 el periodo permitido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075" y="894888"/>
            <a:ext cx="766600" cy="7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19575" y="1636150"/>
            <a:ext cx="139065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3133725"/>
            <a:ext cx="1390650" cy="1390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19"/>
          <p:cNvCxnSpPr/>
          <p:nvPr/>
        </p:nvCxnSpPr>
        <p:spPr>
          <a:xfrm>
            <a:off x="5982975" y="3850900"/>
            <a:ext cx="2619600" cy="19200"/>
          </a:xfrm>
          <a:prstGeom prst="straightConnector1">
            <a:avLst/>
          </a:prstGeom>
          <a:noFill/>
          <a:ln cap="flat" cmpd="sng" w="28575">
            <a:solidFill>
              <a:srgbClr val="E55C5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19"/>
          <p:cNvSpPr txBox="1"/>
          <p:nvPr/>
        </p:nvSpPr>
        <p:spPr>
          <a:xfrm>
            <a:off x="2814438" y="3533925"/>
            <a:ext cx="33789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E55C57"/>
                </a:solidFill>
                <a:latin typeface="Calibri"/>
                <a:ea typeface="Calibri"/>
                <a:cs typeface="Calibri"/>
                <a:sym typeface="Calibri"/>
              </a:rPr>
              <a:t>Gastos no elegibles</a:t>
            </a:r>
            <a:endParaRPr sz="2500">
              <a:solidFill>
                <a:srgbClr val="E55C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p19"/>
          <p:cNvCxnSpPr/>
          <p:nvPr/>
        </p:nvCxnSpPr>
        <p:spPr>
          <a:xfrm>
            <a:off x="1543050" y="3853888"/>
            <a:ext cx="1638300" cy="13200"/>
          </a:xfrm>
          <a:prstGeom prst="straightConnector1">
            <a:avLst/>
          </a:prstGeom>
          <a:noFill/>
          <a:ln cap="flat" cmpd="sng" w="28575">
            <a:solidFill>
              <a:srgbClr val="E55C5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19"/>
          <p:cNvSpPr txBox="1"/>
          <p:nvPr/>
        </p:nvSpPr>
        <p:spPr>
          <a:xfrm>
            <a:off x="1428750" y="4252163"/>
            <a:ext cx="2847900" cy="14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Mobiliario de oficina / bienes usados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IVA, aranceles, impuestos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5476875" y="4238625"/>
            <a:ext cx="30000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Restauración / protocolo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Precios superiores al valor de mercado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504600" y="69525"/>
            <a:ext cx="765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Mensajes clave</a:t>
            </a:r>
            <a:endParaRPr b="1" sz="32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5000" y="0"/>
            <a:ext cx="5334000" cy="603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400" y="6222035"/>
            <a:ext cx="499774" cy="49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 rotWithShape="1">
          <a:blip r:embed="rId5">
            <a:alphaModFix/>
          </a:blip>
          <a:srcRect b="22611" l="0" r="0" t="7511"/>
          <a:stretch/>
        </p:blipFill>
        <p:spPr>
          <a:xfrm>
            <a:off x="0" y="6088637"/>
            <a:ext cx="1829725" cy="7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504600" y="69525"/>
            <a:ext cx="765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Indicadores FEDER: estructura y objetivos</a:t>
            </a:r>
            <a:endParaRPr b="1" sz="32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744150" y="1001400"/>
            <a:ext cx="76557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Objetivos del seguimiento</a:t>
            </a:r>
            <a:endParaRPr b="1" sz="2200">
              <a:solidFill>
                <a:srgbClr val="0397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Cumplir reglamentos comunitarios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Medir eficacia, eficiencia e impacto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744150" y="2604600"/>
            <a:ext cx="75249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Indicadores = herramientas para evaluar: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se ha hecho (</a:t>
            </a: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realización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resultados se han conseguido (</a:t>
            </a: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1"/>
          <p:cNvCxnSpPr/>
          <p:nvPr/>
        </p:nvCxnSpPr>
        <p:spPr>
          <a:xfrm>
            <a:off x="333375" y="2407675"/>
            <a:ext cx="1695600" cy="9600"/>
          </a:xfrm>
          <a:prstGeom prst="straightConnector1">
            <a:avLst/>
          </a:prstGeom>
          <a:noFill/>
          <a:ln cap="flat" cmpd="sng" w="19050">
            <a:solidFill>
              <a:srgbClr val="0397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21"/>
          <p:cNvCxnSpPr/>
          <p:nvPr/>
        </p:nvCxnSpPr>
        <p:spPr>
          <a:xfrm>
            <a:off x="6372225" y="2407675"/>
            <a:ext cx="1695600" cy="9600"/>
          </a:xfrm>
          <a:prstGeom prst="straightConnector1">
            <a:avLst/>
          </a:prstGeom>
          <a:noFill/>
          <a:ln cap="flat" cmpd="sng" w="19050">
            <a:solidFill>
              <a:srgbClr val="0397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21"/>
          <p:cNvSpPr txBox="1"/>
          <p:nvPr/>
        </p:nvSpPr>
        <p:spPr>
          <a:xfrm>
            <a:off x="744150" y="4333875"/>
            <a:ext cx="7915200" cy="1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39750"/>
                </a:solidFill>
                <a:latin typeface="Calibri"/>
                <a:ea typeface="Calibri"/>
                <a:cs typeface="Calibri"/>
                <a:sym typeface="Calibri"/>
              </a:rPr>
              <a:t> Contexto y Responsables</a:t>
            </a:r>
            <a:endParaRPr b="1" sz="800">
              <a:solidFill>
                <a:schemeClr val="dk1"/>
              </a:solidFill>
            </a:endParaRPr>
          </a:p>
          <a:p>
            <a:pPr indent="-2794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Dirección General de Planificación de la Investigación (DGPI)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Universidades públicas andaluzas obligadas a seguimiento</a:t>
            </a:r>
            <a:endParaRPr sz="800">
              <a:solidFill>
                <a:schemeClr val="dk1"/>
              </a:solidFill>
            </a:endParaRPr>
          </a:p>
        </p:txBody>
      </p:sp>
      <p:cxnSp>
        <p:nvCxnSpPr>
          <p:cNvPr id="188" name="Google Shape;188;p21"/>
          <p:cNvCxnSpPr/>
          <p:nvPr/>
        </p:nvCxnSpPr>
        <p:spPr>
          <a:xfrm>
            <a:off x="333375" y="4248150"/>
            <a:ext cx="1695600" cy="9600"/>
          </a:xfrm>
          <a:prstGeom prst="straightConnector1">
            <a:avLst/>
          </a:prstGeom>
          <a:noFill/>
          <a:ln cap="flat" cmpd="sng" w="19050">
            <a:solidFill>
              <a:srgbClr val="0397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1"/>
          <p:cNvCxnSpPr/>
          <p:nvPr/>
        </p:nvCxnSpPr>
        <p:spPr>
          <a:xfrm>
            <a:off x="6372225" y="4248150"/>
            <a:ext cx="1695600" cy="9600"/>
          </a:xfrm>
          <a:prstGeom prst="straightConnector1">
            <a:avLst/>
          </a:prstGeom>
          <a:noFill/>
          <a:ln cap="flat" cmpd="sng" w="19050">
            <a:solidFill>
              <a:srgbClr val="03975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