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6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4" r:id="rId6"/>
    <p:sldId id="265" r:id="rId7"/>
    <p:sldId id="266" r:id="rId8"/>
    <p:sldId id="262" r:id="rId9"/>
    <p:sldId id="263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8" r:id="rId20"/>
    <p:sldId id="275" r:id="rId21"/>
    <p:sldId id="279" r:id="rId22"/>
  </p:sldIdLst>
  <p:sldSz cx="14630400" cy="8229600"/>
  <p:notesSz cx="8229600" cy="146304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Ebrima" panose="02000000000000000000" pitchFamily="2" charset="0"/>
      <p:regular r:id="rId32"/>
      <p:bold r:id="rId33"/>
    </p:embeddedFont>
    <p:embeddedFont>
      <p:font typeface="Funnel Display" pitchFamily="2" charset="0"/>
      <p:regular r:id="rId34"/>
    </p:embeddedFont>
    <p:embeddedFont>
      <p:font typeface="Funnel Sans" pitchFamily="2" charset="0"/>
      <p:regular r:id="rId35"/>
      <p:italic r:id="rId36"/>
    </p:embeddedFont>
    <p:embeddedFont>
      <p:font typeface="Wingdings 3" pitchFamily="2" charset="2"/>
      <p:regular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JA" initials="U" lastIdx="1" clrIdx="0">
    <p:extLst>
      <p:ext uri="{19B8F6BF-5375-455C-9EA6-DF929625EA0E}">
        <p15:presenceInfo xmlns:p15="http://schemas.microsoft.com/office/powerpoint/2012/main" userId="UJ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1"/>
    <p:restoredTop sz="79294" autoAdjust="0"/>
  </p:normalViewPr>
  <p:slideViewPr>
    <p:cSldViewPr snapToGrid="0" snapToObjects="1">
      <p:cViewPr varScale="1">
        <p:scale>
          <a:sx n="85" d="100"/>
          <a:sy n="85" d="100"/>
        </p:scale>
        <p:origin x="1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039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Buenos días y muchas gracias por asistir a esta sesión informativa sobre la nueva convocatoria de proyectos </a:t>
            </a:r>
            <a:r>
              <a:rPr lang="es-E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UJA Investiga 2025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Hemos organizado este </a:t>
            </a:r>
            <a:r>
              <a:rPr lang="es-E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webinar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atender a las dudas, planteamientos,  y enfoques que se os hayan presentado a la hora de redactar estos proyectos. Lo que pretendemos es presentaros de forma sencilla y directa las claves para solicitar uno de los 30 proyectos financiados en esta edición del Plan Propio de Investigación y Transferencia de la Universidad de Jaén. Al final de esta presentación vamos a hacer un turno de preguntas y esperamos resolver todas ellas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 convocatoria nace dentro del Plan Propio 2025, un instrumento que no solo apoya económicamente a la investigación en la UJA, sino que marca una dirección clara:</a:t>
            </a:r>
            <a:b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investigación de excelencia, interdisciplinar, con impacto y con perspectiva de género.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Programa </a:t>
            </a:r>
            <a:r>
              <a:rPr lang="es-E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R.1 UJA Investiga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busca, precisamente, dinamizar esa actividad científica, ayudando a que nuestras ideas pasen del papel a la práctica mediante proyectos de investigación sólidos y competitivos.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 programa persigue tres grandes objetivos: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Primero, impulsar la investigación en todos los ámbitos del conocimiento, desde la ingeniería hasta las humanidades.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Segundo, ofrecer una herramienta de entrenamiento: son proyectos precompetitivos, lo que significa que nos preparan para dar el salto a convocatorias más grandes, como el Plan Estatal o el Horizonte Europa.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tercero, una alineación clara con la estrategia regional S4Andalucía, para que nuestras investigaciones tengan también un impacto en el desarrollo del territorio.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 convocatoria cuenta con un presupuesto total de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300.000 euros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lo que permite financiar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proyectos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distribuidos en tres modalidades distintas.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Cada proyecto puede recibir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hasta 10.000 euros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tendrá una duración de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años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un dato importante: se reservan fondos por ramas de conocimiento para garantizar una distribución equilibrada.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primera modalidad está pensada para quienes estáis dando vuestros primeros pasos como líderes de proyectos.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¿Quién puede presentarse? Doctoras y doctores cuya tesis se haya defendido a partir de enero de 2017 y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no hayan sido </a:t>
            </a:r>
            <a:r>
              <a:rPr lang="es-E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IPs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 </a:t>
            </a:r>
            <a:r>
              <a:rPr lang="es-E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co-IPs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proyectos competitivos previos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 modalidad también permite contar con una persona tutora, que actúe como guía en el proceso de investigación.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segunda modalidad, </a:t>
            </a:r>
            <a:r>
              <a:rPr lang="es-E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UJA Impulsa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está destinada a quienes ya contáis con una trayectoria más consolidada.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dirige a investigadoras e investigadores que hayan leído la tesis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antes del 1 de enero de 2020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que quieran liderar nuevas líneas estratégicas de investigación, en línea con S4Andalucía, la Estrategia Española de I+D+I o los retos europeos.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resumen, se busca fortalecer la capacidad de los grupos de investigación de la UJA con proyectos de alto impacto.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la tercera modalidad, </a:t>
            </a:r>
            <a:r>
              <a:rPr lang="es-E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UJA Talento Femenino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responde al compromiso de la universidad con la igualdad.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Está dirigida exclusivamente a proyectos </a:t>
            </a:r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liderados por mujeres</a:t>
            </a: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en cualquier etapa de su carrera, promoviendo su visibilidad y liderazgo.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Además, se exige que los equipos de investigación respeten criterios de paridad. Porque el talento no tiene género, y este tipo de iniciativas ayudan a romper barreras estructurales en el ámbito científico.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1054" y="822960"/>
            <a:ext cx="9601200" cy="3566161"/>
          </a:xfrm>
        </p:spPr>
        <p:txBody>
          <a:bodyPr anchor="b">
            <a:normAutofit/>
          </a:bodyPr>
          <a:lstStyle>
            <a:lvl1pPr algn="l">
              <a:defRPr sz="576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1054" y="4612641"/>
            <a:ext cx="7680960" cy="2336800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9873614" y="10160"/>
            <a:ext cx="4572000" cy="45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329805" y="109855"/>
            <a:ext cx="7296786" cy="729678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682990" y="274320"/>
            <a:ext cx="5943600" cy="5943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803005" y="38734"/>
            <a:ext cx="5823587" cy="582358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14512" y="731522"/>
            <a:ext cx="5212079" cy="52120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7343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22960" y="640080"/>
            <a:ext cx="12982574" cy="374904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97282" y="4612640"/>
            <a:ext cx="9965052" cy="5486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920"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6291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anchor="ctr">
            <a:normAutofit/>
          </a:bodyPr>
          <a:lstStyle>
            <a:lvl1pPr algn="l">
              <a:defRPr sz="384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4937760"/>
            <a:ext cx="10243186" cy="225552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434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4" y="822960"/>
            <a:ext cx="10972801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735454" y="4114800"/>
            <a:ext cx="10241280" cy="4572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161281"/>
            <a:ext cx="10241280" cy="2021838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286585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4114800"/>
            <a:ext cx="10241280" cy="2036880"/>
          </a:xfrm>
        </p:spPr>
        <p:txBody>
          <a:bodyPr anchor="b">
            <a:normAutofit/>
          </a:bodyPr>
          <a:lstStyle>
            <a:lvl1pPr algn="l">
              <a:defRPr sz="384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3" y="6159577"/>
            <a:ext cx="10243188" cy="103248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539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696" y="822960"/>
            <a:ext cx="10972800" cy="3291840"/>
          </a:xfrm>
        </p:spPr>
        <p:txBody>
          <a:bodyPr anchor="ctr">
            <a:normAutofit/>
          </a:bodyPr>
          <a:lstStyle>
            <a:lvl1pPr algn="l">
              <a:defRPr sz="384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5" y="4714241"/>
            <a:ext cx="10241281" cy="125983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974080"/>
            <a:ext cx="10241281" cy="1219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8174" y="9746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42494" y="3322321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866503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6" y="822960"/>
            <a:ext cx="12070080" cy="32918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1054" y="4714241"/>
            <a:ext cx="10241280" cy="100584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8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5720079"/>
            <a:ext cx="10241281" cy="147320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6442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0891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22254" y="822960"/>
            <a:ext cx="246888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822960"/>
            <a:ext cx="9387840" cy="637032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60016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911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26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47761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651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674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64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434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404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044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301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2458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236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71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54" y="2407920"/>
            <a:ext cx="10241281" cy="2737920"/>
          </a:xfrm>
        </p:spPr>
        <p:txBody>
          <a:bodyPr anchor="b">
            <a:normAutofit/>
          </a:bodyPr>
          <a:lstStyle>
            <a:lvl1pPr algn="l">
              <a:defRPr sz="432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6" y="5394960"/>
            <a:ext cx="10241280" cy="1798320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bg2">
                    <a:lumMod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95975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508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743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62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772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921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9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054" y="822961"/>
            <a:ext cx="5925186" cy="433832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9760" y="822961"/>
            <a:ext cx="5921375" cy="433831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053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497" y="822960"/>
            <a:ext cx="5579744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054" y="1524635"/>
            <a:ext cx="5925186" cy="3636646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4879" y="822960"/>
            <a:ext cx="5598161" cy="691514"/>
          </a:xfrm>
        </p:spPr>
        <p:txBody>
          <a:bodyPr anchor="b">
            <a:noAutofit/>
          </a:bodyPr>
          <a:lstStyle>
            <a:lvl1pPr marL="0" indent="0">
              <a:buNone/>
              <a:defRPr sz="3360" b="0">
                <a:solidFill>
                  <a:schemeClr val="tx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854" y="1514474"/>
            <a:ext cx="5915026" cy="3636646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754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6727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7297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014" y="822960"/>
            <a:ext cx="4389120" cy="1645920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055" y="822960"/>
            <a:ext cx="7132321" cy="637032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014" y="2651760"/>
            <a:ext cx="4389120" cy="2509520"/>
          </a:xfrm>
        </p:spPr>
        <p:txBody>
          <a:bodyPr anchor="t">
            <a:normAutofit/>
          </a:bodyPr>
          <a:lstStyle>
            <a:lvl1pPr marL="0" indent="0">
              <a:buNone/>
              <a:defRPr sz="192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449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7374" y="1737360"/>
            <a:ext cx="7223760" cy="1371600"/>
          </a:xfrm>
        </p:spPr>
        <p:txBody>
          <a:bodyPr anchor="b">
            <a:normAutofit/>
          </a:bodyPr>
          <a:lstStyle>
            <a:lvl1pPr algn="l">
              <a:defRPr sz="336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6814" y="1097280"/>
            <a:ext cx="3937169" cy="5486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7374" y="3332480"/>
            <a:ext cx="7225666" cy="2458720"/>
          </a:xfrm>
        </p:spPr>
        <p:txBody>
          <a:bodyPr anchor="t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2485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48363" y="3556000"/>
            <a:ext cx="3578230" cy="385064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1054" y="5384799"/>
            <a:ext cx="10241280" cy="180848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54" y="822961"/>
            <a:ext cx="10241280" cy="433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5294" y="7406641"/>
            <a:ext cx="192024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1054" y="7406641"/>
            <a:ext cx="9052560" cy="43815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5841" y="6694171"/>
            <a:ext cx="1370694" cy="8039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4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71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440180" indent="-34290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85166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400300" indent="-20574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spcAft>
          <a:spcPts val="72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24124" y="2664143"/>
            <a:ext cx="7468553" cy="1847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Convocatoria de Proyectos de Investigación UJA Investiga 2025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4825960"/>
            <a:ext cx="7468553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Plan Propio de Investigación y Transferencia del Conocimiento de la Universidad de Jaén</a:t>
            </a:r>
            <a:endParaRPr lang="en-U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403BA56-9D15-47B0-A34E-44C6F72C06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272752" y="79368"/>
            <a:ext cx="2697480" cy="16184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930870-DB24-4A12-978F-3ECD8D8AC9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88FEE4D5-CF3D-40AD-8D2C-E6F22AEFD40E}"/>
              </a:ext>
            </a:extLst>
          </p:cNvPr>
          <p:cNvSpPr/>
          <p:nvPr/>
        </p:nvSpPr>
        <p:spPr>
          <a:xfrm>
            <a:off x="6324123" y="5879424"/>
            <a:ext cx="7468553" cy="1198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Ana Mª Fernández </a:t>
            </a:r>
            <a:r>
              <a:rPr lang="en-US" sz="2000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Ocaña</a:t>
            </a:r>
            <a:endParaRPr lang="en-US" sz="2000" dirty="0">
              <a:solidFill>
                <a:srgbClr val="FFFFFF"/>
              </a:solidFill>
              <a:latin typeface="Funnel Display" pitchFamily="34" charset="0"/>
              <a:ea typeface="Funnel Display" pitchFamily="34" charset="-122"/>
              <a:cs typeface="Funnel Display" pitchFamily="34" charset="-120"/>
            </a:endParaRPr>
          </a:p>
          <a:p>
            <a:pPr marL="0" indent="0" algn="l">
              <a:lnSpc>
                <a:spcPts val="29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Macarena </a:t>
            </a:r>
            <a:r>
              <a:rPr lang="en-US" sz="2000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Melero</a:t>
            </a:r>
            <a:r>
              <a:rPr lang="en-US" sz="20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López</a:t>
            </a:r>
          </a:p>
          <a:p>
            <a:pPr marL="0" indent="0" algn="l">
              <a:lnSpc>
                <a:spcPts val="29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Miriam Campos Fernández</a:t>
            </a:r>
          </a:p>
          <a:p>
            <a:pPr marL="0" indent="0" algn="l">
              <a:lnSpc>
                <a:spcPts val="2900"/>
              </a:lnSpc>
              <a:buNone/>
            </a:pPr>
            <a:endParaRPr lang="en-US" sz="20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9FB733-E2AB-4F7A-9317-CC4BF9782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35883"/>
            <a:ext cx="6149591" cy="4074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8CE4EA-E853-458B-A831-C7404DD2F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467" y="4600"/>
            <a:ext cx="6265504" cy="415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47142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Proceso de Solicitud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588306"/>
            <a:ext cx="12954952" cy="22860"/>
          </a:xfrm>
          <a:prstGeom prst="roundRect">
            <a:avLst>
              <a:gd name="adj" fmla="val 384832"/>
            </a:avLst>
          </a:prstGeom>
          <a:solidFill>
            <a:srgbClr val="D5CDBE"/>
          </a:solidFill>
          <a:ln/>
        </p:spPr>
      </p:sp>
      <p:sp>
        <p:nvSpPr>
          <p:cNvPr id="4" name="Shape 2"/>
          <p:cNvSpPr/>
          <p:nvPr/>
        </p:nvSpPr>
        <p:spPr>
          <a:xfrm>
            <a:off x="3999548" y="2960013"/>
            <a:ext cx="22860" cy="628293"/>
          </a:xfrm>
          <a:prstGeom prst="roundRect">
            <a:avLst>
              <a:gd name="adj" fmla="val 384832"/>
            </a:avLst>
          </a:prstGeom>
          <a:solidFill>
            <a:srgbClr val="D5CDBE"/>
          </a:solidFill>
          <a:ln/>
        </p:spPr>
      </p:sp>
      <p:sp>
        <p:nvSpPr>
          <p:cNvPr id="5" name="Shape 3"/>
          <p:cNvSpPr/>
          <p:nvPr/>
        </p:nvSpPr>
        <p:spPr>
          <a:xfrm>
            <a:off x="3775353" y="3352681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3863161" y="3403521"/>
            <a:ext cx="295632" cy="369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2778919" y="198191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Publicación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047155" y="2415540"/>
            <a:ext cx="592764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16 de junio de 2025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303651" y="3588306"/>
            <a:ext cx="22860" cy="628293"/>
          </a:xfrm>
          <a:prstGeom prst="roundRect">
            <a:avLst>
              <a:gd name="adj" fmla="val 384832"/>
            </a:avLst>
          </a:prstGeom>
          <a:solidFill>
            <a:srgbClr val="D5CDBE"/>
          </a:solidFill>
          <a:ln/>
        </p:spPr>
      </p:sp>
      <p:sp>
        <p:nvSpPr>
          <p:cNvPr id="10" name="Shape 8"/>
          <p:cNvSpPr/>
          <p:nvPr/>
        </p:nvSpPr>
        <p:spPr>
          <a:xfrm>
            <a:off x="7079456" y="3352681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67265" y="3403521"/>
            <a:ext cx="295632" cy="369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6083022" y="442602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Inicio de Plazo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4351258" y="4859655"/>
            <a:ext cx="59277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17 de junio de 2025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10607873" y="2960013"/>
            <a:ext cx="22860" cy="628293"/>
          </a:xfrm>
          <a:prstGeom prst="roundRect">
            <a:avLst>
              <a:gd name="adj" fmla="val 384832"/>
            </a:avLst>
          </a:prstGeom>
          <a:solidFill>
            <a:srgbClr val="D5CDBE"/>
          </a:solidFill>
          <a:ln/>
        </p:spPr>
      </p:sp>
      <p:sp>
        <p:nvSpPr>
          <p:cNvPr id="15" name="Shape 13"/>
          <p:cNvSpPr/>
          <p:nvPr/>
        </p:nvSpPr>
        <p:spPr>
          <a:xfrm>
            <a:off x="10383679" y="3352681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471487" y="3403521"/>
            <a:ext cx="295632" cy="369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9387245" y="198191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Fin de Plazo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7655481" y="2415540"/>
            <a:ext cx="592776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7 de julio de 2025 (23:59h)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37724" y="5508784"/>
            <a:ext cx="270486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Forma de Presentación</a:t>
            </a:r>
            <a:endParaRPr lang="en-US" sz="2400" b="1" dirty="0"/>
          </a:p>
        </p:txBody>
      </p:sp>
      <p:sp>
        <p:nvSpPr>
          <p:cNvPr id="20" name="Text 18"/>
          <p:cNvSpPr/>
          <p:nvPr/>
        </p:nvSpPr>
        <p:spPr>
          <a:xfrm>
            <a:off x="837724" y="6130885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Únicamente por medios electrónicos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37724" y="653915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través del Registro Electrónico General de la UJA: https://sede.ujaen.es/publico/sobre-la-sede/registro-electronico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37724" y="6947416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Dirigida al Vicerrectorado de Investigación y Transferencia del Conocimiento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FDA7D534-AE49-460D-AEE8-65C1E8DC12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198364"/>
            <a:ext cx="696491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Documentación Obligatoria (I)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128361"/>
            <a:ext cx="1047274" cy="152257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0828" y="2337792"/>
            <a:ext cx="341637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Modelo de Solicitud (Anexo II)</a:t>
            </a:r>
            <a:endParaRPr lang="en-US" sz="2000" b="1" dirty="0"/>
          </a:p>
        </p:txBody>
      </p:sp>
      <p:sp>
        <p:nvSpPr>
          <p:cNvPr id="6" name="Text 2"/>
          <p:cNvSpPr/>
          <p:nvPr/>
        </p:nvSpPr>
        <p:spPr>
          <a:xfrm>
            <a:off x="7580828" y="2771418"/>
            <a:ext cx="621184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Datos del IP, Co-IP, título, resumen, rama de conocimiento, ODS, presupuesto y declaraciones responsables.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124" y="3650933"/>
            <a:ext cx="1047274" cy="18576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80828" y="3860363"/>
            <a:ext cx="377928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Relación de Miembros (Anexo III)</a:t>
            </a:r>
            <a:endParaRPr lang="en-US" sz="2000" b="1" dirty="0"/>
          </a:p>
        </p:txBody>
      </p:sp>
      <p:sp>
        <p:nvSpPr>
          <p:cNvPr id="9" name="Text 4"/>
          <p:cNvSpPr/>
          <p:nvPr/>
        </p:nvSpPr>
        <p:spPr>
          <a:xfrm>
            <a:off x="7580828" y="4293989"/>
            <a:ext cx="621184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Documento con la relación de los miembros del equipo de investigación, compromiso de participación y autorización de datos.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5508546"/>
            <a:ext cx="1047274" cy="152257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80828" y="5717977"/>
            <a:ext cx="435244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Memoria Científico-técnica (Anexo IV)</a:t>
            </a:r>
            <a:endParaRPr lang="en-US" sz="2000" b="1" dirty="0"/>
          </a:p>
        </p:txBody>
      </p:sp>
      <p:sp>
        <p:nvSpPr>
          <p:cNvPr id="12" name="Text 6"/>
          <p:cNvSpPr/>
          <p:nvPr/>
        </p:nvSpPr>
        <p:spPr>
          <a:xfrm>
            <a:off x="7580828" y="6151602"/>
            <a:ext cx="621184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Extensión máxima de 20 páginas. ¡ATENCIÓN! La falta de presentación de la memoria no será subsanable.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DBB0CAA-5578-47FA-BB17-2C7644181A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415437"/>
            <a:ext cx="709636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Documentación Obligatoria (II)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3" y="1224676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004804" y="1318379"/>
            <a:ext cx="448258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CVA del IP, Co-IP y Miembros (Anexo V)</a:t>
            </a:r>
            <a:endParaRPr lang="en-US" sz="2000" b="1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018282" y="1751775"/>
            <a:ext cx="678787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Currículum Vitae Abreviado en formato establecido, con extensión máxima de 4 páginas. Se acepta el modelo de CVA de la FECYT.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324122" y="2535674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04804" y="2580858"/>
            <a:ext cx="324350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CVA del Tutor/a (en su </a:t>
            </a:r>
            <a:r>
              <a:rPr lang="en-US" sz="2000" b="1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caso</a:t>
            </a:r>
            <a:r>
              <a:rPr lang="en-US" sz="2000" b="1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</a:p>
        </p:txBody>
      </p:sp>
      <p:sp>
        <p:nvSpPr>
          <p:cNvPr id="9" name="Text 6"/>
          <p:cNvSpPr/>
          <p:nvPr/>
        </p:nvSpPr>
        <p:spPr>
          <a:xfrm>
            <a:off x="7004804" y="2895661"/>
            <a:ext cx="678787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Currículum Vitae Abreviado del tutor/a en el formato establecido, con extensión máxima de 4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páginas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10" name="Shape 7"/>
          <p:cNvSpPr/>
          <p:nvPr/>
        </p:nvSpPr>
        <p:spPr>
          <a:xfrm>
            <a:off x="6324124" y="3549610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018282" y="366194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Título de Doctor/a</a:t>
            </a:r>
            <a:endParaRPr lang="en-US" sz="19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018282" y="3973247"/>
            <a:ext cx="678787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Copia del título de Doctor/a en caso de ser personal externo a la Universidad de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Jaén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13" name="Shape 10"/>
          <p:cNvSpPr/>
          <p:nvPr/>
        </p:nvSpPr>
        <p:spPr>
          <a:xfrm>
            <a:off x="6324124" y="4712077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018282" y="4758694"/>
            <a:ext cx="452330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Declaración de Compromiso (Anexo VI)</a:t>
            </a:r>
            <a:endParaRPr lang="en-US" sz="19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004804" y="5066709"/>
            <a:ext cx="678787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Compromiso de solicitar durante la vigencia del proyecto un nuevo proyecto en el Plan Estatal, Autonómico o Programa Marco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Europeo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CB6A3D2-7599-4DC4-B45D-A4C6CDC1A6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11">
            <a:extLst>
              <a:ext uri="{FF2B5EF4-FFF2-40B4-BE49-F238E27FC236}">
                <a16:creationId xmlns:a16="http://schemas.microsoft.com/office/drawing/2014/main" id="{4F1B4F67-1BA8-4CBE-84AA-7332FCE7C2D8}"/>
              </a:ext>
            </a:extLst>
          </p:cNvPr>
          <p:cNvSpPr/>
          <p:nvPr/>
        </p:nvSpPr>
        <p:spPr>
          <a:xfrm>
            <a:off x="7016554" y="6124567"/>
            <a:ext cx="7136326" cy="670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Autorizaciones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participación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los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miembros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equipo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Investigación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entidades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externas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  <a:p>
            <a:pPr marL="0" indent="0" algn="l">
              <a:lnSpc>
                <a:spcPts val="2400"/>
              </a:lnSpc>
              <a:buNone/>
            </a:pP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18" name="Shape 10">
            <a:extLst>
              <a:ext uri="{FF2B5EF4-FFF2-40B4-BE49-F238E27FC236}">
                <a16:creationId xmlns:a16="http://schemas.microsoft.com/office/drawing/2014/main" id="{7FA33918-D893-438F-B004-C9C155F6E136}"/>
              </a:ext>
            </a:extLst>
          </p:cNvPr>
          <p:cNvSpPr/>
          <p:nvPr/>
        </p:nvSpPr>
        <p:spPr>
          <a:xfrm>
            <a:off x="6324121" y="6110169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9" name="Text 11">
            <a:extLst>
              <a:ext uri="{FF2B5EF4-FFF2-40B4-BE49-F238E27FC236}">
                <a16:creationId xmlns:a16="http://schemas.microsoft.com/office/drawing/2014/main" id="{C2BCE67F-94D9-4AA5-BA26-B6A50DFE9F00}"/>
              </a:ext>
            </a:extLst>
          </p:cNvPr>
          <p:cNvSpPr/>
          <p:nvPr/>
        </p:nvSpPr>
        <p:spPr>
          <a:xfrm>
            <a:off x="7004804" y="6932627"/>
            <a:ext cx="4523303" cy="973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caso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solicitud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autorización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comité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ética</a:t>
            </a:r>
            <a:endParaRPr lang="en-US" sz="19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Seguridad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o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copia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</a:t>
            </a:r>
            <a:r>
              <a:rPr lang="en-US" sz="19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informe</a:t>
            </a:r>
            <a:r>
              <a:rPr lang="en-US" sz="19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favorable</a:t>
            </a:r>
            <a:r>
              <a:rPr lang="en-US" sz="19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  <a:p>
            <a:pPr marL="0" indent="0" algn="l">
              <a:lnSpc>
                <a:spcPts val="2400"/>
              </a:lnSpc>
              <a:buNone/>
            </a:pP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20" name="Shape 10">
            <a:extLst>
              <a:ext uri="{FF2B5EF4-FFF2-40B4-BE49-F238E27FC236}">
                <a16:creationId xmlns:a16="http://schemas.microsoft.com/office/drawing/2014/main" id="{383212AC-67B3-48C9-9DAE-822390DFDBA2}"/>
              </a:ext>
            </a:extLst>
          </p:cNvPr>
          <p:cNvSpPr/>
          <p:nvPr/>
        </p:nvSpPr>
        <p:spPr>
          <a:xfrm>
            <a:off x="6324124" y="7004924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94849"/>
            <a:ext cx="639008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Subsanación de Solicitudes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1834277"/>
            <a:ext cx="286500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Proceso de Subsanación</a:t>
            </a:r>
            <a:endParaRPr lang="en-US" sz="2000" b="1" dirty="0"/>
          </a:p>
        </p:txBody>
      </p:sp>
      <p:sp>
        <p:nvSpPr>
          <p:cNvPr id="4" name="Text 2"/>
          <p:cNvSpPr/>
          <p:nvPr/>
        </p:nvSpPr>
        <p:spPr>
          <a:xfrm>
            <a:off x="837724" y="2351723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Publicación de resolución provisional de solicitudes admitidas y excluidas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4" y="3095030"/>
            <a:ext cx="6221968" cy="335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Plazo de diez días hábiles para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subsanar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7724" y="3503295"/>
            <a:ext cx="6221968" cy="335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Presentación por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medios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electrónicos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4" y="3911560"/>
            <a:ext cx="6221968" cy="335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se permite reformular solicitudes ni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modificar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datos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lnSpc>
                <a:spcPts val="2600"/>
              </a:lnSpc>
              <a:buSzPct val="100000"/>
              <a:buChar char="•"/>
            </a:pP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328" y="1860471"/>
            <a:ext cx="6221968" cy="3361253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78328" y="5457349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Consecuencias</a:t>
            </a:r>
            <a:endParaRPr lang="en-US" sz="20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578328" y="5974794"/>
            <a:ext cx="6221968" cy="335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 no se subsana, se considerará desistida la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solicitud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578328" y="6383060"/>
            <a:ext cx="6221968" cy="335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Miembros del equipo que no subsanen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serán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excluidos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78328" y="6791325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 el IP no subsana, el proyecto será excluido (salvo Co-IP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válido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80DE161-74C5-4662-AF20-4F59D34FC8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6611112"/>
            <a:ext cx="2697480" cy="16184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B789B3-47F3-47E3-AEAB-21880F0ECC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85900"/>
            <a:ext cx="5265182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Criterios de Valoración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625328"/>
            <a:ext cx="5663446" cy="261818"/>
          </a:xfrm>
          <a:prstGeom prst="roundRect">
            <a:avLst>
              <a:gd name="adj" fmla="val 33601"/>
            </a:avLst>
          </a:prstGeom>
          <a:solidFill>
            <a:srgbClr val="3371A5"/>
          </a:solidFill>
          <a:ln w="7620">
            <a:solidFill>
              <a:srgbClr val="FCF9F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2625328"/>
            <a:ext cx="2265283" cy="261818"/>
          </a:xfrm>
          <a:prstGeom prst="roundRect">
            <a:avLst>
              <a:gd name="adj" fmla="val 33601"/>
            </a:avLst>
          </a:prstGeom>
          <a:solidFill>
            <a:srgbClr val="FCF9F3"/>
          </a:solidFill>
          <a:ln/>
        </p:spPr>
      </p:sp>
      <p:sp>
        <p:nvSpPr>
          <p:cNvPr id="5" name="Text 3"/>
          <p:cNvSpPr/>
          <p:nvPr/>
        </p:nvSpPr>
        <p:spPr>
          <a:xfrm>
            <a:off x="6658213" y="2625328"/>
            <a:ext cx="526018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40%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837724" y="3148846"/>
            <a:ext cx="291798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Calidad científico-técnica</a:t>
            </a:r>
            <a:endParaRPr lang="en-US" sz="2400" b="1" dirty="0"/>
          </a:p>
        </p:txBody>
      </p:sp>
      <p:sp>
        <p:nvSpPr>
          <p:cNvPr id="7" name="Text 5"/>
          <p:cNvSpPr/>
          <p:nvPr/>
        </p:nvSpPr>
        <p:spPr>
          <a:xfrm>
            <a:off x="837724" y="3582472"/>
            <a:ext cx="634650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Calidad de la propuesta (25 puntos) y viabilidad (15 puntos)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46050" y="2625328"/>
            <a:ext cx="5663565" cy="261818"/>
          </a:xfrm>
          <a:prstGeom prst="roundRect">
            <a:avLst>
              <a:gd name="adj" fmla="val 33601"/>
            </a:avLst>
          </a:prstGeom>
          <a:solidFill>
            <a:srgbClr val="3371A5"/>
          </a:solidFill>
          <a:ln w="7620">
            <a:solidFill>
              <a:srgbClr val="FCF9F3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446050" y="2625328"/>
            <a:ext cx="1699022" cy="261818"/>
          </a:xfrm>
          <a:prstGeom prst="roundRect">
            <a:avLst>
              <a:gd name="adj" fmla="val 33601"/>
            </a:avLst>
          </a:prstGeom>
          <a:solidFill>
            <a:srgbClr val="FCF9F3"/>
          </a:solidFill>
          <a:ln/>
        </p:spPr>
      </p:sp>
      <p:sp>
        <p:nvSpPr>
          <p:cNvPr id="10" name="Text 8"/>
          <p:cNvSpPr/>
          <p:nvPr/>
        </p:nvSpPr>
        <p:spPr>
          <a:xfrm>
            <a:off x="13266658" y="2625328"/>
            <a:ext cx="526018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30%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7446050" y="314884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FFFFFF"/>
                </a:solidFill>
                <a:latin typeface="Funnel Display" pitchFamily="34" charset="0"/>
              </a:rPr>
              <a:t>Calidad del </a:t>
            </a:r>
            <a:r>
              <a:rPr lang="en-US" sz="2400" b="1" dirty="0" err="1">
                <a:solidFill>
                  <a:srgbClr val="FFFFFF"/>
                </a:solidFill>
                <a:latin typeface="Funnel Display" pitchFamily="34" charset="0"/>
              </a:rPr>
              <a:t>equipo</a:t>
            </a:r>
            <a:endParaRPr lang="en-US" sz="24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446050" y="3582472"/>
            <a:ext cx="634662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Trayectoria del IP/Co-IP (15 puntos) y del equipo (15 puntos)</a:t>
            </a:r>
          </a:p>
        </p:txBody>
      </p:sp>
      <p:sp>
        <p:nvSpPr>
          <p:cNvPr id="13" name="Shape 11"/>
          <p:cNvSpPr/>
          <p:nvPr/>
        </p:nvSpPr>
        <p:spPr>
          <a:xfrm>
            <a:off x="837724" y="4545806"/>
            <a:ext cx="5663446" cy="261818"/>
          </a:xfrm>
          <a:prstGeom prst="roundRect">
            <a:avLst>
              <a:gd name="adj" fmla="val 33601"/>
            </a:avLst>
          </a:prstGeom>
          <a:solidFill>
            <a:srgbClr val="3371A5"/>
          </a:solidFill>
          <a:ln w="7620">
            <a:solidFill>
              <a:srgbClr val="FCF9F3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37724" y="4545806"/>
            <a:ext cx="1132642" cy="261818"/>
          </a:xfrm>
          <a:prstGeom prst="roundRect">
            <a:avLst>
              <a:gd name="adj" fmla="val 33601"/>
            </a:avLst>
          </a:prstGeom>
          <a:solidFill>
            <a:srgbClr val="FCF9F3"/>
          </a:solidFill>
          <a:ln/>
        </p:spPr>
      </p:sp>
      <p:sp>
        <p:nvSpPr>
          <p:cNvPr id="15" name="Text 13"/>
          <p:cNvSpPr/>
          <p:nvPr/>
        </p:nvSpPr>
        <p:spPr>
          <a:xfrm>
            <a:off x="6658213" y="4545806"/>
            <a:ext cx="526018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20%</a:t>
            </a:r>
            <a:endParaRPr lang="en-US" sz="2050" dirty="0"/>
          </a:p>
        </p:txBody>
      </p:sp>
      <p:sp>
        <p:nvSpPr>
          <p:cNvPr id="16" name="Text 14"/>
          <p:cNvSpPr/>
          <p:nvPr/>
        </p:nvSpPr>
        <p:spPr>
          <a:xfrm>
            <a:off x="837724" y="506932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dirty="0" err="1">
                <a:solidFill>
                  <a:srgbClr val="FFFFFF"/>
                </a:solidFill>
                <a:latin typeface="Funnel Display" pitchFamily="34" charset="0"/>
              </a:rPr>
              <a:t>Impacto</a:t>
            </a:r>
            <a:r>
              <a:rPr lang="en-US" sz="2400" b="1" dirty="0">
                <a:solidFill>
                  <a:srgbClr val="FFFFFF"/>
                </a:solidFill>
                <a:latin typeface="Funnel Display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Funnel Display" pitchFamily="34" charset="0"/>
              </a:rPr>
              <a:t>esperado</a:t>
            </a:r>
            <a:endParaRPr lang="en-US" sz="24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837724" y="5502950"/>
            <a:ext cx="634650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Impacto científico, económico y social de los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resultados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7446050" y="4545806"/>
            <a:ext cx="5663565" cy="261818"/>
          </a:xfrm>
          <a:prstGeom prst="roundRect">
            <a:avLst>
              <a:gd name="adj" fmla="val 33601"/>
            </a:avLst>
          </a:prstGeom>
          <a:solidFill>
            <a:srgbClr val="3371A5"/>
          </a:solidFill>
          <a:ln w="7620">
            <a:solidFill>
              <a:srgbClr val="FCF9F3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446050" y="4545806"/>
            <a:ext cx="566261" cy="261818"/>
          </a:xfrm>
          <a:prstGeom prst="roundRect">
            <a:avLst>
              <a:gd name="adj" fmla="val 33601"/>
            </a:avLst>
          </a:prstGeom>
          <a:solidFill>
            <a:srgbClr val="FCF9F3"/>
          </a:solidFill>
          <a:ln/>
        </p:spPr>
      </p:sp>
      <p:sp>
        <p:nvSpPr>
          <p:cNvPr id="20" name="Text 18"/>
          <p:cNvSpPr/>
          <p:nvPr/>
        </p:nvSpPr>
        <p:spPr>
          <a:xfrm>
            <a:off x="13266658" y="4545806"/>
            <a:ext cx="526018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10%</a:t>
            </a:r>
            <a:endParaRPr lang="en-US" sz="2050" dirty="0"/>
          </a:p>
        </p:txBody>
      </p:sp>
      <p:sp>
        <p:nvSpPr>
          <p:cNvPr id="21" name="Text 19"/>
          <p:cNvSpPr/>
          <p:nvPr/>
        </p:nvSpPr>
        <p:spPr>
          <a:xfrm>
            <a:off x="7446050" y="506932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dirty="0" err="1">
                <a:solidFill>
                  <a:srgbClr val="FFFFFF"/>
                </a:solidFill>
                <a:latin typeface="Funnel Display" pitchFamily="34" charset="0"/>
              </a:rPr>
              <a:t>Presupuesto</a:t>
            </a:r>
            <a:endParaRPr lang="en-US" sz="24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7446050" y="5502950"/>
            <a:ext cx="634662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Adecuación del presupuesto asociado al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proyecto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37724" y="6073616"/>
            <a:ext cx="12954952" cy="1573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 ser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elegibles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para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financiación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los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proyectos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deberán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alcanzar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una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puntuación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mínima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total de 60 puntos y una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puntuación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mínima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20 puntos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criterio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"Calidad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científico-técnica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la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propuesta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".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34C3D90-DCFE-4016-A36E-D481102914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2236" y="796052"/>
            <a:ext cx="7069574" cy="545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Proceso de Evaluación y Selección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742236" y="1619964"/>
            <a:ext cx="185499" cy="1349097"/>
          </a:xfrm>
          <a:prstGeom prst="roundRect">
            <a:avLst>
              <a:gd name="adj" fmla="val 42014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13234" y="1805464"/>
            <a:ext cx="3016687" cy="272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Fase 1: Revisión de requisitos</a:t>
            </a:r>
            <a:endParaRPr lang="en-US" sz="2000" b="1" dirty="0"/>
          </a:p>
        </p:txBody>
      </p:sp>
      <p:sp>
        <p:nvSpPr>
          <p:cNvPr id="6" name="Text 3"/>
          <p:cNvSpPr/>
          <p:nvPr/>
        </p:nvSpPr>
        <p:spPr>
          <a:xfrm>
            <a:off x="1113234" y="2189678"/>
            <a:ext cx="7288530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 Servicio de Gestión de la Investigación verifica el cumplimiento de requisitos formales y documentación.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20485" y="3108127"/>
            <a:ext cx="185499" cy="1349097"/>
          </a:xfrm>
          <a:prstGeom prst="roundRect">
            <a:avLst>
              <a:gd name="adj" fmla="val 42014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391483" y="3293626"/>
            <a:ext cx="3695105" cy="272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</a:rPr>
              <a:t>Fase 2: </a:t>
            </a: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Evaluación</a:t>
            </a: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científico-técnica</a:t>
            </a:r>
            <a:endParaRPr lang="en-US" sz="20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391483" y="3677841"/>
            <a:ext cx="7010281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Cada solicitud admitida será evaluada por al menos dos evaluadores expertos externos, que emitirán informes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motivados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10" name="Shape 7"/>
          <p:cNvSpPr/>
          <p:nvPr/>
        </p:nvSpPr>
        <p:spPr>
          <a:xfrm>
            <a:off x="1298853" y="4596289"/>
            <a:ext cx="185499" cy="1349097"/>
          </a:xfrm>
          <a:prstGeom prst="roundRect">
            <a:avLst>
              <a:gd name="adj" fmla="val 42014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669852" y="4781788"/>
            <a:ext cx="3004661" cy="272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</a:rPr>
              <a:t>Fase 3: </a:t>
            </a: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Propuesta</a:t>
            </a: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</a:rPr>
              <a:t> provisional</a:t>
            </a:r>
          </a:p>
        </p:txBody>
      </p:sp>
      <p:sp>
        <p:nvSpPr>
          <p:cNvPr id="12" name="Text 9"/>
          <p:cNvSpPr/>
          <p:nvPr/>
        </p:nvSpPr>
        <p:spPr>
          <a:xfrm>
            <a:off x="1669852" y="5166003"/>
            <a:ext cx="6731913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Comisión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Investigación elaborará una propuesta priorizada por modalidad y rama de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conocimiento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con plazo de diez días para alegaciones</a:t>
            </a:r>
            <a:r>
              <a:rPr lang="en-US" sz="14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1577221" y="6084451"/>
            <a:ext cx="185499" cy="1349097"/>
          </a:xfrm>
          <a:prstGeom prst="roundRect">
            <a:avLst>
              <a:gd name="adj" fmla="val 42014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948220" y="6269950"/>
            <a:ext cx="2906911" cy="272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</a:rPr>
              <a:t>Fase 4: </a:t>
            </a: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Resolución</a:t>
            </a: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definitiva</a:t>
            </a:r>
            <a:endParaRPr lang="en-US" sz="20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948220" y="6654165"/>
            <a:ext cx="6453545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 Vicerrectorado de Investigación y Transferencia del Conocimiento publicará la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Resolución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Definitiva tras resolver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alegaciones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EEDBABE-B502-43AB-AAD3-898220C596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976193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Obligaciones de los Beneficiarios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2522101"/>
            <a:ext cx="523637" cy="5236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23179" y="2646402"/>
            <a:ext cx="517422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Compromiso de </a:t>
            </a: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Solicitud</a:t>
            </a: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de IP/</a:t>
            </a: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CoIP</a:t>
            </a:r>
            <a:endParaRPr lang="en-US" sz="2000" b="1" dirty="0"/>
          </a:p>
        </p:txBody>
      </p:sp>
      <p:sp>
        <p:nvSpPr>
          <p:cNvPr id="6" name="Text 2"/>
          <p:cNvSpPr/>
          <p:nvPr/>
        </p:nvSpPr>
        <p:spPr>
          <a:xfrm>
            <a:off x="1623179" y="3080028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Durante la vigencia del proyecto, solicitar un nuevo proyecto en el Plan Estatal, Autonómico o Programa Marco Europeo.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4273748"/>
            <a:ext cx="523637" cy="5236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23179" y="4398050"/>
            <a:ext cx="280130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</a:rPr>
              <a:t>Ejecución y </a:t>
            </a: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Justificación</a:t>
            </a:r>
            <a:endParaRPr lang="en-US" sz="20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623179" y="4831675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Realizar la actividad conforme a lo establecido y justificar el cumplimiento de requisitos, actividades y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objetivos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24" y="6025396"/>
            <a:ext cx="523637" cy="5236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23179" y="6149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Reconocimiento</a:t>
            </a:r>
            <a:endParaRPr lang="en-US" sz="20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623179" y="6583322"/>
            <a:ext cx="7069129" cy="1238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Mencionar la financiación de la UJA en todas las publicaciones,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ponencias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s-ES" dirty="0"/>
              <a:t>contratos, adquisiciones de material inventariable y demás 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y resultados con la fórmula </a:t>
            </a:r>
            <a:r>
              <a:rPr lang="en-US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específica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indicada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la </a:t>
            </a:r>
            <a:r>
              <a:rPr lang="en-US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convocatoria</a:t>
            </a:r>
            <a:r>
              <a:rPr lang="en-U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BAC0F27-4EF9-4DDC-9F7B-D7ECA02904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9705" y="343495"/>
            <a:ext cx="2939891" cy="367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Gastos Elegibles</a:t>
            </a:r>
            <a:endParaRPr lang="en-US" sz="4800" dirty="0"/>
          </a:p>
        </p:txBody>
      </p:sp>
      <p:sp>
        <p:nvSpPr>
          <p:cNvPr id="3" name="Text 1"/>
          <p:cNvSpPr/>
          <p:nvPr/>
        </p:nvSpPr>
        <p:spPr>
          <a:xfrm>
            <a:off x="499705" y="1023223"/>
            <a:ext cx="1469946" cy="183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8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Gastos Permitidos</a:t>
            </a:r>
            <a:endParaRPr lang="en-US" sz="2800" b="1" dirty="0"/>
          </a:p>
        </p:txBody>
      </p:sp>
      <p:sp>
        <p:nvSpPr>
          <p:cNvPr id="4" name="Text 2"/>
          <p:cNvSpPr/>
          <p:nvPr/>
        </p:nvSpPr>
        <p:spPr>
          <a:xfrm>
            <a:off x="499705" y="1596047"/>
            <a:ext cx="7072278" cy="646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just">
              <a:lnSpc>
                <a:spcPts val="1550"/>
              </a:lnSpc>
              <a:buSzPct val="100000"/>
              <a:buChar char="•"/>
            </a:pP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Contratación</a:t>
            </a:r>
            <a:r>
              <a:rPr lang="en-US" sz="16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 personal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técnico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o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investigador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(no PDI de la UJA)</a:t>
            </a:r>
          </a:p>
        </p:txBody>
      </p:sp>
      <p:sp>
        <p:nvSpPr>
          <p:cNvPr id="5" name="Text 3"/>
          <p:cNvSpPr/>
          <p:nvPr/>
        </p:nvSpPr>
        <p:spPr>
          <a:xfrm>
            <a:off x="492083" y="2180355"/>
            <a:ext cx="6663095" cy="8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Pequeño</a:t>
            </a:r>
            <a:r>
              <a:rPr lang="en-US" sz="9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equipamiento</a:t>
            </a:r>
            <a:r>
              <a:rPr lang="en-US" sz="9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científico-técnico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y material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bibliográfico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499705" y="2740662"/>
            <a:ext cx="6663095" cy="557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Material fungible</a:t>
            </a:r>
          </a:p>
        </p:txBody>
      </p:sp>
      <p:sp>
        <p:nvSpPr>
          <p:cNvPr id="7" name="Text 5"/>
          <p:cNvSpPr/>
          <p:nvPr/>
        </p:nvSpPr>
        <p:spPr>
          <a:xfrm>
            <a:off x="499705" y="3332553"/>
            <a:ext cx="6663095" cy="767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Viajes y dietas vinculados al proyecto (solo personal UJA)</a:t>
            </a:r>
          </a:p>
        </p:txBody>
      </p:sp>
      <p:sp>
        <p:nvSpPr>
          <p:cNvPr id="8" name="Text 6"/>
          <p:cNvSpPr/>
          <p:nvPr/>
        </p:nvSpPr>
        <p:spPr>
          <a:xfrm>
            <a:off x="499705" y="3896790"/>
            <a:ext cx="6663095" cy="60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Costes de publicación y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difusión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92082" y="4478388"/>
            <a:ext cx="6663095" cy="1017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Otros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gastos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Análisis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externos, licencias de software, inscripciones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605" y="1038820"/>
            <a:ext cx="6558710" cy="6663095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613766" y="5215314"/>
            <a:ext cx="2825829" cy="363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Gastos NO Elegibles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916509" y="5759682"/>
            <a:ext cx="6663095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Retribuciones del PDI de la UJA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916509" y="6003165"/>
            <a:ext cx="6663095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Gastos de naturaleza no científica</a:t>
            </a:r>
            <a:endParaRPr lang="en-US" dirty="0"/>
          </a:p>
        </p:txBody>
      </p:sp>
      <p:sp>
        <p:nvSpPr>
          <p:cNvPr id="14" name="Text 11"/>
          <p:cNvSpPr/>
          <p:nvPr/>
        </p:nvSpPr>
        <p:spPr>
          <a:xfrm>
            <a:off x="916509" y="6246647"/>
            <a:ext cx="6663095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Gastos protocolarios</a:t>
            </a:r>
            <a:endParaRPr lang="en-US" dirty="0"/>
          </a:p>
        </p:txBody>
      </p:sp>
      <p:sp>
        <p:nvSpPr>
          <p:cNvPr id="15" name="Text 12"/>
          <p:cNvSpPr/>
          <p:nvPr/>
        </p:nvSpPr>
        <p:spPr>
          <a:xfrm>
            <a:off x="7475220" y="8881467"/>
            <a:ext cx="6663095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Gastos no vinculados directamente al proyecto</a:t>
            </a:r>
            <a:endParaRPr lang="en-US" sz="950" dirty="0"/>
          </a:p>
        </p:txBody>
      </p:sp>
      <p:sp>
        <p:nvSpPr>
          <p:cNvPr id="16" name="Text 13"/>
          <p:cNvSpPr/>
          <p:nvPr/>
        </p:nvSpPr>
        <p:spPr>
          <a:xfrm>
            <a:off x="7475220" y="9193649"/>
            <a:ext cx="6663095" cy="199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No se autorizarán cambios o modificaciones durante el periodo de ejecución del proyecto.</a:t>
            </a:r>
            <a:endParaRPr lang="en-US" sz="95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2E69BF8-AB0A-43D3-BAEE-B511719F9B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6611112"/>
            <a:ext cx="2697480" cy="161848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841FAED-F334-4D02-9A8A-F6EB1C6090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383B223-F7E7-4414-8C69-5F71ACA1D053}"/>
              </a:ext>
            </a:extLst>
          </p:cNvPr>
          <p:cNvSpPr/>
          <p:nvPr/>
        </p:nvSpPr>
        <p:spPr>
          <a:xfrm>
            <a:off x="1233964" y="709374"/>
            <a:ext cx="1268523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u="sng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Asistente</a:t>
            </a:r>
            <a:r>
              <a:rPr lang="en-US" sz="3850" u="sng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virtual 24 horas para </a:t>
            </a:r>
            <a:r>
              <a:rPr lang="en-US" sz="3850" u="sng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consultas</a:t>
            </a:r>
            <a:r>
              <a:rPr lang="en-US" sz="3850" u="sng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y </a:t>
            </a:r>
            <a:r>
              <a:rPr lang="en-US" sz="3850" u="sng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resolución</a:t>
            </a:r>
            <a:endParaRPr lang="en-US" sz="3850" u="sng" dirty="0">
              <a:solidFill>
                <a:srgbClr val="FFFFFF"/>
              </a:solidFill>
              <a:latin typeface="Funnel Display" pitchFamily="34" charset="0"/>
              <a:ea typeface="Funnel Display" pitchFamily="34" charset="-122"/>
              <a:cs typeface="Funnel Display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r>
              <a:rPr lang="en-US" sz="3850" u="sng" dirty="0">
                <a:solidFill>
                  <a:srgbClr val="FFFFFF"/>
                </a:solidFill>
                <a:latin typeface="Funnel Display" pitchFamily="34" charset="0"/>
              </a:rPr>
              <a:t>de </a:t>
            </a:r>
            <a:r>
              <a:rPr lang="en-US" sz="3850" u="sng" dirty="0" err="1">
                <a:solidFill>
                  <a:srgbClr val="FFFFFF"/>
                </a:solidFill>
                <a:latin typeface="Funnel Display" pitchFamily="34" charset="0"/>
              </a:rPr>
              <a:t>dudas</a:t>
            </a:r>
            <a:endParaRPr lang="en-US" sz="3850" u="sng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152D26-9223-429F-B939-4248E864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656" y="2597187"/>
            <a:ext cx="8131088" cy="41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54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383B223-F7E7-4414-8C69-5F71ACA1D053}"/>
              </a:ext>
            </a:extLst>
          </p:cNvPr>
          <p:cNvSpPr/>
          <p:nvPr/>
        </p:nvSpPr>
        <p:spPr>
          <a:xfrm>
            <a:off x="1233964" y="709374"/>
            <a:ext cx="1268523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u="sng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Asistente</a:t>
            </a:r>
            <a:r>
              <a:rPr lang="en-US" sz="3850" u="sng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virtual 24 horas para </a:t>
            </a:r>
            <a:r>
              <a:rPr lang="en-US" sz="3850" u="sng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consultas</a:t>
            </a:r>
            <a:r>
              <a:rPr lang="en-US" sz="3850" u="sng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y </a:t>
            </a:r>
            <a:r>
              <a:rPr lang="en-US" sz="3850" u="sng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resolución</a:t>
            </a:r>
            <a:endParaRPr lang="en-US" sz="3850" u="sng" dirty="0">
              <a:solidFill>
                <a:srgbClr val="FFFFFF"/>
              </a:solidFill>
              <a:latin typeface="Funnel Display" pitchFamily="34" charset="0"/>
              <a:ea typeface="Funnel Display" pitchFamily="34" charset="-122"/>
              <a:cs typeface="Funnel Display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r>
              <a:rPr lang="en-US" sz="3850" u="sng" dirty="0">
                <a:solidFill>
                  <a:srgbClr val="FFFFFF"/>
                </a:solidFill>
                <a:latin typeface="Funnel Display" pitchFamily="34" charset="0"/>
              </a:rPr>
              <a:t>de </a:t>
            </a:r>
            <a:r>
              <a:rPr lang="en-US" sz="3850" u="sng" dirty="0" err="1">
                <a:solidFill>
                  <a:srgbClr val="FFFFFF"/>
                </a:solidFill>
                <a:latin typeface="Funnel Display" pitchFamily="34" charset="0"/>
              </a:rPr>
              <a:t>dudas</a:t>
            </a:r>
            <a:endParaRPr lang="en-US" sz="3850" u="sng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C46D3E5-893F-4032-9E11-199C316EC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2120965"/>
            <a:ext cx="8211270" cy="55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1683" y="164301"/>
            <a:ext cx="9576911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Contexto del Programa R.1. UJA Investiga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1710571"/>
            <a:ext cx="5258276" cy="12565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 convocatoria se enmarca en el Plan Propio de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Investigación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y Transferencia del Conocimiento 2025 de la Universidad de Jaén (UJA).</a:t>
            </a:r>
            <a:endParaRPr lang="en-US" sz="205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22277" y="3501152"/>
            <a:ext cx="5272234" cy="2864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250"/>
              </a:lnSpc>
              <a:buFont typeface="Arial" panose="020B0604020202020204" pitchFamily="34" charset="0"/>
              <a:buChar char="•"/>
            </a:pP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 Plan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Propio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no solo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apoya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económicamente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  <a:p>
            <a:pPr marL="342900" indent="-342900">
              <a:lnSpc>
                <a:spcPts val="3250"/>
              </a:lnSpc>
              <a:buFont typeface="Arial" panose="020B0604020202020204" pitchFamily="34" charset="0"/>
              <a:buChar char="•"/>
            </a:pPr>
            <a:r>
              <a:rPr lang="es-E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También marca una dirección clara:</a:t>
            </a:r>
            <a:br>
              <a:rPr lang="es-E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s-E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investigación de excelencia, interdisciplinar, con impacto y con perspectiva de género.</a:t>
            </a:r>
          </a:p>
          <a:p>
            <a:pPr marL="342900" indent="-342900" algn="l">
              <a:lnSpc>
                <a:spcPts val="3250"/>
              </a:lnSpc>
              <a:buFont typeface="Arial" panose="020B0604020202020204" pitchFamily="34" charset="0"/>
              <a:buChar char="•"/>
            </a:pPr>
            <a:endParaRPr lang="en-US" sz="2050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 algn="l">
              <a:lnSpc>
                <a:spcPts val="3250"/>
              </a:lnSpc>
              <a:buFont typeface="Arial" panose="020B0604020202020204" pitchFamily="34" charset="0"/>
              <a:buChar char="•"/>
            </a:pPr>
            <a:endParaRPr lang="en-US" sz="205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96000" y="5879314"/>
            <a:ext cx="7958400" cy="209430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 Programa R.1. UJA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Investiga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busca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precisamente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dinamizar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actividad</a:t>
            </a:r>
            <a:r>
              <a:rPr lang="en-US" sz="205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científica en la institución, </a:t>
            </a:r>
            <a:r>
              <a:rPr lang="es-E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ayudando a que nuestras ideas </a:t>
            </a:r>
            <a:r>
              <a:rPr lang="es-E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pasen del papel a la práctica mediante proyectos de investigación sólidos y competitivos </a:t>
            </a:r>
            <a:r>
              <a:rPr lang="es-E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todas las áreas del conocimiento</a:t>
            </a:r>
            <a:endParaRPr lang="en-US" sz="205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AED01A-C8CA-4C44-9F2A-52227558E3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6611112"/>
            <a:ext cx="2697480" cy="16184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5730945-8760-4AF2-B5D0-581A02B8F2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3C90411-9692-4297-829D-5EB2F38F9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968" y="780211"/>
            <a:ext cx="7417276" cy="4913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709374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Contacto y Recursos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4" y="1639372"/>
            <a:ext cx="3629501" cy="2767132"/>
          </a:xfrm>
          <a:prstGeom prst="roundRect">
            <a:avLst>
              <a:gd name="adj" fmla="val 3179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41175" y="1856423"/>
            <a:ext cx="3195399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Consultas sobre la convocatoria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541175" y="2598063"/>
            <a:ext cx="319539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Email: sgi-convocatorias@ujaen.es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541175" y="3393758"/>
            <a:ext cx="3195399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Macarena Melero: 953 21 17 11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541175" y="3854410"/>
            <a:ext cx="3195399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Míriam Campos: 953 21 23 22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0163056" y="1639372"/>
            <a:ext cx="3629620" cy="2767132"/>
          </a:xfrm>
          <a:prstGeom prst="roundRect">
            <a:avLst>
              <a:gd name="adj" fmla="val 3179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380107" y="1856423"/>
            <a:ext cx="3195518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Consultas sobre contratación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0380107" y="2598063"/>
            <a:ext cx="319551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Email: sgi-rrhh@ujaen.es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0380107" y="3058716"/>
            <a:ext cx="319551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Montserrat Benítez: 953 21 30 08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324124" y="4615934"/>
            <a:ext cx="7468553" cy="1663422"/>
          </a:xfrm>
          <a:prstGeom prst="roundRect">
            <a:avLst>
              <a:gd name="adj" fmla="val 5289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541175" y="4832985"/>
            <a:ext cx="300990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Documentación completa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541175" y="5266611"/>
            <a:ext cx="703445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Tablón de Anuncios de la UJA: https://sede.ujaen.es/publico/tablon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541175" y="5727263"/>
            <a:ext cx="703445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Web del Vicerrectorado: https://goo.su/rZapY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324124" y="6514981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Recordatorio: Este material es una guía rápida. La fuente de información definitiva y vinculante es la Resolución de la Convocatoria completa y todos sus anexos.</a:t>
            </a:r>
            <a:endParaRPr lang="en-US" sz="16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B06E907-358A-4C9C-87DB-C7D53F7407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91A5469-8C28-4640-89DD-EF553990153A}"/>
              </a:ext>
            </a:extLst>
          </p:cNvPr>
          <p:cNvSpPr/>
          <p:nvPr/>
        </p:nvSpPr>
        <p:spPr>
          <a:xfrm>
            <a:off x="1817783" y="1333041"/>
            <a:ext cx="10884665" cy="49906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algn="ctr"/>
            <a:r>
              <a:rPr lang="es-ES" sz="4000" dirty="0"/>
              <a:t>MUCHAS GRACIAS POR SU ATENCIÓN</a:t>
            </a:r>
          </a:p>
          <a:p>
            <a:pPr algn="ctr"/>
            <a:endParaRPr lang="es-ES" sz="3200" dirty="0"/>
          </a:p>
          <a:p>
            <a:pPr algn="ctr"/>
            <a:endParaRPr lang="es-ES" sz="3200" dirty="0"/>
          </a:p>
          <a:p>
            <a:pPr algn="ctr"/>
            <a:r>
              <a:rPr lang="es-ES" sz="3200" b="1" dirty="0"/>
              <a:t>Ruegos y preguntas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4E4CC9-8A8A-4D71-9951-F6D134061B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5515778" y="1333041"/>
            <a:ext cx="3598843" cy="21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6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132403"/>
            <a:ext cx="543591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Objetivos del Programa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4" y="2062401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004804" y="2134314"/>
            <a:ext cx="299430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Impulso a la Investigación</a:t>
            </a:r>
            <a:endParaRPr lang="en-US" sz="2000" b="1" dirty="0"/>
          </a:p>
        </p:txBody>
      </p:sp>
      <p:sp>
        <p:nvSpPr>
          <p:cNvPr id="6" name="Text 3"/>
          <p:cNvSpPr/>
          <p:nvPr/>
        </p:nvSpPr>
        <p:spPr>
          <a:xfrm>
            <a:off x="6840576" y="2672714"/>
            <a:ext cx="7154824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Primero</a:t>
            </a:r>
            <a:r>
              <a:rPr lang="es-ES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impulsar la investigación en todos los ámbitos del conocimiento, desde la ingeniería y arquitectura  hasta las humanidades, en las ciencias jurídicas, ciencias de la Naturaleza y de la Salud</a:t>
            </a:r>
          </a:p>
        </p:txBody>
      </p:sp>
      <p:sp>
        <p:nvSpPr>
          <p:cNvPr id="7" name="Shape 4"/>
          <p:cNvSpPr/>
          <p:nvPr/>
        </p:nvSpPr>
        <p:spPr>
          <a:xfrm>
            <a:off x="6324124" y="3991928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04804" y="4063841"/>
            <a:ext cx="311050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Proyectos Precompetitivos</a:t>
            </a:r>
            <a:endParaRPr lang="en-US" sz="2000" b="1" dirty="0"/>
          </a:p>
        </p:txBody>
      </p:sp>
      <p:sp>
        <p:nvSpPr>
          <p:cNvPr id="9" name="Text 6"/>
          <p:cNvSpPr/>
          <p:nvPr/>
        </p:nvSpPr>
        <p:spPr>
          <a:xfrm>
            <a:off x="7004804" y="4497467"/>
            <a:ext cx="678787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s-E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ofrecer una herramienta de entrenamiento: son proyectos precompetitivos, lo que significa que nos preparan para dar el salto a convocatorias más grandes, como el Plan Estatal o el Horizonte Europa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324124" y="5921454"/>
            <a:ext cx="471249" cy="471249"/>
          </a:xfrm>
          <a:prstGeom prst="roundRect">
            <a:avLst>
              <a:gd name="adj" fmla="val 18668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004804" y="599336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Estrategia Regional</a:t>
            </a:r>
            <a:endParaRPr lang="en-US" sz="2000" b="1" dirty="0"/>
          </a:p>
        </p:txBody>
      </p:sp>
      <p:sp>
        <p:nvSpPr>
          <p:cNvPr id="12" name="Text 9"/>
          <p:cNvSpPr/>
          <p:nvPr/>
        </p:nvSpPr>
        <p:spPr>
          <a:xfrm>
            <a:off x="7004804" y="6426994"/>
            <a:ext cx="678787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Alineación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clara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con la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Estrategia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regional S4Andalucia (2021-2027), </a:t>
            </a:r>
            <a:r>
              <a:rPr lang="es-ES" sz="2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 que nuestras investigaciones tengan también un impacto en el desarrollo del territorio.</a:t>
            </a:r>
          </a:p>
          <a:p>
            <a:pPr marL="0" indent="0" algn="l">
              <a:lnSpc>
                <a:spcPts val="2600"/>
              </a:lnSpc>
              <a:buNone/>
            </a:pPr>
            <a:endParaRPr lang="en-US" sz="1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37724" y="3710702"/>
            <a:ext cx="512397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Cuantía de las Ayudas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4745355"/>
            <a:ext cx="3042285" cy="69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300.000€</a:t>
            </a:r>
            <a:endParaRPr lang="en-US" sz="5400" dirty="0"/>
          </a:p>
        </p:txBody>
      </p:sp>
      <p:sp>
        <p:nvSpPr>
          <p:cNvPr id="5" name="Text 2"/>
          <p:cNvSpPr/>
          <p:nvPr/>
        </p:nvSpPr>
        <p:spPr>
          <a:xfrm>
            <a:off x="1126808" y="569821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Presupuesto Total</a:t>
            </a:r>
            <a:endParaRPr lang="en-US" sz="2000" b="1" dirty="0"/>
          </a:p>
        </p:txBody>
      </p:sp>
      <p:sp>
        <p:nvSpPr>
          <p:cNvPr id="6" name="Text 3"/>
          <p:cNvSpPr/>
          <p:nvPr/>
        </p:nvSpPr>
        <p:spPr>
          <a:xfrm>
            <a:off x="837724" y="6131838"/>
            <a:ext cx="304228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Importe máximo global para esta convocatoria en el ejercicio 2025.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141827" y="4745355"/>
            <a:ext cx="3042404" cy="69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10.000€</a:t>
            </a:r>
            <a:endParaRPr lang="en-US" sz="5400" dirty="0"/>
          </a:p>
        </p:txBody>
      </p:sp>
      <p:sp>
        <p:nvSpPr>
          <p:cNvPr id="8" name="Text 5"/>
          <p:cNvSpPr/>
          <p:nvPr/>
        </p:nvSpPr>
        <p:spPr>
          <a:xfrm>
            <a:off x="4422815" y="5698212"/>
            <a:ext cx="248031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</a:rPr>
              <a:t>Máximo por Proyecto</a:t>
            </a:r>
          </a:p>
        </p:txBody>
      </p:sp>
      <p:sp>
        <p:nvSpPr>
          <p:cNvPr id="9" name="Text 6"/>
          <p:cNvSpPr/>
          <p:nvPr/>
        </p:nvSpPr>
        <p:spPr>
          <a:xfrm>
            <a:off x="4141827" y="6131838"/>
            <a:ext cx="304240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Cuantía máxima para cada ayuda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concedida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10" name="Text 7"/>
          <p:cNvSpPr/>
          <p:nvPr/>
        </p:nvSpPr>
        <p:spPr>
          <a:xfrm>
            <a:off x="7446050" y="4745355"/>
            <a:ext cx="3042404" cy="69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30</a:t>
            </a:r>
            <a:endParaRPr lang="en-US" sz="5400" dirty="0"/>
          </a:p>
        </p:txBody>
      </p:sp>
      <p:sp>
        <p:nvSpPr>
          <p:cNvPr id="11" name="Text 8"/>
          <p:cNvSpPr/>
          <p:nvPr/>
        </p:nvSpPr>
        <p:spPr>
          <a:xfrm>
            <a:off x="7661553" y="5698212"/>
            <a:ext cx="261127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Proyectos</a:t>
            </a:r>
            <a:r>
              <a:rPr lang="en-US" sz="2000" b="1" dirty="0">
                <a:solidFill>
                  <a:srgbClr val="FFFFFF"/>
                </a:solidFill>
                <a:latin typeface="Funnel Display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Financiados</a:t>
            </a:r>
            <a:endParaRPr lang="en-US" sz="20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446050" y="6131838"/>
            <a:ext cx="3042404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Máximo de diez ayudas en cada una de las tres modalidades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convocadas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13" name="Text 10"/>
          <p:cNvSpPr/>
          <p:nvPr/>
        </p:nvSpPr>
        <p:spPr>
          <a:xfrm>
            <a:off x="10750272" y="4745355"/>
            <a:ext cx="3042404" cy="69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 años</a:t>
            </a:r>
            <a:endParaRPr lang="en-US" sz="5400" dirty="0"/>
          </a:p>
        </p:txBody>
      </p:sp>
      <p:sp>
        <p:nvSpPr>
          <p:cNvPr id="14" name="Text 11"/>
          <p:cNvSpPr/>
          <p:nvPr/>
        </p:nvSpPr>
        <p:spPr>
          <a:xfrm>
            <a:off x="11039356" y="569821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000" b="1" dirty="0" err="1">
                <a:solidFill>
                  <a:srgbClr val="FFFFFF"/>
                </a:solidFill>
                <a:latin typeface="Funnel Display" pitchFamily="34" charset="0"/>
              </a:rPr>
              <a:t>Duración</a:t>
            </a:r>
            <a:endParaRPr lang="en-US" sz="20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750272" y="6131838"/>
            <a:ext cx="3042404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Periodo de ejecución de los proyectos desde la fecha indicada en la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resolución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0A6ECDB-329F-4D34-A3D6-D21150109A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0F486B0-D2AC-4A27-9D86-B75B21F70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76" y="37850"/>
            <a:ext cx="3559023" cy="3694649"/>
          </a:xfrm>
          <a:prstGeom prst="rect">
            <a:avLst/>
          </a:prstGeom>
        </p:spPr>
      </p:pic>
      <p:pic>
        <p:nvPicPr>
          <p:cNvPr id="21" name="Shape 14" descr="chica con auriculares, mochila y una pila de libros y carpetas">
            <a:extLst>
              <a:ext uri="{FF2B5EF4-FFF2-40B4-BE49-F238E27FC236}">
                <a16:creationId xmlns:a16="http://schemas.microsoft.com/office/drawing/2014/main" id="{EC8AFB70-FD24-4F1F-BF59-6BFB6378DFD9}"/>
              </a:ext>
            </a:extLst>
          </p:cNvPr>
          <p:cNvPicPr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5740" y="103861"/>
            <a:ext cx="4303306" cy="354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AB002E4-3FD0-4563-A2DB-179D364720B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15" y="119856"/>
            <a:ext cx="5105400" cy="17856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4321DB0-CA1D-495E-97F7-C420CCDA2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884" y="2031087"/>
            <a:ext cx="5420481" cy="1609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92672"/>
            <a:ext cx="1272182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Modalidad A: Proyectos para la Juventud Investigadora</a:t>
            </a:r>
            <a:endParaRPr lang="en-US" sz="3850" dirty="0"/>
          </a:p>
        </p:txBody>
      </p:sp>
      <p:sp>
        <p:nvSpPr>
          <p:cNvPr id="5" name="Text 3"/>
          <p:cNvSpPr/>
          <p:nvPr/>
        </p:nvSpPr>
        <p:spPr>
          <a:xfrm>
            <a:off x="2127528" y="4186643"/>
            <a:ext cx="3698506" cy="4197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u="sng" dirty="0" err="1">
                <a:solidFill>
                  <a:srgbClr val="FFFFFF"/>
                </a:solidFill>
                <a:latin typeface="Funnel Display" pitchFamily="34" charset="0"/>
              </a:rPr>
              <a:t>Requisitos</a:t>
            </a:r>
            <a:r>
              <a:rPr lang="en-US" sz="2400" b="1" u="sng" dirty="0">
                <a:solidFill>
                  <a:srgbClr val="FFFFFF"/>
                </a:solidFill>
                <a:latin typeface="Funnel Display" pitchFamily="34" charset="0"/>
              </a:rPr>
              <a:t> </a:t>
            </a:r>
            <a:r>
              <a:rPr lang="en-US" sz="2400" b="1" u="sng" dirty="0" err="1">
                <a:solidFill>
                  <a:srgbClr val="FFFFFF"/>
                </a:solidFill>
                <a:latin typeface="Funnel Display" pitchFamily="34" charset="0"/>
              </a:rPr>
              <a:t>Específicos</a:t>
            </a:r>
            <a:endParaRPr lang="en-US" sz="2400" b="1" u="sng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4" y="4826437"/>
            <a:ext cx="6477476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haber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sido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IP o Co-IP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proyectos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competitivos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previos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lnSpc>
                <a:spcPts val="2600"/>
              </a:lnSpc>
              <a:buSzPct val="100000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ámbito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autonómico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nacional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o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internacional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tales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Plan </a:t>
            </a:r>
          </a:p>
          <a:p>
            <a:pPr>
              <a:lnSpc>
                <a:spcPts val="2600"/>
              </a:lnSpc>
              <a:buSzPct val="100000"/>
            </a:pP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Estatal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I+D+I, Plan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Autonómico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Investigación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y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programas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lnSpc>
                <a:spcPts val="2600"/>
              </a:lnSpc>
              <a:buSzPct val="100000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Marco de la Unión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Europea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8" name="Text 6"/>
          <p:cNvSpPr/>
          <p:nvPr/>
        </p:nvSpPr>
        <p:spPr>
          <a:xfrm>
            <a:off x="837724" y="622839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Presentar una propuesta original 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líder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mismo</a:t>
            </a: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646410" y="591696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u="sng" dirty="0">
                <a:solidFill>
                  <a:srgbClr val="FFFFFF"/>
                </a:solidFill>
                <a:latin typeface="Funnel Display" pitchFamily="34" charset="0"/>
              </a:rPr>
              <a:t>Figura del Tutor/a</a:t>
            </a:r>
          </a:p>
        </p:txBody>
      </p:sp>
      <p:sp>
        <p:nvSpPr>
          <p:cNvPr id="11" name="Text 8"/>
          <p:cNvSpPr/>
          <p:nvPr/>
        </p:nvSpPr>
        <p:spPr>
          <a:xfrm>
            <a:off x="8487747" y="6395918"/>
            <a:ext cx="5609885" cy="1541010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Cada solicitud </a:t>
            </a:r>
            <a:r>
              <a:rPr lang="en-US" u="sng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podrá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contar con el aval de un/a investigador/a tutor/a </a:t>
            </a:r>
          </a:p>
          <a:p>
            <a:pPr marL="285750" indent="-28575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s-ES" dirty="0"/>
              <a:t>El tutor/a puede formar parte del equipo de investigación.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>
              <a:lnSpc>
                <a:spcPts val="2600"/>
              </a:lnSpc>
            </a:pPr>
            <a:endParaRPr lang="en-US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B1AFD4F-E765-4A4D-905B-154007800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6611112"/>
            <a:ext cx="2697480" cy="16184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C5C369E-4F84-4E67-B596-6EA39C6F61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28FE1C89-838E-4F72-BCA6-8B8200B9C8B1}"/>
              </a:ext>
            </a:extLst>
          </p:cNvPr>
          <p:cNvSpPr txBox="1">
            <a:spLocks/>
          </p:cNvSpPr>
          <p:nvPr/>
        </p:nvSpPr>
        <p:spPr>
          <a:xfrm>
            <a:off x="710932" y="1222037"/>
            <a:ext cx="6221968" cy="307094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6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Objetivos</a:t>
            </a:r>
            <a:endParaRPr kumimoji="0" lang="es-ES" sz="4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6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Fomentar </a:t>
            </a:r>
            <a:r>
              <a:rPr kumimoji="0" lang="es-ES" sz="6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liderazgo de jóvenes investigadores </a:t>
            </a:r>
            <a:r>
              <a:rPr kumimoji="0" lang="es-ES" sz="6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 no hayan sido IP en convocatorias competitivas. </a:t>
            </a:r>
            <a:r>
              <a:rPr kumimoji="0" lang="es-ES" sz="6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Fecha de lectura de tesis a partir de enero de 2017.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6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Apoyar la puesta en marcha de </a:t>
            </a:r>
            <a:r>
              <a:rPr kumimoji="0" lang="es-ES" sz="6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líneas de investigación </a:t>
            </a:r>
            <a:r>
              <a:rPr kumimoji="0" lang="es-ES" sz="6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innovadoras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6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pretende que nuestros jóvenes investigadores/as puedan acudir a las próximas convocatorias competitivas con </a:t>
            </a:r>
            <a:r>
              <a:rPr kumimoji="0" lang="es-ES" sz="6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mayores posibilidades de éxito</a:t>
            </a:r>
            <a:r>
              <a:rPr kumimoji="0" lang="es-ES" sz="6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30194D7-81B9-4C72-9657-3A86A9D66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276" y="1008680"/>
            <a:ext cx="4631684" cy="4808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2805" y="366236"/>
            <a:ext cx="5378529" cy="391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Modalidad B: Proyectos UJA Impulsa</a:t>
            </a:r>
            <a:endParaRPr lang="en-US" sz="2450" dirty="0"/>
          </a:p>
        </p:txBody>
      </p:sp>
      <p:sp>
        <p:nvSpPr>
          <p:cNvPr id="4" name="Text 1"/>
          <p:cNvSpPr/>
          <p:nvPr/>
        </p:nvSpPr>
        <p:spPr>
          <a:xfrm>
            <a:off x="353265" y="3826086"/>
            <a:ext cx="2244442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Objeto Específico</a:t>
            </a:r>
            <a:endParaRPr lang="en-US" sz="2400" b="1" dirty="0"/>
          </a:p>
        </p:txBody>
      </p:sp>
      <p:sp>
        <p:nvSpPr>
          <p:cNvPr id="5" name="Text 2"/>
          <p:cNvSpPr/>
          <p:nvPr/>
        </p:nvSpPr>
        <p:spPr>
          <a:xfrm>
            <a:off x="244804" y="4096946"/>
            <a:ext cx="14054400" cy="135719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just"/>
            <a:r>
              <a:rPr lang="es-ES" sz="2000" dirty="0">
                <a:solidFill>
                  <a:schemeClr val="tx1"/>
                </a:solidFill>
              </a:rPr>
              <a:t>Proyectos que desarrollen </a:t>
            </a:r>
            <a:r>
              <a:rPr lang="es-ES" sz="2000" b="1" dirty="0">
                <a:solidFill>
                  <a:schemeClr val="tx1"/>
                </a:solidFill>
              </a:rPr>
              <a:t>nuevas líneas estratégicas de investigación en la UJA, </a:t>
            </a:r>
          </a:p>
          <a:p>
            <a:pPr algn="just"/>
            <a:r>
              <a:rPr lang="es-ES" sz="2000" dirty="0">
                <a:solidFill>
                  <a:schemeClr val="tx1"/>
                </a:solidFill>
              </a:rPr>
              <a:t>	Deben estar en </a:t>
            </a:r>
            <a:r>
              <a:rPr lang="es-ES" sz="2000" b="1" dirty="0">
                <a:solidFill>
                  <a:schemeClr val="tx1"/>
                </a:solidFill>
              </a:rPr>
              <a:t>consonancia con las líneas estratégicas de S4 Andalucía 2021-2027</a:t>
            </a:r>
            <a:r>
              <a:rPr lang="es-ES" sz="2000" b="1" baseline="30000" dirty="0">
                <a:solidFill>
                  <a:schemeClr val="tx1"/>
                </a:solidFill>
              </a:rPr>
              <a:t>8</a:t>
            </a:r>
            <a:r>
              <a:rPr lang="es-ES" sz="2000" dirty="0">
                <a:solidFill>
                  <a:schemeClr val="tx1"/>
                </a:solidFill>
              </a:rPr>
              <a:t>, </a:t>
            </a:r>
          </a:p>
          <a:p>
            <a:pPr algn="just"/>
            <a:r>
              <a:rPr lang="es-ES" sz="2000" dirty="0">
                <a:solidFill>
                  <a:schemeClr val="tx1"/>
                </a:solidFill>
              </a:rPr>
              <a:t>	con la </a:t>
            </a:r>
            <a:r>
              <a:rPr lang="es-ES" sz="2000" b="1" dirty="0">
                <a:solidFill>
                  <a:schemeClr val="tx1"/>
                </a:solidFill>
              </a:rPr>
              <a:t>estrategia española de ciencia y tecnología y de innovación </a:t>
            </a:r>
            <a:r>
              <a:rPr lang="es-ES" sz="2000" dirty="0">
                <a:solidFill>
                  <a:schemeClr val="tx1"/>
                </a:solidFill>
              </a:rPr>
              <a:t>(EECTI)</a:t>
            </a:r>
            <a:r>
              <a:rPr lang="es-ES" sz="2000" baseline="30000" dirty="0">
                <a:solidFill>
                  <a:schemeClr val="tx1"/>
                </a:solidFill>
              </a:rPr>
              <a:t>9</a:t>
            </a:r>
            <a:r>
              <a:rPr lang="es-ES" sz="2000" dirty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es-ES" sz="2000" dirty="0">
                <a:solidFill>
                  <a:schemeClr val="tx1"/>
                </a:solidFill>
              </a:rPr>
              <a:t>	y las </a:t>
            </a:r>
            <a:r>
              <a:rPr lang="es-ES" sz="2000" b="1" dirty="0">
                <a:solidFill>
                  <a:schemeClr val="tx1"/>
                </a:solidFill>
              </a:rPr>
              <a:t>líneas prioritarias establecidas en la Comisión Europea (CE)</a:t>
            </a:r>
          </a:p>
        </p:txBody>
      </p:sp>
      <p:sp>
        <p:nvSpPr>
          <p:cNvPr id="7" name="Text 3"/>
          <p:cNvSpPr/>
          <p:nvPr/>
        </p:nvSpPr>
        <p:spPr>
          <a:xfrm>
            <a:off x="353265" y="5601577"/>
            <a:ext cx="1699617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2400" b="1" dirty="0" err="1">
                <a:solidFill>
                  <a:srgbClr val="FFFFFF"/>
                </a:solidFill>
                <a:latin typeface="Funnel Display" pitchFamily="34" charset="0"/>
              </a:rPr>
              <a:t>Contribución</a:t>
            </a:r>
            <a:r>
              <a:rPr lang="en-US" sz="2400" b="1" dirty="0">
                <a:solidFill>
                  <a:srgbClr val="FFFFFF"/>
                </a:solidFill>
                <a:latin typeface="Funnel Display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Funnel Display" pitchFamily="34" charset="0"/>
              </a:rPr>
              <a:t>Esperada</a:t>
            </a:r>
            <a:endParaRPr lang="en-US" sz="24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244804" y="5977227"/>
            <a:ext cx="14097596" cy="71095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Mayor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impacto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y fortalecimiento de la competitividad y capacidad investigadora de los equipos, buscando nuevas soluciones y aplicaciones de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vanguardia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10" name="Text 5"/>
          <p:cNvSpPr/>
          <p:nvPr/>
        </p:nvSpPr>
        <p:spPr>
          <a:xfrm>
            <a:off x="419522" y="6914196"/>
            <a:ext cx="1567101" cy="195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2400" b="1" dirty="0" err="1">
                <a:solidFill>
                  <a:srgbClr val="FFFFFF"/>
                </a:solidFill>
                <a:latin typeface="Funnel Display" pitchFamily="34" charset="0"/>
              </a:rPr>
              <a:t>Requisito</a:t>
            </a:r>
            <a:r>
              <a:rPr lang="en-US" sz="2400" b="1" dirty="0">
                <a:solidFill>
                  <a:srgbClr val="FFFFFF"/>
                </a:solidFill>
                <a:latin typeface="Funnel Display" pitchFamily="34" charset="0"/>
              </a:rPr>
              <a:t> Principal de IP y </a:t>
            </a:r>
            <a:r>
              <a:rPr lang="en-US" sz="2400" b="1" dirty="0" err="1">
                <a:solidFill>
                  <a:srgbClr val="FFFFFF"/>
                </a:solidFill>
                <a:latin typeface="Funnel Display" pitchFamily="34" charset="0"/>
              </a:rPr>
              <a:t>CoIP</a:t>
            </a:r>
            <a:endParaRPr lang="en-US" sz="2400" b="1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244804" y="7218538"/>
            <a:ext cx="12909493" cy="81511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Haber leído la tesis con </a:t>
            </a:r>
            <a:r>
              <a:rPr lang="en-US" sz="2000" b="1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una fecha anterior al 1 de enero de 2020, 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demostrando una trayectoria investigadora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consolidada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7E66E3C-D13D-485E-8420-8BFDBB0A73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264CBC-7050-4F27-B59B-6AD38A1CC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65" y="866860"/>
            <a:ext cx="10136015" cy="26673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62370"/>
            <a:ext cx="1077420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Modalidad C: Proyectos UJA Talento Femenino</a:t>
            </a:r>
            <a:endParaRPr lang="en-US" sz="3850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5DECD4C-CF72-445D-9586-9759C383BCA0}"/>
              </a:ext>
            </a:extLst>
          </p:cNvPr>
          <p:cNvGrpSpPr/>
          <p:nvPr/>
        </p:nvGrpSpPr>
        <p:grpSpPr>
          <a:xfrm>
            <a:off x="575138" y="4114800"/>
            <a:ext cx="6221968" cy="1669018"/>
            <a:chOff x="7578328" y="5624870"/>
            <a:chExt cx="6221968" cy="1669018"/>
          </a:xfrm>
        </p:grpSpPr>
        <p:sp>
          <p:nvSpPr>
            <p:cNvPr id="6" name="Text 3"/>
            <p:cNvSpPr/>
            <p:nvPr/>
          </p:nvSpPr>
          <p:spPr>
            <a:xfrm>
              <a:off x="7578328" y="5624870"/>
              <a:ext cx="2579608" cy="30801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>
                <a:lnSpc>
                  <a:spcPts val="2400"/>
                </a:lnSpc>
              </a:pPr>
              <a:r>
                <a:rPr lang="en-US" sz="2400" b="1" dirty="0" err="1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Requisitos</a:t>
              </a:r>
              <a:r>
                <a:rPr lang="en-US" sz="2400" b="1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Específicos</a:t>
              </a:r>
              <a:endParaRPr lang="en-US" sz="2400" b="1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7" name="Text 4"/>
            <p:cNvSpPr/>
            <p:nvPr/>
          </p:nvSpPr>
          <p:spPr>
            <a:xfrm>
              <a:off x="7578328" y="6069091"/>
              <a:ext cx="6221968" cy="33504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600"/>
                </a:lnSpc>
                <a:buSzPct val="100000"/>
                <a:buChar char="•"/>
              </a:pPr>
              <a:r>
                <a:rPr lang="en-US" sz="2400" dirty="0" err="1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Exclusivamente</a:t>
              </a:r>
              <a:r>
                <a:rPr lang="en-US" sz="2400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liderados</a:t>
              </a:r>
              <a:r>
                <a:rPr lang="en-US" sz="2400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por </a:t>
              </a:r>
              <a:r>
                <a:rPr lang="en-US" sz="2400" dirty="0" err="1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mujeres</a:t>
              </a:r>
              <a:r>
                <a:rPr lang="en-US" sz="2400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, que </a:t>
              </a:r>
              <a:r>
                <a:rPr lang="en-US" sz="2400" dirty="0" err="1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serán</a:t>
              </a:r>
              <a:r>
                <a:rPr lang="en-US" sz="2400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las IP</a:t>
              </a:r>
              <a:endParaRPr lang="en-U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8" name="Text 5"/>
            <p:cNvSpPr/>
            <p:nvPr/>
          </p:nvSpPr>
          <p:spPr>
            <a:xfrm>
              <a:off x="7578328" y="6477357"/>
              <a:ext cx="6221968" cy="33504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600"/>
                </a:lnSpc>
                <a:buSzPct val="100000"/>
                <a:buChar char="•"/>
              </a:pPr>
              <a:r>
                <a:rPr lang="en-US" sz="2400" dirty="0" err="1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En</a:t>
              </a:r>
              <a:r>
                <a:rPr lang="en-US" sz="2400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el</a:t>
              </a:r>
              <a:r>
                <a:rPr lang="en-US" sz="2400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caso</a:t>
              </a:r>
              <a:r>
                <a:rPr lang="en-US" sz="2400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 del Co-IP, no es obligatorio ser mujer</a:t>
              </a:r>
              <a:endParaRPr lang="en-U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9" name="Text 6"/>
            <p:cNvSpPr/>
            <p:nvPr/>
          </p:nvSpPr>
          <p:spPr>
            <a:xfrm>
              <a:off x="7578328" y="6958846"/>
              <a:ext cx="6221968" cy="33504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600"/>
                </a:lnSpc>
                <a:buSzPct val="100000"/>
                <a:buChar char="•"/>
              </a:pPr>
              <a:r>
                <a:rPr lang="en-US" sz="2400" dirty="0">
                  <a:solidFill>
                    <a:srgbClr val="FFFFFF"/>
                  </a:solidFill>
                  <a:latin typeface="Ebrima" panose="02000000000000000000" pitchFamily="2" charset="0"/>
                  <a:ea typeface="Ebrima" panose="02000000000000000000" pitchFamily="2" charset="0"/>
                  <a:cs typeface="Ebrima" panose="02000000000000000000" pitchFamily="2" charset="0"/>
                </a:rPr>
                <a:t>El equipo de investigación deberá respetar la paridad</a:t>
              </a:r>
              <a:endParaRPr lang="en-U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E097E224-BE11-47AE-9A19-2339E3D8B4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6611112"/>
            <a:ext cx="2697480" cy="16184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D3C01BC-861E-4BA7-815F-998531E6C8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Marcador de contenido 5">
            <a:extLst>
              <a:ext uri="{FF2B5EF4-FFF2-40B4-BE49-F238E27FC236}">
                <a16:creationId xmlns:a16="http://schemas.microsoft.com/office/drawing/2014/main" id="{25EC3466-58FE-4975-AC31-25CBF575ED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09"/>
          <a:stretch/>
        </p:blipFill>
        <p:spPr>
          <a:xfrm>
            <a:off x="8325121" y="1706942"/>
            <a:ext cx="5926206" cy="5458097"/>
          </a:xfrm>
          <a:prstGeom prst="rect">
            <a:avLst/>
          </a:prstGeom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9A65DD76-C7D9-4E4D-B0EE-85E06BAD55E2}"/>
              </a:ext>
            </a:extLst>
          </p:cNvPr>
          <p:cNvSpPr txBox="1">
            <a:spLocks/>
          </p:cNvSpPr>
          <p:nvPr/>
        </p:nvSpPr>
        <p:spPr>
          <a:xfrm>
            <a:off x="707790" y="2110009"/>
            <a:ext cx="6782823" cy="177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Objetivos</a:t>
            </a:r>
            <a:endParaRPr lang="es-ES" sz="2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s-E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Aprovechar el talento femenino y la perspectiva única </a:t>
            </a:r>
            <a:r>
              <a:rPr lang="es-ES"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que ellas pueden </a:t>
            </a:r>
            <a:r>
              <a:rPr lang="es-ES" sz="2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aportar a la investigación liderando estos proyectos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3162" y="527090"/>
            <a:ext cx="7610475" cy="1127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Requisitos para Investigadores/as </a:t>
            </a:r>
            <a:r>
              <a:rPr lang="en-US" sz="3550" dirty="0" err="1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Principales</a:t>
            </a:r>
            <a:r>
              <a:rPr lang="en-US" sz="35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 y Co-IP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53162" y="1942386"/>
            <a:ext cx="431244" cy="431244"/>
          </a:xfrm>
          <a:prstGeom prst="roundRect">
            <a:avLst>
              <a:gd name="adj" fmla="val 18671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876098" y="2008227"/>
            <a:ext cx="3568382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u="sng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Titulación y Vinculación</a:t>
            </a:r>
            <a:endParaRPr lang="en-US" sz="2400" b="1" u="sng" dirty="0"/>
          </a:p>
        </p:txBody>
      </p:sp>
      <p:sp>
        <p:nvSpPr>
          <p:cNvPr id="6" name="Text 3"/>
          <p:cNvSpPr/>
          <p:nvPr/>
        </p:nvSpPr>
        <p:spPr>
          <a:xfrm>
            <a:off x="6889378" y="2312948"/>
            <a:ext cx="7060302" cy="996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Tener el título de doctor/a y contar con vinculación funcionarial o laboral a tiempo completo con la UJA que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cubra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al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menos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desde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día que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finalice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plazo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presentación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solicitudes hasta la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fecha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final del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plazo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ejecución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Proyecto.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253162" y="3617476"/>
            <a:ext cx="431244" cy="431244"/>
          </a:xfrm>
          <a:prstGeom prst="roundRect">
            <a:avLst>
              <a:gd name="adj" fmla="val 18671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876098" y="3692187"/>
            <a:ext cx="2369939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2400" b="1" u="sng" dirty="0" err="1">
                <a:solidFill>
                  <a:srgbClr val="FFFFFF"/>
                </a:solidFill>
                <a:latin typeface="Funnel Display" pitchFamily="34" charset="0"/>
              </a:rPr>
              <a:t>Participación</a:t>
            </a:r>
            <a:r>
              <a:rPr lang="en-US" sz="2400" b="1" u="sng" dirty="0">
                <a:solidFill>
                  <a:srgbClr val="FFFFFF"/>
                </a:solidFill>
                <a:latin typeface="Funnel Display" pitchFamily="34" charset="0"/>
              </a:rPr>
              <a:t> </a:t>
            </a:r>
            <a:r>
              <a:rPr lang="en-US" sz="2400" b="1" u="sng" dirty="0" err="1">
                <a:solidFill>
                  <a:srgbClr val="FFFFFF"/>
                </a:solidFill>
                <a:latin typeface="Funnel Display" pitchFamily="34" charset="0"/>
              </a:rPr>
              <a:t>Limitada</a:t>
            </a:r>
            <a:endParaRPr lang="en-US" sz="2400" b="1" u="sng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876098" y="4094996"/>
            <a:ext cx="6987540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Cada IP o Co-IP solo podrá presentarse en una única solicitud de esta convocatoria, independientemente de la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modalidad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10" name="Shape 7"/>
          <p:cNvSpPr/>
          <p:nvPr/>
        </p:nvSpPr>
        <p:spPr>
          <a:xfrm>
            <a:off x="6253162" y="4861322"/>
            <a:ext cx="431244" cy="431244"/>
          </a:xfrm>
          <a:prstGeom prst="roundRect">
            <a:avLst>
              <a:gd name="adj" fmla="val 18671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876098" y="4927163"/>
            <a:ext cx="2597229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2400" b="1" u="sng" dirty="0">
                <a:solidFill>
                  <a:srgbClr val="FFFFFF"/>
                </a:solidFill>
                <a:latin typeface="Funnel Display" pitchFamily="34" charset="0"/>
              </a:rPr>
              <a:t>Historial de </a:t>
            </a:r>
            <a:r>
              <a:rPr lang="en-US" sz="2400" b="1" u="sng" dirty="0" err="1">
                <a:solidFill>
                  <a:srgbClr val="FFFFFF"/>
                </a:solidFill>
                <a:latin typeface="Funnel Display" pitchFamily="34" charset="0"/>
              </a:rPr>
              <a:t>Financiación</a:t>
            </a:r>
            <a:endParaRPr lang="en-US" sz="2400" b="1" u="sng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876098" y="5323999"/>
            <a:ext cx="6987540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4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 sucesivas convocatorias, no podrán ser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solicitantes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quienes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hayan obtenido financiación en la convocatoria inmediatamente anterior del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mismo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programa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sp>
        <p:nvSpPr>
          <p:cNvPr id="13" name="Shape 10"/>
          <p:cNvSpPr/>
          <p:nvPr/>
        </p:nvSpPr>
        <p:spPr>
          <a:xfrm>
            <a:off x="6253162" y="6503174"/>
            <a:ext cx="431244" cy="431244"/>
          </a:xfrm>
          <a:prstGeom prst="roundRect">
            <a:avLst>
              <a:gd name="adj" fmla="val 18671"/>
            </a:avLst>
          </a:prstGeom>
          <a:solidFill>
            <a:srgbClr val="3371A5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889378" y="6577886"/>
            <a:ext cx="2373749" cy="281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en-US" sz="2400" b="1" u="sng" dirty="0" err="1">
                <a:solidFill>
                  <a:srgbClr val="FFFFFF"/>
                </a:solidFill>
                <a:latin typeface="Funnel Display" pitchFamily="34" charset="0"/>
              </a:rPr>
              <a:t>Financiación</a:t>
            </a:r>
            <a:r>
              <a:rPr lang="en-US" sz="2400" b="1" u="sng" dirty="0">
                <a:solidFill>
                  <a:srgbClr val="FFFFFF"/>
                </a:solidFill>
                <a:latin typeface="Funnel Display" pitchFamily="34" charset="0"/>
              </a:rPr>
              <a:t> </a:t>
            </a:r>
            <a:r>
              <a:rPr lang="en-US" sz="2400" b="1" u="sng" dirty="0" err="1">
                <a:solidFill>
                  <a:srgbClr val="FFFFFF"/>
                </a:solidFill>
                <a:latin typeface="Funnel Display" pitchFamily="34" charset="0"/>
              </a:rPr>
              <a:t>Existente</a:t>
            </a:r>
            <a:endParaRPr lang="en-US" sz="2400" b="1" u="sng" dirty="0">
              <a:solidFill>
                <a:srgbClr val="FFFFFF"/>
              </a:solidFill>
              <a:latin typeface="Funnel Display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876098" y="6964768"/>
            <a:ext cx="6987540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400"/>
              </a:lnSpc>
            </a:pP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 proyecto de investigación solicitado no debe contar con financiación alguna para los mismos </a:t>
            </a:r>
            <a:r>
              <a:rPr lang="en-US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objetivos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38E1B98-B16D-45B2-B417-A85FCFB4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9004" y="951306"/>
            <a:ext cx="865072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Requisitos para Miembros del Equipo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05644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u="sng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Requisitos Básicos</a:t>
            </a:r>
            <a:endParaRPr lang="en-US" sz="2400" b="1" u="sng" dirty="0"/>
          </a:p>
        </p:txBody>
      </p:sp>
      <p:sp>
        <p:nvSpPr>
          <p:cNvPr id="4" name="Text 2"/>
          <p:cNvSpPr/>
          <p:nvPr/>
        </p:nvSpPr>
        <p:spPr>
          <a:xfrm>
            <a:off x="837724" y="267330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Tener el título de doctor</a:t>
            </a:r>
            <a:r>
              <a:rPr lang="en-US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/a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7723" y="3360539"/>
            <a:ext cx="6570583" cy="9754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Vinculación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funcionarial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o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laboral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con la UJA 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tiempo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>
              <a:lnSpc>
                <a:spcPts val="2600"/>
              </a:lnSpc>
              <a:buSzPct val="100000"/>
            </a:pP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completo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que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cubra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al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menos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desde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día que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finalice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el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>
              <a:lnSpc>
                <a:spcPts val="2600"/>
              </a:lnSpc>
              <a:buSzPct val="100000"/>
            </a:pP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plazo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presentación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solicitudes hasta la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fecha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final </a:t>
            </a:r>
          </a:p>
          <a:p>
            <a:pPr>
              <a:lnSpc>
                <a:spcPts val="2600"/>
              </a:lnSpc>
              <a:buSzPct val="100000"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del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plazo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ejecución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del Proyecto</a:t>
            </a:r>
          </a:p>
        </p:txBody>
      </p:sp>
      <p:sp>
        <p:nvSpPr>
          <p:cNvPr id="6" name="Text 4"/>
          <p:cNvSpPr/>
          <p:nvPr/>
        </p:nvSpPr>
        <p:spPr>
          <a:xfrm>
            <a:off x="837723" y="4971444"/>
            <a:ext cx="657058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Participación limitada a máximo dos solicitudes,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inde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-</a:t>
            </a:r>
          </a:p>
          <a:p>
            <a:pPr>
              <a:lnSpc>
                <a:spcPts val="2600"/>
              </a:lnSpc>
              <a:buSzPct val="100000"/>
            </a:pP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pendientemente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la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modalidad</a:t>
            </a:r>
            <a:endParaRPr lang="en-US" sz="2000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78328" y="2050234"/>
            <a:ext cx="294096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u="sng" dirty="0">
                <a:solidFill>
                  <a:srgbClr val="FFFFFF"/>
                </a:solidFill>
                <a:latin typeface="Funnel Display" pitchFamily="34" charset="0"/>
              </a:rPr>
              <a:t>Personal Externo a la UJA</a:t>
            </a:r>
          </a:p>
        </p:txBody>
      </p:sp>
      <p:sp>
        <p:nvSpPr>
          <p:cNvPr id="8" name="Text 6"/>
          <p:cNvSpPr/>
          <p:nvPr/>
        </p:nvSpPr>
        <p:spPr>
          <a:xfrm>
            <a:off x="7408307" y="267330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Autorización y vinculación con su entidad de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origen</a:t>
            </a:r>
            <a:endParaRPr lang="en-US" sz="2000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408307" y="336756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Entidades con residencia fiscal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España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(Anexo I)</a:t>
            </a:r>
          </a:p>
        </p:txBody>
      </p:sp>
      <p:sp>
        <p:nvSpPr>
          <p:cNvPr id="10" name="Text 8"/>
          <p:cNvSpPr/>
          <p:nvPr/>
        </p:nvSpPr>
        <p:spPr>
          <a:xfrm>
            <a:off x="7408307" y="4034581"/>
            <a:ext cx="6221968" cy="842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Organismos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investigación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universidades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b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entidades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sanitarias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centros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tecnológicos</a:t>
            </a:r>
            <a:endParaRPr lang="en-US" sz="2000" dirty="0">
              <a:solidFill>
                <a:srgbClr val="FFFFFF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37724" y="5989520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00"/>
              </a:lnSpc>
              <a:buSzPct val="100000"/>
            </a:pP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se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contempla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la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posibilidad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incluir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equipo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trabajo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ninguna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las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modalidades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b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solo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equipo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investigación</a:t>
            </a:r>
            <a:r>
              <a:rPr lang="en-US" sz="2000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C6D76FD-69DE-4470-A998-8F68F4B6F4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6611112"/>
            <a:ext cx="2697480" cy="161848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187E209-4D1E-4DFD-AFD7-856FCDE472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3478400" y="7077600"/>
            <a:ext cx="1152000" cy="11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479</TotalTime>
  <Words>2321</Words>
  <Application>Microsoft Macintosh PowerPoint</Application>
  <PresentationFormat>Personalizado</PresentationFormat>
  <Paragraphs>232</Paragraphs>
  <Slides>21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Times New Roman</vt:lpstr>
      <vt:lpstr>Century Gothic</vt:lpstr>
      <vt:lpstr>Calibri</vt:lpstr>
      <vt:lpstr>Wingdings 3</vt:lpstr>
      <vt:lpstr>Funnel Display</vt:lpstr>
      <vt:lpstr>Funnel Sans</vt:lpstr>
      <vt:lpstr>Ebrima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UJA</dc:creator>
  <cp:lastModifiedBy>admin</cp:lastModifiedBy>
  <cp:revision>40</cp:revision>
  <dcterms:created xsi:type="dcterms:W3CDTF">2025-06-25T15:29:48Z</dcterms:created>
  <dcterms:modified xsi:type="dcterms:W3CDTF">2025-06-30T08:46:51Z</dcterms:modified>
</cp:coreProperties>
</file>