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669088" cy="9926638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E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s-E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3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s-E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3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s-E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3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s-E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3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6D1F28DD-8ECC-4555-9A58-98244568D374}" type="slidenum">
              <a:rPr lang="es-ES" sz="1400" b="0" strike="noStrike" spc="-1">
                <a:latin typeface="Times New Roman"/>
              </a:rPr>
              <a:t>‹Nº›</a:t>
            </a:fld>
            <a:endParaRPr lang="es-E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0670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4050" cy="3348038"/>
          </a:xfrm>
          <a:prstGeom prst="rect">
            <a:avLst/>
          </a:prstGeom>
        </p:spPr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67080" y="4777200"/>
            <a:ext cx="5333400" cy="3906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88" name="CustomShape 3"/>
          <p:cNvSpPr/>
          <p:nvPr/>
        </p:nvSpPr>
        <p:spPr>
          <a:xfrm>
            <a:off x="3777480" y="9428760"/>
            <a:ext cx="2888280" cy="49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A689B64-9474-4EB4-9C82-48360EC19FA6}" type="slidenum">
              <a:rPr lang="fr-FR" sz="1200" b="0" strike="noStrike" spc="-1">
                <a:solidFill>
                  <a:srgbClr val="000000"/>
                </a:solidFill>
                <a:latin typeface="Times New Roman"/>
              </a:rPr>
              <a:t>4</a:t>
            </a:fld>
            <a:endParaRPr lang="es-E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4050" cy="3348038"/>
          </a:xfrm>
          <a:prstGeom prst="rect">
            <a:avLst/>
          </a:prstGeom>
        </p:spPr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667080" y="4777200"/>
            <a:ext cx="5333400" cy="3906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91" name="CustomShape 3"/>
          <p:cNvSpPr/>
          <p:nvPr/>
        </p:nvSpPr>
        <p:spPr>
          <a:xfrm>
            <a:off x="3777480" y="9428760"/>
            <a:ext cx="2888280" cy="49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5DC76A03-FE0C-410A-A424-1CD8001EC215}" type="slidenum">
              <a:rPr lang="fr-FR" sz="1200" b="0" strike="noStrike" spc="-1">
                <a:solidFill>
                  <a:srgbClr val="000000"/>
                </a:solidFill>
                <a:latin typeface="Times New Roman"/>
              </a:rPr>
              <a:t>5</a:t>
            </a:fld>
            <a:endParaRPr lang="es-E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4050" cy="3348038"/>
          </a:xfrm>
          <a:prstGeom prst="rect">
            <a:avLst/>
          </a:prstGeom>
        </p:spPr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67080" y="4777200"/>
            <a:ext cx="5333400" cy="3906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94" name="CustomShape 3"/>
          <p:cNvSpPr/>
          <p:nvPr/>
        </p:nvSpPr>
        <p:spPr>
          <a:xfrm>
            <a:off x="3777480" y="9428760"/>
            <a:ext cx="2888280" cy="49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68ABFCD-0FBC-4F96-B95F-3DBBAD4513EF}" type="slidenum">
              <a:rPr lang="fr-FR" sz="1200" b="0" strike="noStrike" spc="-1">
                <a:solidFill>
                  <a:srgbClr val="000000"/>
                </a:solidFill>
                <a:latin typeface="Times New Roman"/>
              </a:rPr>
              <a:t>7</a:t>
            </a:fld>
            <a:endParaRPr lang="es-E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4050" cy="3348038"/>
          </a:xfrm>
          <a:prstGeom prst="rect">
            <a:avLst/>
          </a:prstGeom>
        </p:spPr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67080" y="4777200"/>
            <a:ext cx="5333400" cy="3906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97" name="CustomShape 3"/>
          <p:cNvSpPr/>
          <p:nvPr/>
        </p:nvSpPr>
        <p:spPr>
          <a:xfrm>
            <a:off x="3777480" y="9428760"/>
            <a:ext cx="2888280" cy="49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7CB88266-03C8-4657-BBB7-2D6E3D46651D}" type="slidenum">
              <a:rPr lang="fr-FR" sz="1200" b="0" strike="noStrike" spc="-1">
                <a:solidFill>
                  <a:srgbClr val="000000"/>
                </a:solidFill>
                <a:latin typeface="Times New Roman"/>
              </a:rPr>
              <a:t>8</a:t>
            </a:fld>
            <a:endParaRPr lang="es-E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1241425"/>
            <a:ext cx="4464050" cy="3348038"/>
          </a:xfrm>
          <a:prstGeom prst="rect">
            <a:avLst/>
          </a:prstGeom>
        </p:spPr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667080" y="4777200"/>
            <a:ext cx="5333400" cy="3906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200" name="CustomShape 3"/>
          <p:cNvSpPr/>
          <p:nvPr/>
        </p:nvSpPr>
        <p:spPr>
          <a:xfrm>
            <a:off x="3777480" y="9428760"/>
            <a:ext cx="2888280" cy="49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96AB1E77-5917-479E-A402-334996E1DE1C}" type="slidenum">
              <a:rPr lang="fr-FR" sz="1200" b="0" strike="noStrike" spc="-1">
                <a:solidFill>
                  <a:srgbClr val="000000"/>
                </a:solidFill>
                <a:latin typeface="Times New Roman"/>
              </a:rPr>
              <a:t>9</a:t>
            </a:fld>
            <a:endParaRPr lang="es-E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3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/>
          <p:cNvSpPr/>
          <p:nvPr/>
        </p:nvSpPr>
        <p:spPr>
          <a:xfrm>
            <a:off x="0" y="1080"/>
            <a:ext cx="7885080" cy="12783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" name="Image 7" descr="Une image contenant bleu, très coloré, oiseau, eau&#10;&#10;Description générée automatiquement"/>
          <p:cNvPicPr/>
          <p:nvPr/>
        </p:nvPicPr>
        <p:blipFill>
          <a:blip r:embed="rId14"/>
          <a:stretch/>
        </p:blipFill>
        <p:spPr>
          <a:xfrm>
            <a:off x="7862760" y="0"/>
            <a:ext cx="1279440" cy="1279440"/>
          </a:xfrm>
          <a:prstGeom prst="rect">
            <a:avLst/>
          </a:prstGeom>
          <a:ln w="0">
            <a:noFill/>
          </a:ln>
        </p:spPr>
      </p:pic>
      <p:sp>
        <p:nvSpPr>
          <p:cNvPr id="2" name="CustomShape 2"/>
          <p:cNvSpPr/>
          <p:nvPr/>
        </p:nvSpPr>
        <p:spPr>
          <a:xfrm>
            <a:off x="0" y="0"/>
            <a:ext cx="120240" cy="12794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3"/>
          <p:cNvSpPr/>
          <p:nvPr/>
        </p:nvSpPr>
        <p:spPr>
          <a:xfrm>
            <a:off x="0" y="1281240"/>
            <a:ext cx="120240" cy="55742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4"/>
          <p:cNvSpPr/>
          <p:nvPr/>
        </p:nvSpPr>
        <p:spPr>
          <a:xfrm>
            <a:off x="7224120" y="1046520"/>
            <a:ext cx="502200" cy="12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35CA550B-89EE-4786-B227-28480D4DD3AE}" type="slidenum">
              <a:rPr lang="fr-CH" sz="1200" b="0" strike="noStrike" spc="-1">
                <a:solidFill>
                  <a:srgbClr val="FFFFFF"/>
                </a:solidFill>
                <a:latin typeface="Arial"/>
                <a:ea typeface="DejaVu Sans"/>
              </a:rPr>
              <a:t>‹Nº›</a:t>
            </a:fld>
            <a:endParaRPr lang="es-ES" sz="1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E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Seventh Outline Level</a:t>
            </a:r>
          </a:p>
        </p:txBody>
      </p:sp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2BC22320-3177-0E4C-A063-7997A767243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880" y="6026654"/>
            <a:ext cx="1929960" cy="6829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0" y="1080"/>
            <a:ext cx="7885080" cy="12783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5" name="Image 7" descr="Une image contenant bleu, très coloré, oiseau, eau&#10;&#10;Description générée automatiquement"/>
          <p:cNvPicPr/>
          <p:nvPr/>
        </p:nvPicPr>
        <p:blipFill>
          <a:blip r:embed="rId14"/>
          <a:stretch/>
        </p:blipFill>
        <p:spPr>
          <a:xfrm>
            <a:off x="7862760" y="0"/>
            <a:ext cx="1279440" cy="1279440"/>
          </a:xfrm>
          <a:prstGeom prst="rect">
            <a:avLst/>
          </a:prstGeom>
          <a:ln w="0">
            <a:noFill/>
          </a:ln>
        </p:spPr>
      </p:pic>
      <p:sp>
        <p:nvSpPr>
          <p:cNvPr id="46" name="CustomShape 2"/>
          <p:cNvSpPr/>
          <p:nvPr/>
        </p:nvSpPr>
        <p:spPr>
          <a:xfrm>
            <a:off x="0" y="0"/>
            <a:ext cx="120240" cy="12794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0" y="1281240"/>
            <a:ext cx="120240" cy="55742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4"/>
          <p:cNvSpPr/>
          <p:nvPr/>
        </p:nvSpPr>
        <p:spPr>
          <a:xfrm>
            <a:off x="7224120" y="1046520"/>
            <a:ext cx="502200" cy="12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5550167C-935D-4C25-82A3-B56EA8528E6F}" type="slidenum">
              <a:rPr lang="fr-CH" sz="1200" b="0" strike="noStrike" spc="-1">
                <a:solidFill>
                  <a:srgbClr val="FFFFFF"/>
                </a:solidFill>
                <a:latin typeface="Arial"/>
                <a:ea typeface="DejaVu Sans"/>
              </a:rPr>
              <a:t>‹Nº›</a:t>
            </a:fld>
            <a:endParaRPr lang="es-ES" sz="1200" b="0" strike="noStrike" spc="-1">
              <a:latin typeface="Arial"/>
            </a:endParaRPr>
          </a:p>
        </p:txBody>
      </p:sp>
      <p:sp>
        <p:nvSpPr>
          <p:cNvPr id="50" name="CustomShape 5"/>
          <p:cNvSpPr/>
          <p:nvPr/>
        </p:nvSpPr>
        <p:spPr>
          <a:xfrm>
            <a:off x="7691040" y="1117440"/>
            <a:ext cx="182880" cy="36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E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52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Seventh Outline Level</a:t>
            </a:r>
          </a:p>
        </p:txBody>
      </p:sp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2D1DB357-7DE2-F84B-9958-25D7E0C5CFA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880" y="6026654"/>
            <a:ext cx="1929960" cy="6829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0" y="1080"/>
            <a:ext cx="7885080" cy="12783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0" name="Image 7" descr="Une image contenant bleu, très coloré, oiseau, eau&#10;&#10;Description générée automatiquement"/>
          <p:cNvPicPr/>
          <p:nvPr/>
        </p:nvPicPr>
        <p:blipFill>
          <a:blip r:embed="rId14"/>
          <a:stretch/>
        </p:blipFill>
        <p:spPr>
          <a:xfrm>
            <a:off x="7862760" y="0"/>
            <a:ext cx="1279440" cy="1279440"/>
          </a:xfrm>
          <a:prstGeom prst="rect">
            <a:avLst/>
          </a:prstGeom>
          <a:ln w="0">
            <a:noFill/>
          </a:ln>
        </p:spPr>
      </p:pic>
      <p:sp>
        <p:nvSpPr>
          <p:cNvPr id="91" name="CustomShape 2"/>
          <p:cNvSpPr/>
          <p:nvPr/>
        </p:nvSpPr>
        <p:spPr>
          <a:xfrm>
            <a:off x="0" y="0"/>
            <a:ext cx="120240" cy="12794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CustomShape 3"/>
          <p:cNvSpPr/>
          <p:nvPr/>
        </p:nvSpPr>
        <p:spPr>
          <a:xfrm>
            <a:off x="0" y="1281240"/>
            <a:ext cx="120240" cy="55742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CustomShape 4"/>
          <p:cNvSpPr/>
          <p:nvPr/>
        </p:nvSpPr>
        <p:spPr>
          <a:xfrm>
            <a:off x="7224120" y="1046520"/>
            <a:ext cx="502200" cy="12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F2B63CA8-6069-40E9-85FD-866320CC79E6}" type="slidenum">
              <a:rPr lang="fr-CH" sz="1200" b="0" strike="noStrike" spc="-1">
                <a:solidFill>
                  <a:srgbClr val="FFFFFF"/>
                </a:solidFill>
                <a:latin typeface="Arial"/>
                <a:ea typeface="DejaVu Sans"/>
              </a:rPr>
              <a:t>‹Nº›</a:t>
            </a:fld>
            <a:endParaRPr lang="es-ES" sz="1200" b="0" strike="noStrike" spc="-1">
              <a:latin typeface="Arial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E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96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Seventh Outline Level</a:t>
            </a:r>
          </a:p>
        </p:txBody>
      </p:sp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BF7D8300-962B-5F4F-AABB-612F8FE9D92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880" y="6026654"/>
            <a:ext cx="1929960" cy="6829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es.unesco.org/themes/water-security/wwap/wwdr/2020" TargetMode="External"/><Relationship Id="rId3" Type="http://schemas.openxmlformats.org/officeDocument/2006/relationships/hyperlink" Target="https://www.ramsar.org/sites/default/files/documents/library/leaflet_1.pdf%20p4" TargetMode="External"/><Relationship Id="rId7" Type="http://schemas.openxmlformats.org/officeDocument/2006/relationships/hyperlink" Target="https://sciencing.com/do-wetlands-filter-water-6398284.html" TargetMode="External"/><Relationship Id="rId12" Type="http://schemas.openxmlformats.org/officeDocument/2006/relationships/hyperlink" Target="https://www.who.int/news-room/fact-sheets/detail/drinking-water" TargetMode="External"/><Relationship Id="rId2" Type="http://schemas.openxmlformats.org/officeDocument/2006/relationships/hyperlink" Target="https://www.ramsar.org/sites/default/files/flipbooks/ramsar_gwo_spanish_web.pdf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publish.csiro.au/mf/MF18391" TargetMode="External"/><Relationship Id="rId11" Type="http://schemas.openxmlformats.org/officeDocument/2006/relationships/hyperlink" Target="https://www.unwater.org/water-facts/quality-and-wastewater-2/" TargetMode="External"/><Relationship Id="rId5" Type="http://schemas.openxmlformats.org/officeDocument/2006/relationships/hyperlink" Target="https://www.ramsar.org/sites/default/files/documents/library/services_06_s.pdf" TargetMode="External"/><Relationship Id="rId10" Type="http://schemas.openxmlformats.org/officeDocument/2006/relationships/hyperlink" Target="https://unesdoc.unesco.org/ark:/48223/pf0000372876.locale=en" TargetMode="External"/><Relationship Id="rId4" Type="http://schemas.openxmlformats.org/officeDocument/2006/relationships/hyperlink" Target="https://docs.wbcsd.org/2019/12/WBCSD_Feeding_3.5_billion-Innovative_finance_for_Climate-Smart_Rice.pdf" TargetMode="External"/><Relationship Id="rId9" Type="http://schemas.openxmlformats.org/officeDocument/2006/relationships/hyperlink" Target="https://wedocs.unep.org/bitstream/handle/20.500.11822/8002/-Ecosystems%20for%20%20water%20and%20food%20security-20111057.pdf?sequence=3&amp;amp;isAllowed=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environment.org/news-and-stories/press-release/half-world-face-severe-water-stress-2030-unless-water-use-decoupled%2021%20March%202016" TargetMode="External"/><Relationship Id="rId3" Type="http://schemas.openxmlformats.org/officeDocument/2006/relationships/hyperlink" Target="https://www.ramsar.org/sites/default/files/documents/library/strp20_agenda_item_5_geo-wetlands_mpaganini.pdf" TargetMode="External"/><Relationship Id="rId7" Type="http://schemas.openxmlformats.org/officeDocument/2006/relationships/hyperlink" Target="https://www.ipcc.ch/site/assets/uploads/2018/02/WGIIAR5-Chap3_FINAL.pdf" TargetMode="External"/><Relationship Id="rId2" Type="http://schemas.openxmlformats.org/officeDocument/2006/relationships/hyperlink" Target="https://blog.nationalgeographic.org/2014/06/24/recent-loss-of-freshwater-wetlands-worldwide-valued-at-2-7-trillion-per-year/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fes.awsassets.panda.org/downloads/infomeplanetavivo_2020_resumen_1.pdf" TargetMode="External"/><Relationship Id="rId11" Type="http://schemas.openxmlformats.org/officeDocument/2006/relationships/hyperlink" Target="https://www.bbc.com/future/article/20170412-is-the-world-running-out-of-fresh-water" TargetMode="External"/><Relationship Id="rId5" Type="http://schemas.openxmlformats.org/officeDocument/2006/relationships/hyperlink" Target="https://www.cbd.int/gbo/gbo5/publication/gbo-5-es.pdf" TargetMode="External"/><Relationship Id="rId10" Type="http://schemas.openxmlformats.org/officeDocument/2006/relationships/hyperlink" Target="https://journals.plos.org/plosone/article?id=10.1371/journal.pone.0228369" TargetMode="External"/><Relationship Id="rId4" Type="http://schemas.openxmlformats.org/officeDocument/2006/relationships/hyperlink" Target="https://www.humanitarianresponse.info/sites/www.humanitarianresponse.info/files/documents/files/whdt2018_web_final_singles.pdf" TargetMode="External"/><Relationship Id="rId9" Type="http://schemas.openxmlformats.org/officeDocument/2006/relationships/hyperlink" Target="https://sustainabledevelopment.un.org/content/documents/hlpwater/08-WaterInfrastInvest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 4" descr="Une image contenant herbe, bleu, oiseau, très coloré&#10;&#10;Description générée automatiquement"/>
          <p:cNvPicPr/>
          <p:nvPr/>
        </p:nvPicPr>
        <p:blipFill>
          <a:blip r:embed="rId2"/>
          <a:stretch/>
        </p:blipFill>
        <p:spPr>
          <a:xfrm>
            <a:off x="10440" y="0"/>
            <a:ext cx="9144000" cy="6858000"/>
          </a:xfrm>
          <a:prstGeom prst="rect">
            <a:avLst/>
          </a:prstGeom>
          <a:ln w="0">
            <a:noFill/>
          </a:ln>
        </p:spPr>
      </p:pic>
      <p:sp>
        <p:nvSpPr>
          <p:cNvPr id="141" name="CustomShape 1"/>
          <p:cNvSpPr/>
          <p:nvPr/>
        </p:nvSpPr>
        <p:spPr>
          <a:xfrm>
            <a:off x="10440" y="446400"/>
            <a:ext cx="9120960" cy="814680"/>
          </a:xfrm>
          <a:prstGeom prst="rect">
            <a:avLst/>
          </a:prstGeom>
          <a:noFill/>
          <a:ln w="0">
            <a:noFill/>
          </a:ln>
          <a:effectLst>
            <a:outerShdw blurRad="520700" sx="119000" sy="119000" algn="tl" rotWithShape="0">
              <a:srgbClr val="000000">
                <a:alpha val="1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8000" b="1" strike="noStrike" spc="-1">
                <a:solidFill>
                  <a:srgbClr val="FFFFFF"/>
                </a:solidFill>
                <a:latin typeface="Arial"/>
                <a:ea typeface="DejaVu Sans"/>
              </a:rPr>
              <a:t>Inseparables</a:t>
            </a:r>
            <a:endParaRPr lang="es-ES" sz="8000" b="0" strike="noStrike" spc="-1"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2051799" y="1022178"/>
            <a:ext cx="5277600" cy="694080"/>
          </a:xfrm>
          <a:prstGeom prst="rect">
            <a:avLst/>
          </a:prstGeom>
          <a:noFill/>
          <a:ln w="0">
            <a:noFill/>
          </a:ln>
          <a:effectLst>
            <a:outerShdw blurRad="203200" dist="7632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55000" lnSpcReduction="20000"/>
          </a:bodyPr>
          <a:lstStyle/>
          <a:p>
            <a:pPr>
              <a:lnSpc>
                <a:spcPct val="90000"/>
              </a:lnSpc>
            </a:pPr>
            <a:r>
              <a:rPr lang="fr-CH" sz="6000" b="1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agua</a:t>
            </a:r>
            <a:r>
              <a:rPr lang="fr-CH" sz="60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, </a:t>
            </a:r>
            <a:r>
              <a:rPr lang="fr-CH" sz="6000" b="1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humedales</a:t>
            </a:r>
            <a:r>
              <a:rPr lang="fr-CH" sz="60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 y vida</a:t>
            </a:r>
            <a:endParaRPr lang="es-ES" sz="6000" b="0" strike="noStrike" spc="-1" dirty="0">
              <a:latin typeface="Arial"/>
            </a:endParaRPr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7B3C7829-EA9D-3D4D-A707-83FE17094F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086" y="5383934"/>
            <a:ext cx="3614056" cy="1284372"/>
          </a:xfrm>
          <a:prstGeom prst="rect">
            <a:avLst/>
          </a:prstGeom>
          <a:effectLst>
            <a:outerShdw blurRad="241300" dir="5400000" sx="103000" sy="103000" algn="ctr" rotWithShape="0">
              <a:schemeClr val="accent6">
                <a:lumMod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628560" y="0"/>
            <a:ext cx="7885080" cy="132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2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La pérdida de humedales y </a:t>
            </a:r>
            <a:r>
              <a:rPr lang="en-GB" sz="3200" b="1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nuestro</a:t>
            </a:r>
            <a:r>
              <a:rPr lang="en-GB" sz="32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 planeta</a:t>
            </a:r>
            <a:endParaRPr lang="es-ES" sz="3200" b="0" strike="noStrike" spc="-1" dirty="0"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 rot="21571800">
            <a:off x="558360" y="1258920"/>
            <a:ext cx="8459280" cy="453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6800">
              <a:lnSpc>
                <a:spcPct val="100000"/>
              </a:lnSpc>
              <a:spcAft>
                <a:spcPts val="1001"/>
              </a:spcAft>
              <a:buClr>
                <a:srgbClr val="70AD47"/>
              </a:buClr>
              <a:buFont typeface="Arial"/>
              <a:buChar char="•"/>
            </a:pPr>
            <a:r>
              <a:rPr lang="x-none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Una de cada tres </a:t>
            </a:r>
            <a:r>
              <a:rPr lang="x-none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especies de agua dulce y </a:t>
            </a:r>
            <a:r>
              <a:rPr lang="x-none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una cuarta parte</a:t>
            </a:r>
            <a:r>
              <a:rPr lang="x-none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de todas las especies de los humedales están amenazadas de </a:t>
            </a:r>
            <a:r>
              <a:rPr lang="x-none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extinción</a:t>
            </a:r>
            <a:r>
              <a:rPr lang="x-none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por la disminución de los humedales</a:t>
            </a:r>
            <a:endParaRPr lang="es-ES" sz="2400" b="0" strike="noStrike" spc="-1" dirty="0">
              <a:latin typeface="Arial"/>
            </a:endParaRPr>
          </a:p>
          <a:p>
            <a:pPr marL="685800" lvl="1" indent="-226800">
              <a:lnSpc>
                <a:spcPct val="100000"/>
              </a:lnSpc>
              <a:spcAft>
                <a:spcPts val="700"/>
              </a:spcAft>
              <a:buClr>
                <a:srgbClr val="2E75B6"/>
              </a:buClr>
              <a:buFont typeface="Wingdings" charset="2"/>
              <a:buChar char=""/>
            </a:pPr>
            <a:r>
              <a:rPr lang="fr-CH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La construcción intensiva de infraestructuras hídricas fue un factor clave de la pérdida del </a:t>
            </a:r>
            <a:r>
              <a:rPr lang="x-non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35 % de la biodiversidad de agua dulce entre 1970-2005</a:t>
            </a:r>
            <a:endParaRPr lang="es-ES" sz="1800" b="0" strike="noStrike" spc="-1" dirty="0">
              <a:latin typeface="Arial"/>
            </a:endParaRPr>
          </a:p>
          <a:p>
            <a:pPr marL="228600" indent="-226800">
              <a:lnSpc>
                <a:spcPct val="100000"/>
              </a:lnSpc>
              <a:spcAft>
                <a:spcPts val="1001"/>
              </a:spcAft>
              <a:buClr>
                <a:srgbClr val="70AD47"/>
              </a:buClr>
              <a:buFont typeface="Arial"/>
              <a:buChar char="•"/>
              <a:tabLst>
                <a:tab pos="0" algn="l"/>
              </a:tabLst>
            </a:pPr>
            <a:r>
              <a:rPr lang="x-none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El cambio climático </a:t>
            </a:r>
            <a:r>
              <a:rPr lang="x-none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exacerba la crisis de los humedales y el agua</a:t>
            </a:r>
            <a:endParaRPr lang="es-ES" sz="2400" b="0" strike="noStrike" spc="-1" dirty="0">
              <a:latin typeface="Arial"/>
            </a:endParaRPr>
          </a:p>
          <a:p>
            <a:pPr marL="685800" lvl="1" indent="-226800">
              <a:lnSpc>
                <a:spcPct val="100000"/>
              </a:lnSpc>
              <a:spcAft>
                <a:spcPts val="700"/>
              </a:spcAft>
              <a:buClr>
                <a:srgbClr val="2E75B6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x-non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Se prevé una reducción considerable en la cantidad de agua subterránea y superficial renovable en regiones ya áridas de aquí a 2050</a:t>
            </a:r>
            <a:endParaRPr lang="es-ES" sz="1800" b="0" strike="noStrike" spc="-1" dirty="0">
              <a:latin typeface="Arial"/>
            </a:endParaRPr>
          </a:p>
          <a:p>
            <a:pPr marL="685800" lvl="1" indent="-226800">
              <a:lnSpc>
                <a:spcPct val="100000"/>
              </a:lnSpc>
              <a:spcAft>
                <a:spcPts val="700"/>
              </a:spcAft>
              <a:buClr>
                <a:srgbClr val="2E75B6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fr-CH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Se sufrirá estrés hídrico en nuevas regiones, incrementando la                                  competencia por el agua entre personas y ecosistemas</a:t>
            </a:r>
            <a:endParaRPr lang="es-ES" sz="1800" b="0" strike="noStrike" spc="-1" dirty="0">
              <a:latin typeface="Arial"/>
            </a:endParaRPr>
          </a:p>
        </p:txBody>
      </p:sp>
      <p:pic>
        <p:nvPicPr>
          <p:cNvPr id="170" name="Image 3"/>
          <p:cNvPicPr/>
          <p:nvPr/>
        </p:nvPicPr>
        <p:blipFill>
          <a:blip r:embed="rId2"/>
          <a:stretch/>
        </p:blipFill>
        <p:spPr>
          <a:xfrm rot="1025400">
            <a:off x="333573" y="5500828"/>
            <a:ext cx="2044057" cy="1350008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 3"/>
          <p:cNvPicPr/>
          <p:nvPr/>
        </p:nvPicPr>
        <p:blipFill>
          <a:blip r:embed="rId2"/>
          <a:stretch/>
        </p:blipFill>
        <p:spPr>
          <a:xfrm rot="2136000">
            <a:off x="190080" y="5817171"/>
            <a:ext cx="1953360" cy="1279800"/>
          </a:xfrm>
          <a:prstGeom prst="rect">
            <a:avLst/>
          </a:prstGeom>
          <a:ln w="0">
            <a:noFill/>
          </a:ln>
        </p:spPr>
      </p:pic>
      <p:sp>
        <p:nvSpPr>
          <p:cNvPr id="172" name="CustomShape 1"/>
          <p:cNvSpPr/>
          <p:nvPr/>
        </p:nvSpPr>
        <p:spPr>
          <a:xfrm>
            <a:off x="628560" y="0"/>
            <a:ext cx="7885080" cy="132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x-none" sz="3200" b="1" strike="noStrike" spc="-1">
                <a:solidFill>
                  <a:srgbClr val="FFFFFF"/>
                </a:solidFill>
                <a:latin typeface="Arial"/>
                <a:ea typeface="DejaVu Sans"/>
              </a:rPr>
              <a:t>Humedales para la sostenibilidad</a:t>
            </a:r>
            <a:r>
              <a:rPr lang="fr-CH" sz="32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/>
            </a:r>
            <a:br>
              <a:rPr lang="fr-CH" sz="3200" b="1" strike="noStrike" spc="-1" dirty="0">
                <a:solidFill>
                  <a:srgbClr val="FFFFFF"/>
                </a:solidFill>
                <a:latin typeface="Arial"/>
                <a:ea typeface="DejaVu Sans"/>
              </a:rPr>
            </a:br>
            <a:r>
              <a:rPr lang="x-none" sz="3200" b="1" strike="noStrike" spc="-1">
                <a:solidFill>
                  <a:srgbClr val="FFFFFF"/>
                </a:solidFill>
                <a:latin typeface="Arial"/>
                <a:ea typeface="DejaVu Sans"/>
              </a:rPr>
              <a:t>del agua</a:t>
            </a:r>
            <a:endParaRPr lang="es-ES" sz="3200" b="0" strike="noStrike" spc="-1" dirty="0">
              <a:latin typeface="Arial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627087" y="1346212"/>
            <a:ext cx="7885080" cy="4434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x-none" sz="24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Podríamos tener </a:t>
            </a:r>
            <a:r>
              <a:rPr lang="x-none" sz="24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agua suficiente</a:t>
            </a:r>
            <a:r>
              <a:rPr lang="x-none" sz="24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lang="x-none" sz="24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valorando </a:t>
            </a:r>
            <a:r>
              <a:rPr lang="x-none" sz="24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y </a:t>
            </a:r>
            <a:r>
              <a:rPr lang="x-none" sz="24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gestionando </a:t>
            </a:r>
            <a:r>
              <a:rPr lang="x-none" sz="24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mejor los humedales y el agua y considerando a ambos como una </a:t>
            </a:r>
            <a:r>
              <a:rPr lang="x-none" sz="24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responsabilidad colectiva.</a:t>
            </a:r>
            <a:endParaRPr lang="es-E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latin typeface="Arial"/>
            </a:endParaRPr>
          </a:p>
          <a:p>
            <a:pPr marL="228600" indent="-226800">
              <a:lnSpc>
                <a:spcPct val="100000"/>
              </a:lnSpc>
              <a:spcAft>
                <a:spcPts val="1001"/>
              </a:spcAft>
              <a:buClr>
                <a:srgbClr val="70AD47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Dejemos de destruir y empecemos a restaurar</a:t>
            </a:r>
            <a:endParaRPr lang="es-ES" sz="2200" b="0" strike="noStrike" spc="-1" dirty="0">
              <a:latin typeface="Arial"/>
            </a:endParaRPr>
          </a:p>
          <a:p>
            <a:pPr marL="685800" lvl="1" indent="-226800">
              <a:lnSpc>
                <a:spcPct val="100000"/>
              </a:lnSpc>
              <a:spcAft>
                <a:spcPts val="700"/>
              </a:spcAft>
              <a:buClr>
                <a:srgbClr val="2E75B6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x-non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La protección, la restauración y el uso racional de los humedales permitiría </a:t>
            </a:r>
            <a:r>
              <a:rPr lang="x-non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satisfacer una mayor demanda</a:t>
            </a:r>
            <a:r>
              <a:rPr lang="x-non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de agua de manera sostenible</a:t>
            </a:r>
            <a:endParaRPr lang="es-ES" sz="1800" b="0" strike="noStrike" spc="-1" dirty="0">
              <a:latin typeface="Arial"/>
            </a:endParaRPr>
          </a:p>
          <a:p>
            <a:pPr marL="228600" indent="-226800">
              <a:lnSpc>
                <a:spcPct val="100000"/>
              </a:lnSpc>
              <a:spcAft>
                <a:spcPts val="1001"/>
              </a:spcAft>
              <a:buClr>
                <a:srgbClr val="70AD47"/>
              </a:buClr>
              <a:buFont typeface="Arial"/>
              <a:buChar char="•"/>
              <a:tabLst>
                <a:tab pos="0" algn="l"/>
              </a:tabLst>
            </a:pPr>
            <a:r>
              <a:rPr lang="x-none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Gestión Integrada de los Recursos Hídricos </a:t>
            </a:r>
            <a:endParaRPr lang="es-ES" sz="2200" b="0" strike="noStrike" spc="-1" dirty="0">
              <a:latin typeface="Arial"/>
            </a:endParaRPr>
          </a:p>
          <a:p>
            <a:pPr marL="685800" lvl="1" indent="-226800">
              <a:lnSpc>
                <a:spcPct val="100000"/>
              </a:lnSpc>
              <a:spcAft>
                <a:spcPts val="700"/>
              </a:spcAft>
              <a:buClr>
                <a:srgbClr val="2E75B6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Coordinar el agua, la tierra y los recursos para brindar un máximo de bienestar social y económico </a:t>
            </a:r>
            <a:r>
              <a:rPr lang="en-GB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sin comprometer la sostenibilidad           de los ecosistemas</a:t>
            </a: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endParaRPr lang="es-ES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628802" y="227708"/>
            <a:ext cx="7885080" cy="136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32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Humedales: Conservarlos y</a:t>
            </a:r>
            <a:br>
              <a:rPr lang="en-GB" sz="3200" b="1" strike="noStrike" spc="-1" dirty="0">
                <a:solidFill>
                  <a:srgbClr val="FFFFFF"/>
                </a:solidFill>
                <a:latin typeface="Arial"/>
                <a:ea typeface="DejaVu Sans"/>
              </a:rPr>
            </a:br>
            <a:r>
              <a:rPr lang="en-GB" sz="32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utilizarlos</a:t>
            </a:r>
            <a:r>
              <a:rPr lang="es-ES" sz="32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n-GB" sz="32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de manera racional</a:t>
            </a:r>
            <a:r>
              <a:rPr dirty="0"/>
              <a:t/>
            </a:r>
            <a:br>
              <a:rPr dirty="0"/>
            </a:br>
            <a:endParaRPr lang="es-ES" sz="3200" b="0" strike="noStrike" spc="-1" dirty="0"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655506" y="1327970"/>
            <a:ext cx="7885080" cy="3955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en-GB" sz="24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¿Qué podemos hacer? </a:t>
            </a:r>
            <a:endParaRPr lang="es-ES" sz="2400" b="0" strike="noStrike" spc="-1" dirty="0">
              <a:latin typeface="Arial"/>
            </a:endParaRPr>
          </a:p>
          <a:p>
            <a:pPr marL="228600" indent="-226800">
              <a:lnSpc>
                <a:spcPct val="100000"/>
              </a:lnSpc>
              <a:spcAft>
                <a:spcPts val="1001"/>
              </a:spcAft>
              <a:buClr>
                <a:srgbClr val="70AD47"/>
              </a:buClr>
              <a:buFont typeface="Arial"/>
              <a:buChar char="•"/>
              <a:tabLst>
                <a:tab pos="0" algn="l"/>
              </a:tabLst>
            </a:pPr>
            <a:r>
              <a:rPr lang="x-non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No represar, desviar ni drenar agua </a:t>
            </a:r>
            <a:endParaRPr lang="es-ES" sz="1800" b="0" strike="noStrike" spc="-1" dirty="0">
              <a:latin typeface="Arial"/>
            </a:endParaRPr>
          </a:p>
          <a:p>
            <a:pPr marL="228600" indent="-226800">
              <a:lnSpc>
                <a:spcPct val="100000"/>
              </a:lnSpc>
              <a:spcAft>
                <a:spcPts val="1001"/>
              </a:spcAft>
              <a:buClr>
                <a:srgbClr val="70AD47"/>
              </a:buClr>
              <a:buFont typeface="Arial"/>
              <a:buChar char="•"/>
              <a:tabLst>
                <a:tab pos="0" algn="l"/>
              </a:tabLst>
            </a:pPr>
            <a:r>
              <a:rPr lang="x-non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El sector industrial </a:t>
            </a:r>
            <a:r>
              <a:rPr lang="x-non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tiene la oportunidad de </a:t>
            </a:r>
            <a:r>
              <a:rPr lang="x-non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reducir</a:t>
            </a:r>
            <a:r>
              <a:rPr lang="x-non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el uso de agua hasta en un </a:t>
            </a:r>
            <a:r>
              <a:rPr lang="x-non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50 %</a:t>
            </a:r>
            <a:endParaRPr lang="es-ES" sz="1800" b="0" strike="noStrike" spc="-1" dirty="0">
              <a:latin typeface="Arial"/>
            </a:endParaRPr>
          </a:p>
          <a:p>
            <a:pPr marL="228600" indent="-226800">
              <a:lnSpc>
                <a:spcPct val="100000"/>
              </a:lnSpc>
              <a:spcAft>
                <a:spcPts val="1001"/>
              </a:spcAft>
              <a:buClr>
                <a:srgbClr val="70AD47"/>
              </a:buClr>
              <a:buFont typeface="Arial"/>
              <a:buChar char="•"/>
              <a:tabLst>
                <a:tab pos="0" algn="l"/>
              </a:tabLst>
            </a:pPr>
            <a:r>
              <a:rPr lang="x-non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La agricultura </a:t>
            </a:r>
            <a:r>
              <a:rPr lang="x-non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puede producir alimento </a:t>
            </a:r>
            <a:r>
              <a:rPr lang="x-none" sz="1800" b="0" u="sng" strike="noStrike" spc="-1" dirty="0">
                <a:solidFill>
                  <a:srgbClr val="000000"/>
                </a:solidFill>
                <a:uFillTx/>
                <a:latin typeface="Arial"/>
                <a:ea typeface="DejaVu Sans"/>
              </a:rPr>
              <a:t>y también</a:t>
            </a:r>
            <a:r>
              <a:rPr lang="x-non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x-non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ser custodia de los humedales o el agua</a:t>
            </a:r>
            <a:endParaRPr lang="es-ES" sz="1800" b="0" strike="noStrike" spc="-1" dirty="0">
              <a:latin typeface="Arial"/>
            </a:endParaRPr>
          </a:p>
          <a:p>
            <a:pPr marL="228600" indent="-226800">
              <a:lnSpc>
                <a:spcPct val="100000"/>
              </a:lnSpc>
              <a:spcAft>
                <a:spcPts val="1001"/>
              </a:spcAft>
              <a:buClr>
                <a:srgbClr val="70AD47"/>
              </a:buClr>
              <a:buFont typeface="Arial"/>
              <a:buChar char="•"/>
              <a:tabLst>
                <a:tab pos="0" algn="l"/>
              </a:tabLst>
            </a:pPr>
            <a:r>
              <a:rPr lang="x-non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No desperdiciar alimentos</a:t>
            </a:r>
            <a:r>
              <a:rPr lang="x-non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Se ahorraría agua suficiente para llenar el lago Lemán </a:t>
            </a:r>
            <a:r>
              <a:rPr lang="x-non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3 veces cada año</a:t>
            </a:r>
            <a:r>
              <a:rPr lang="x-non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si se eliminaran las </a:t>
            </a:r>
            <a:r>
              <a:rPr lang="x-non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1 300 millones de toneladas de alimentos que se malgastan </a:t>
            </a:r>
            <a:r>
              <a:rPr lang="x-non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de la granja a la mesa</a:t>
            </a:r>
            <a:endParaRPr lang="es-ES" sz="1800" b="0" strike="noStrike" spc="-1" dirty="0">
              <a:latin typeface="Arial"/>
            </a:endParaRPr>
          </a:p>
          <a:p>
            <a:pPr marL="228600" indent="-226800">
              <a:lnSpc>
                <a:spcPct val="100000"/>
              </a:lnSpc>
              <a:spcAft>
                <a:spcPts val="1001"/>
              </a:spcAft>
              <a:buClr>
                <a:srgbClr val="70AD47"/>
              </a:buClr>
              <a:buFont typeface="Arial"/>
              <a:buChar char="•"/>
              <a:tabLst>
                <a:tab pos="0" algn="l"/>
              </a:tabLst>
            </a:pPr>
            <a:r>
              <a:rPr lang="x-non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Aumentar las inversiones </a:t>
            </a:r>
            <a:r>
              <a:rPr lang="x-non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en los humedales como </a:t>
            </a:r>
            <a:r>
              <a:rPr lang="x-non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soluciones basadas en la naturaleza</a:t>
            </a:r>
            <a:r>
              <a:rPr lang="x-non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para la gestión de los recursos hídricos, que actualmente son inferiores al 1 %</a:t>
            </a:r>
            <a:r>
              <a:rPr lang="x-non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s-ES" sz="1800" b="0" strike="noStrike" spc="-1" dirty="0">
              <a:latin typeface="Arial"/>
            </a:endParaRPr>
          </a:p>
          <a:p>
            <a:pPr marL="228600" indent="-226800">
              <a:lnSpc>
                <a:spcPct val="100000"/>
              </a:lnSpc>
              <a:spcAft>
                <a:spcPts val="1001"/>
              </a:spcAft>
              <a:buClr>
                <a:srgbClr val="70AD47"/>
              </a:buClr>
              <a:buFont typeface="Arial"/>
              <a:buChar char="•"/>
              <a:tabLst>
                <a:tab pos="0" algn="l"/>
              </a:tabLst>
            </a:pPr>
            <a:r>
              <a:rPr lang="x-non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Integrar la gestión de los recursos hídricos </a:t>
            </a:r>
            <a:r>
              <a:rPr lang="x-non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en las políticas</a:t>
            </a:r>
            <a:r>
              <a:rPr lang="fr-CH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/>
            </a:r>
            <a:br>
              <a:rPr lang="fr-CH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</a:br>
            <a:r>
              <a:rPr lang="x-non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y la</a:t>
            </a:r>
            <a:r>
              <a:rPr lang="fr-CH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x-non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planificación de todos los sectores a escala local, </a:t>
            </a:r>
            <a:r>
              <a:rPr lang="fr-CH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/>
            </a:r>
            <a:br>
              <a:rPr lang="fr-CH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</a:br>
            <a:r>
              <a:rPr lang="x-non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nacional e internacional</a:t>
            </a: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endParaRPr lang="es-ES" sz="1800" b="0" strike="noStrike" spc="-1" dirty="0">
              <a:latin typeface="Arial"/>
            </a:endParaRPr>
          </a:p>
        </p:txBody>
      </p:sp>
      <p:pic>
        <p:nvPicPr>
          <p:cNvPr id="176" name="Image 3"/>
          <p:cNvPicPr/>
          <p:nvPr/>
        </p:nvPicPr>
        <p:blipFill>
          <a:blip r:embed="rId2"/>
          <a:stretch/>
        </p:blipFill>
        <p:spPr>
          <a:xfrm rot="18663806">
            <a:off x="197046" y="6072652"/>
            <a:ext cx="916920" cy="1115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628560" y="0"/>
            <a:ext cx="7885080" cy="132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x-none" sz="3200" b="1" strike="noStrike" spc="-1">
                <a:solidFill>
                  <a:srgbClr val="FFFFFF"/>
                </a:solidFill>
                <a:latin typeface="Arial"/>
                <a:ea typeface="DejaVu Sans"/>
              </a:rPr>
              <a:t>Día Mundial de los Humedales</a:t>
            </a:r>
            <a:r>
              <a:rPr dirty="0"/>
              <a:t/>
            </a:r>
            <a:br>
              <a:rPr dirty="0"/>
            </a:br>
            <a:r>
              <a:rPr lang="x-none" sz="2700" b="1" strike="noStrike" spc="-1">
                <a:solidFill>
                  <a:srgbClr val="FFFFFF"/>
                </a:solidFill>
                <a:latin typeface="Arial"/>
                <a:ea typeface="DejaVu Sans"/>
              </a:rPr>
              <a:t>2 de febrero de 2021</a:t>
            </a:r>
            <a:endParaRPr lang="es-ES" sz="2700" b="0" strike="noStrike" spc="-1" dirty="0">
              <a:latin typeface="Arial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428245" y="1820090"/>
            <a:ext cx="7885080" cy="166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6800">
              <a:lnSpc>
                <a:spcPct val="100000"/>
              </a:lnSpc>
              <a:spcAft>
                <a:spcPts val="1001"/>
              </a:spcAft>
              <a:buClr>
                <a:srgbClr val="70AD47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Oportunidad anual de sensibilizar al mundo sobre el </a:t>
            </a: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valor de los humedales</a:t>
            </a:r>
            <a:endParaRPr lang="es-ES" sz="1800" b="0" strike="noStrike" spc="-1" dirty="0">
              <a:latin typeface="Arial"/>
            </a:endParaRPr>
          </a:p>
          <a:p>
            <a:pPr marL="228600" indent="-226800">
              <a:lnSpc>
                <a:spcPct val="100000"/>
              </a:lnSpc>
              <a:spcAft>
                <a:spcPts val="1001"/>
              </a:spcAft>
              <a:buClr>
                <a:srgbClr val="70AD47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Celebrar los </a:t>
            </a: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diversos servicios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de los humedales </a:t>
            </a: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para la humanidad y la naturaleza</a:t>
            </a:r>
            <a:endParaRPr lang="es-ES" sz="1800" b="0" strike="noStrike" spc="-1" dirty="0">
              <a:latin typeface="Arial"/>
            </a:endParaRPr>
          </a:p>
          <a:p>
            <a:pPr marL="228600" indent="-226800">
              <a:lnSpc>
                <a:spcPct val="100000"/>
              </a:lnSpc>
              <a:spcAft>
                <a:spcPts val="1001"/>
              </a:spcAft>
              <a:buClr>
                <a:srgbClr val="70AD47"/>
              </a:buClr>
              <a:buFont typeface="Arial"/>
              <a:buChar char="•"/>
            </a:pP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Impulsar acciones 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 escala local, nacional e internacional para </a:t>
            </a: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salvar los humedales del </a:t>
            </a:r>
            <a:r>
              <a:rPr lang="en-US" b="1" spc="-1" dirty="0">
                <a:solidFill>
                  <a:srgbClr val="000000"/>
                </a:solidFill>
                <a:latin typeface="Arial"/>
                <a:ea typeface="DejaVu Sans"/>
              </a:rPr>
              <a:t>mundo</a:t>
            </a: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</a:pPr>
            <a:endParaRPr lang="es-ES" sz="1800" b="0" strike="noStrike" spc="-1" dirty="0">
              <a:latin typeface="Arial"/>
            </a:endParaRPr>
          </a:p>
        </p:txBody>
      </p:sp>
      <p:sp>
        <p:nvSpPr>
          <p:cNvPr id="179" name="CustomShape 3"/>
          <p:cNvSpPr/>
          <p:nvPr/>
        </p:nvSpPr>
        <p:spPr>
          <a:xfrm>
            <a:off x="536400" y="2963520"/>
            <a:ext cx="7885080" cy="3894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en-US" sz="2400" b="1" strike="noStrike" spc="-1" dirty="0">
                <a:solidFill>
                  <a:srgbClr val="2E75B6"/>
                </a:solidFill>
                <a:latin typeface="Arial"/>
                <a:ea typeface="DejaVu Sans"/>
              </a:rPr>
              <a:t> </a:t>
            </a:r>
            <a:endParaRPr lang="es-E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endParaRPr lang="es-E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en-US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Participe:</a:t>
            </a:r>
            <a:endParaRPr lang="es-ES" sz="2400" b="0" strike="noStrike" spc="-1" dirty="0">
              <a:latin typeface="Arial"/>
            </a:endParaRPr>
          </a:p>
          <a:p>
            <a:pPr marL="228600" indent="-226800">
              <a:lnSpc>
                <a:spcPct val="100000"/>
              </a:lnSpc>
              <a:spcAft>
                <a:spcPts val="1001"/>
              </a:spcAft>
              <a:buClr>
                <a:srgbClr val="70AD47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Descargue y </a:t>
            </a: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comparta materiales informativos en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u="sng" strike="noStrike" spc="-1" dirty="0">
                <a:solidFill>
                  <a:srgbClr val="000000"/>
                </a:solidFill>
                <a:uFillTx/>
                <a:latin typeface="Arial"/>
                <a:ea typeface="DejaVu Sans"/>
              </a:rPr>
              <a:t>worldwetlandsday.org</a:t>
            </a:r>
            <a:endParaRPr lang="es-ES" sz="1800" b="0" strike="noStrike" spc="-1" dirty="0">
              <a:latin typeface="Arial"/>
            </a:endParaRPr>
          </a:p>
          <a:p>
            <a:pPr marL="228600" indent="-226800">
              <a:lnSpc>
                <a:spcPct val="100000"/>
              </a:lnSpc>
              <a:spcAft>
                <a:spcPts val="1001"/>
              </a:spcAft>
              <a:buClr>
                <a:srgbClr val="70AD47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#RestauremosLosHumedales</a:t>
            </a:r>
            <a:endParaRPr lang="es-ES" sz="1800" b="0" strike="noStrike" spc="-1" dirty="0">
              <a:latin typeface="Arial"/>
            </a:endParaRPr>
          </a:p>
          <a:p>
            <a:pPr marL="228600" indent="-226800">
              <a:lnSpc>
                <a:spcPct val="100000"/>
              </a:lnSpc>
              <a:spcAft>
                <a:spcPts val="1001"/>
              </a:spcAft>
              <a:buClr>
                <a:srgbClr val="70AD47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¿Dónde están sus humedales? ¿Cómo puede ayudar a                                              protegerlos?</a:t>
            </a:r>
            <a:endParaRPr lang="es-ES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  <a:tabLst>
                <a:tab pos="0" algn="l"/>
              </a:tabLst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  <a:tabLst>
                <a:tab pos="0" algn="l"/>
              </a:tabLst>
            </a:pPr>
            <a:endParaRPr lang="es-ES" sz="1800" b="0" strike="noStrike" spc="-1" dirty="0">
              <a:latin typeface="Arial"/>
            </a:endParaRPr>
          </a:p>
          <a:p>
            <a:pPr marL="685800">
              <a:lnSpc>
                <a:spcPct val="90000"/>
              </a:lnSpc>
              <a:spcBef>
                <a:spcPts val="499"/>
              </a:spcBef>
              <a:tabLst>
                <a:tab pos="0" algn="l"/>
              </a:tabLst>
            </a:pPr>
            <a:endParaRPr lang="es-ES" sz="1800" b="0" strike="noStrike" spc="-1" dirty="0">
              <a:latin typeface="Arial"/>
            </a:endParaRPr>
          </a:p>
          <a:p>
            <a:pPr marL="685800">
              <a:lnSpc>
                <a:spcPct val="90000"/>
              </a:lnSpc>
              <a:spcBef>
                <a:spcPts val="499"/>
              </a:spcBef>
              <a:tabLst>
                <a:tab pos="0" algn="l"/>
              </a:tabLst>
            </a:pPr>
            <a:endParaRPr lang="es-ES" sz="1800" b="0" strike="noStrike" spc="-1" dirty="0">
              <a:latin typeface="Arial"/>
            </a:endParaRPr>
          </a:p>
        </p:txBody>
      </p:sp>
      <p:pic>
        <p:nvPicPr>
          <p:cNvPr id="180" name="Image 5"/>
          <p:cNvPicPr/>
          <p:nvPr/>
        </p:nvPicPr>
        <p:blipFill>
          <a:blip r:embed="rId2"/>
          <a:stretch/>
        </p:blipFill>
        <p:spPr>
          <a:xfrm>
            <a:off x="2390976" y="5881824"/>
            <a:ext cx="1490892" cy="976176"/>
          </a:xfrm>
          <a:prstGeom prst="rect">
            <a:avLst/>
          </a:prstGeom>
          <a:ln w="0">
            <a:noFill/>
          </a:ln>
        </p:spPr>
      </p:pic>
      <p:sp>
        <p:nvSpPr>
          <p:cNvPr id="181" name="CustomShape 4"/>
          <p:cNvSpPr/>
          <p:nvPr/>
        </p:nvSpPr>
        <p:spPr>
          <a:xfrm>
            <a:off x="709200" y="1324800"/>
            <a:ext cx="594936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Tema de 2021: Los humedales y el agua</a:t>
            </a:r>
            <a:endParaRPr lang="es-ES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205020" y="1404672"/>
            <a:ext cx="8733960" cy="509224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x-none" sz="13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Tipos de humedales, acuicultura, contaminación hídrica, cambio climático, biodiversidad, pérdida de humedales, sostenibilidad – Perspectiva Mundial sobre los Humedales </a:t>
            </a:r>
            <a:r>
              <a:rPr lang="x-none" sz="1300" b="0" strike="noStrike" spc="-1" dirty="0">
                <a:solidFill>
                  <a:srgbClr val="000000"/>
                </a:solidFill>
                <a:latin typeface="Calibri"/>
                <a:ea typeface="DejaVu Sans"/>
                <a:hlinkClick r:id="rId2"/>
              </a:rPr>
              <a:t>https://www.ramsar.org/sites/default/files/flipbooks/ramsar_gwo_spanish_web.pdf</a:t>
            </a:r>
            <a:r>
              <a:rPr lang="x-none" sz="1300" b="0" u="sng" strike="noStrike" spc="-1" dirty="0">
                <a:solidFill>
                  <a:srgbClr val="0563C1"/>
                </a:solidFill>
                <a:uFillTx/>
                <a:latin typeface="Calibri"/>
                <a:ea typeface="DejaVu Sans"/>
              </a:rPr>
              <a:t> </a:t>
            </a:r>
            <a:r>
              <a:rPr lang="en-GB" sz="13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p22-24, p40, p43, p6, p61, p19</a:t>
            </a:r>
            <a:endParaRPr lang="es-ES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3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Los humedales </a:t>
            </a:r>
            <a:r>
              <a:rPr lang="en-GB" sz="13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cuidan</a:t>
            </a:r>
            <a:r>
              <a:rPr lang="en-GB" sz="13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del agua</a:t>
            </a:r>
          </a:p>
          <a:p>
            <a:pPr>
              <a:lnSpc>
                <a:spcPct val="100000"/>
              </a:lnSpc>
            </a:pPr>
            <a:r>
              <a:rPr lang="en-GB" sz="1300" b="0" u="sng" strike="noStrike" spc="-1" dirty="0">
                <a:solidFill>
                  <a:srgbClr val="0563C1"/>
                </a:solidFill>
                <a:uFillTx/>
                <a:latin typeface="Calibri"/>
                <a:ea typeface="DejaVu Sans"/>
                <a:hlinkClick r:id="rId3"/>
              </a:rPr>
              <a:t>https://www.ramsar.org/sites/default/files/documents/library/leaflet_1.pdf    </a:t>
            </a:r>
            <a:r>
              <a:rPr lang="en-GB" sz="13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p4, p8</a:t>
            </a:r>
            <a:endParaRPr lang="es-ES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300" b="0" u="sng" strike="noStrike" spc="-1" dirty="0">
                <a:solidFill>
                  <a:srgbClr val="0563C1"/>
                </a:solidFill>
                <a:uFillTx/>
                <a:latin typeface="Calibri"/>
                <a:ea typeface="DejaVu Sans"/>
                <a:hlinkClick r:id="rId4"/>
              </a:rPr>
              <a:t>https://docs.wbcsd.org/2019/12/WBCSD_Feeding_3.5_billion-Innovative_finance_for_Climate-Smart_Rice.pdf</a:t>
            </a:r>
            <a:r>
              <a:rPr lang="x-none" sz="13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es-ES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Comunicado</a:t>
            </a:r>
            <a:r>
              <a:rPr lang="en-US" sz="13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de </a:t>
            </a:r>
            <a:r>
              <a:rPr lang="en-US" sz="13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prensa</a:t>
            </a:r>
            <a:r>
              <a:rPr lang="en-US" sz="13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de Ramsar</a:t>
            </a:r>
            <a:r>
              <a:rPr lang="en-US" sz="13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“Los humedales, el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ecosistema</a:t>
            </a:r>
            <a:r>
              <a:rPr lang="en-US" sz="13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más</a:t>
            </a:r>
            <a:r>
              <a:rPr lang="en-US" sz="13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valioso</a:t>
            </a:r>
            <a:r>
              <a:rPr lang="en-US" sz="13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del mundo, están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desapareciendo</a:t>
            </a:r>
            <a:r>
              <a:rPr lang="en-US" sz="13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tres</a:t>
            </a:r>
            <a:r>
              <a:rPr lang="en-US" sz="13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veces</a:t>
            </a:r>
            <a:r>
              <a:rPr lang="en-US" sz="13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más</a:t>
            </a:r>
            <a:r>
              <a:rPr lang="en-US" sz="13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rápido</a:t>
            </a:r>
            <a:r>
              <a:rPr lang="en-US" sz="13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que los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bosques</a:t>
            </a:r>
            <a:r>
              <a:rPr lang="en-US" sz="13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advierte</a:t>
            </a:r>
            <a:r>
              <a:rPr lang="en-US" sz="13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un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nuevo</a:t>
            </a:r>
            <a:r>
              <a:rPr lang="en-US" sz="13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informe</a:t>
            </a:r>
            <a:r>
              <a:rPr lang="en-US" sz="13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”, 27 de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septiembre</a:t>
            </a:r>
            <a:r>
              <a:rPr lang="en-US" sz="13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de 2018 </a:t>
            </a:r>
            <a:r>
              <a:rPr lang="en-US" sz="1300" b="0" u="sng" strike="noStrike" spc="-1" dirty="0">
                <a:solidFill>
                  <a:srgbClr val="0563C1"/>
                </a:solidFill>
                <a:uFillTx/>
                <a:latin typeface="Calibri"/>
                <a:ea typeface="DejaVu Sans"/>
              </a:rPr>
              <a:t>https://www.ramsar.org/es/nuevas/los-humedales-el-ecosistema-mas-valioso-del-mundo-estan-desapareciendo-tres-veces-mas-rapido</a:t>
            </a:r>
            <a:endParaRPr lang="es-ES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3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Ficha</a:t>
            </a:r>
            <a:r>
              <a:rPr lang="en-GB" sz="13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GB" sz="13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informativa</a:t>
            </a:r>
            <a:r>
              <a:rPr lang="en-GB" sz="13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6 de Ramsar – </a:t>
            </a:r>
            <a:r>
              <a:rPr lang="en-GB" sz="13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Reservorios</a:t>
            </a:r>
            <a:r>
              <a:rPr lang="en-GB" sz="13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de </a:t>
            </a:r>
            <a:r>
              <a:rPr lang="en-GB" sz="13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biodiversidad</a:t>
            </a:r>
            <a:r>
              <a:rPr lang="en-GB" sz="1300" b="0" u="sng" strike="noStrike" spc="-1" dirty="0" err="1">
                <a:solidFill>
                  <a:srgbClr val="000000"/>
                </a:solidFill>
                <a:uFillTx/>
                <a:latin typeface="Calibri"/>
                <a:ea typeface="DejaVu Sans"/>
                <a:hlinkClick r:id="rId5"/>
              </a:rPr>
              <a:t>https</a:t>
            </a:r>
            <a:r>
              <a:rPr lang="en-GB" sz="1300" b="0" u="sng" strike="noStrike" spc="-1" dirty="0">
                <a:solidFill>
                  <a:srgbClr val="000000"/>
                </a:solidFill>
                <a:uFillTx/>
                <a:latin typeface="Calibri"/>
                <a:ea typeface="DejaVu Sans"/>
                <a:hlinkClick r:id="rId5"/>
              </a:rPr>
              <a:t>://www.ramsar.org/sites/default/files/documents/library/services_06_s.pdf</a:t>
            </a:r>
            <a:r>
              <a:rPr lang="en-GB" sz="13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p1</a:t>
            </a:r>
            <a:endParaRPr lang="es-ES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3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Valor de los humedales: valor </a:t>
            </a:r>
            <a:r>
              <a:rPr lang="en-GB" sz="13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monetario</a:t>
            </a:r>
            <a:r>
              <a:rPr lang="en-GB" sz="13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GB" sz="13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mundial</a:t>
            </a:r>
            <a:r>
              <a:rPr lang="en-GB" sz="13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GB" sz="13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revisado</a:t>
            </a:r>
            <a:r>
              <a:rPr lang="en-GB" sz="13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de los </a:t>
            </a:r>
            <a:r>
              <a:rPr lang="en-GB" sz="13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sistemas</a:t>
            </a:r>
            <a:r>
              <a:rPr lang="en-GB" sz="13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de humedales costeros y continentales </a:t>
            </a:r>
            <a:r>
              <a:rPr lang="en-GB" sz="1300" b="0" u="sng" strike="noStrike" spc="-1" dirty="0">
                <a:solidFill>
                  <a:srgbClr val="0563C1"/>
                </a:solidFill>
                <a:uFillTx/>
                <a:latin typeface="Calibri"/>
                <a:ea typeface="DejaVu Sans"/>
                <a:hlinkClick r:id="rId6"/>
              </a:rPr>
              <a:t>https://www.publish.csiro.au/mf/MF18391</a:t>
            </a:r>
            <a:endParaRPr lang="es-ES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3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Día</a:t>
            </a:r>
            <a:r>
              <a:rPr lang="en-GB" sz="13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Mundial de los Humedales 2016 </a:t>
            </a:r>
            <a:endParaRPr lang="es-ES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300" b="0" u="sng" strike="noStrike" spc="-1" dirty="0">
                <a:solidFill>
                  <a:srgbClr val="0563C1"/>
                </a:solidFill>
                <a:uFillTx/>
                <a:latin typeface="Calibri"/>
                <a:ea typeface="DejaVu Sans"/>
              </a:rPr>
              <a:t>https://</a:t>
            </a:r>
            <a:r>
              <a:rPr lang="en-GB" sz="1300" b="0" u="sng" strike="noStrike" spc="-1" dirty="0" err="1">
                <a:solidFill>
                  <a:srgbClr val="0563C1"/>
                </a:solidFill>
                <a:uFillTx/>
                <a:latin typeface="Calibri"/>
                <a:ea typeface="DejaVu Sans"/>
              </a:rPr>
              <a:t>www.ramsar.org</a:t>
            </a:r>
            <a:r>
              <a:rPr lang="en-GB" sz="1300" b="0" u="sng" strike="noStrike" spc="-1" dirty="0">
                <a:solidFill>
                  <a:srgbClr val="0563C1"/>
                </a:solidFill>
                <a:uFillTx/>
                <a:latin typeface="Calibri"/>
                <a:ea typeface="DejaVu Sans"/>
              </a:rPr>
              <a:t>/sites/default/files/wwd16_handouts_desktop_print_esp-2.pdf</a:t>
            </a:r>
            <a:endParaRPr lang="es-ES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u="sng" strike="noStrike" spc="-1" dirty="0">
                <a:solidFill>
                  <a:srgbClr val="0563C1"/>
                </a:solidFill>
                <a:uFillTx/>
                <a:latin typeface="Calibri"/>
                <a:ea typeface="DejaVu Sans"/>
                <a:hlinkClick r:id="rId7"/>
              </a:rPr>
              <a:t>https://sciencing.com/do-wetlands-filter-water-6398284.html</a:t>
            </a:r>
            <a:r>
              <a:rPr lang="en-US" sz="13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es-ES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Informe</a:t>
            </a:r>
            <a:r>
              <a:rPr lang="en-US" sz="13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Mundial de ONU Agua sobre el </a:t>
            </a:r>
            <a:r>
              <a:rPr lang="en-US" sz="13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Desarrollo</a:t>
            </a:r>
            <a:r>
              <a:rPr lang="en-US" sz="13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de los </a:t>
            </a:r>
            <a:r>
              <a:rPr lang="en-US" sz="13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Recursos</a:t>
            </a:r>
            <a:r>
              <a:rPr lang="en-US" sz="13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13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Hídricos</a:t>
            </a:r>
            <a:r>
              <a:rPr lang="en-US" sz="13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2020: Agua y </a:t>
            </a:r>
            <a:r>
              <a:rPr lang="en-US" sz="13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Cambio</a:t>
            </a:r>
            <a:r>
              <a:rPr lang="en-US" sz="13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13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Climático</a:t>
            </a:r>
            <a:endParaRPr lang="es-ES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 dirty="0">
                <a:solidFill>
                  <a:srgbClr val="000000"/>
                </a:solidFill>
                <a:latin typeface="Calibri"/>
                <a:ea typeface="DejaVu Sans"/>
                <a:hlinkClick r:id="rId8"/>
              </a:rPr>
              <a:t>https://es.unesco.org/themes/water-security/wwap/wwdr/2020#download</a:t>
            </a:r>
            <a:r>
              <a:rPr lang="en-US" sz="13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13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21 de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marzo</a:t>
            </a:r>
            <a:r>
              <a:rPr lang="en-US" sz="13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de 2020</a:t>
            </a:r>
            <a:endParaRPr lang="es-ES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PNUMA/IWMI Ecosystems for water and food security 2011 </a:t>
            </a:r>
            <a:r>
              <a:rPr lang="en-GB" sz="1300" b="0" u="sng" strike="noStrike" spc="-1" dirty="0">
                <a:solidFill>
                  <a:srgbClr val="0563C1"/>
                </a:solidFill>
                <a:uFillTx/>
                <a:latin typeface="Calibri"/>
                <a:ea typeface="Calibri"/>
                <a:hlinkClick r:id="rId9"/>
              </a:rPr>
              <a:t>https://wedocs.unep.org/bitstream/handle/20.500.11822/8002/-Ecosystems%20for%20%20water%20and%20food%20security-20111057.pdf?sequence=3&amp;amp%3BisAllowed=</a:t>
            </a:r>
            <a:r>
              <a:rPr lang="en-GB" sz="13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p2, 45, p65</a:t>
            </a:r>
            <a:endParaRPr lang="es-ES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Informe</a:t>
            </a:r>
            <a:r>
              <a:rPr lang="en-US" sz="13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Mundial de ONU Agua sobre el </a:t>
            </a:r>
            <a:r>
              <a:rPr lang="en-US" sz="13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Desarrollo</a:t>
            </a:r>
            <a:r>
              <a:rPr lang="en-US" sz="13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de los </a:t>
            </a:r>
            <a:r>
              <a:rPr lang="en-US" sz="13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Recursos</a:t>
            </a:r>
            <a:r>
              <a:rPr lang="en-US" sz="13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13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Hídricos</a:t>
            </a:r>
            <a:r>
              <a:rPr lang="en-US" sz="13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2020: Agua y </a:t>
            </a:r>
            <a:r>
              <a:rPr lang="en-US" sz="13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Cambio</a:t>
            </a:r>
            <a:r>
              <a:rPr lang="en-US" sz="13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13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Climático</a:t>
            </a:r>
            <a:r>
              <a:rPr lang="en-US" sz="13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. </a:t>
            </a:r>
            <a:r>
              <a:rPr lang="en-US" sz="13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Datos</a:t>
            </a:r>
            <a:r>
              <a:rPr lang="en-US" sz="13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y </a:t>
            </a:r>
            <a:r>
              <a:rPr lang="en-US" sz="13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cifras</a:t>
            </a:r>
            <a:endParaRPr lang="es-ES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300" b="0" u="sng" strike="noStrike" spc="-1" dirty="0">
                <a:solidFill>
                  <a:srgbClr val="0563C1"/>
                </a:solidFill>
                <a:uFillTx/>
                <a:latin typeface="Calibri"/>
                <a:ea typeface="Calibri"/>
                <a:hlinkClick r:id="rId10"/>
              </a:rPr>
              <a:t>https://unesdoc.unesco.org/ark:/48223/pf0000372876.locale=en</a:t>
            </a:r>
            <a:endParaRPr lang="es-ES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300" b="0" u="sng" strike="noStrike" spc="-1" dirty="0">
                <a:solidFill>
                  <a:srgbClr val="0563C1"/>
                </a:solidFill>
                <a:uFillTx/>
                <a:latin typeface="Calibri"/>
                <a:ea typeface="Calibri"/>
                <a:hlinkClick r:id="rId11"/>
              </a:rPr>
              <a:t>https://www.unwater.org/water-facts/quality-and-wastewater-2/</a:t>
            </a:r>
            <a:r>
              <a:rPr lang="x-none" sz="13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es-ES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300" b="0" u="sng" strike="noStrike" spc="-1" dirty="0">
                <a:solidFill>
                  <a:srgbClr val="0563C1"/>
                </a:solidFill>
                <a:uFillTx/>
                <a:latin typeface="Calibri"/>
                <a:ea typeface="Calibri"/>
                <a:hlinkClick r:id="rId12"/>
              </a:rPr>
              <a:t>https://www.who.int/news-room/fact-sheets/detail/drinking-water</a:t>
            </a:r>
            <a:r>
              <a:rPr lang="x-none" sz="13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p6, p7, p10</a:t>
            </a:r>
            <a:endParaRPr lang="es-ES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300" b="0" strike="noStrike" spc="-1" dirty="0"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639494" y="382852"/>
            <a:ext cx="7885080" cy="132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2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Fuentes </a:t>
            </a:r>
            <a:endParaRPr lang="es-ES" sz="32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 rot="21592800">
            <a:off x="185043" y="1483334"/>
            <a:ext cx="8708922" cy="509224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3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La pérdida </a:t>
            </a:r>
            <a:r>
              <a:rPr lang="en-GB" sz="13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reciente</a:t>
            </a:r>
            <a:r>
              <a:rPr lang="en-GB" sz="13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de humedales de agua dulce en el </a:t>
            </a:r>
            <a:r>
              <a:rPr lang="en-GB" sz="13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mundo</a:t>
            </a:r>
            <a:r>
              <a:rPr lang="en-GB" sz="13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GB" sz="13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está</a:t>
            </a:r>
            <a:r>
              <a:rPr lang="en-GB" sz="13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GB" sz="13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valorada</a:t>
            </a:r>
            <a:r>
              <a:rPr lang="en-GB" sz="13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en 2,7 billones de dólares </a:t>
            </a:r>
            <a:r>
              <a:rPr lang="en-GB" sz="13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cada</a:t>
            </a:r>
            <a:r>
              <a:rPr lang="en-GB" sz="13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GB" sz="13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año</a:t>
            </a:r>
            <a:endParaRPr lang="es-ES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300" b="0" u="sng" strike="noStrike" spc="-1" dirty="0">
                <a:solidFill>
                  <a:srgbClr val="0563C1"/>
                </a:solidFill>
                <a:uFillTx/>
                <a:latin typeface="Calibri"/>
                <a:ea typeface="DejaVu Sans"/>
                <a:hlinkClick r:id="rId2"/>
              </a:rPr>
              <a:t>https://blog.nationalgeographic.org/2014/06/24/recent-loss-of-freshwater-wetlands-worldwide-valued-at-2-7-trillion-per-year/</a:t>
            </a:r>
            <a:r>
              <a:rPr lang="en-GB" sz="13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es-ES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La </a:t>
            </a:r>
            <a:r>
              <a:rPr lang="en-US" sz="13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iniciativa</a:t>
            </a:r>
            <a:r>
              <a:rPr lang="en-US" sz="13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Geo-Wetlands (GWOS)</a:t>
            </a:r>
            <a:endParaRPr lang="es-ES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u="sng" strike="noStrike" spc="-1" dirty="0">
                <a:solidFill>
                  <a:srgbClr val="0563C1"/>
                </a:solidFill>
                <a:uFillTx/>
                <a:latin typeface="Calibri"/>
                <a:ea typeface="Calibri"/>
                <a:hlinkClick r:id="rId3"/>
              </a:rPr>
              <a:t>https://www.ramsar.org/sites/default/files/documents/library/strp20_agenda_item_5_geo-wetlands_mpaganini.pdf</a:t>
            </a:r>
            <a:endParaRPr lang="es-ES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Datos</a:t>
            </a:r>
            <a:r>
              <a:rPr lang="en-US" sz="13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y </a:t>
            </a:r>
            <a:r>
              <a:rPr lang="en-US" sz="13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tendencias</a:t>
            </a:r>
            <a:r>
              <a:rPr lang="en-US" sz="13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13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mundiales</a:t>
            </a:r>
            <a:r>
              <a:rPr lang="en-US" sz="13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sobre </a:t>
            </a:r>
            <a:r>
              <a:rPr lang="en-US" sz="13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cuestiones</a:t>
            </a:r>
            <a:r>
              <a:rPr lang="en-US" sz="13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13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humanitarias</a:t>
            </a:r>
            <a:r>
              <a:rPr lang="en-US" sz="13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2018</a:t>
            </a:r>
            <a:r>
              <a:rPr lang="en-US" sz="13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1300" b="0" u="sng" strike="noStrike" spc="-1" dirty="0">
                <a:solidFill>
                  <a:srgbClr val="0563C1"/>
                </a:solidFill>
                <a:uFillTx/>
                <a:latin typeface="Calibri"/>
                <a:ea typeface="Calibri"/>
                <a:hlinkClick r:id="rId4"/>
              </a:rPr>
              <a:t>https://www.humanitarianresponse.info/sites/www.humanitarianresponse.info/files/documents/files/whdt2018_web_final_singles.pdf</a:t>
            </a:r>
            <a:r>
              <a:rPr lang="en-US" sz="1300" b="0" strike="noStrike" spc="-1" dirty="0">
                <a:solidFill>
                  <a:srgbClr val="0563C1"/>
                </a:solidFill>
                <a:uFillTx/>
                <a:latin typeface="Calibri"/>
                <a:ea typeface="Calibri"/>
              </a:rPr>
              <a:t> </a:t>
            </a:r>
            <a:r>
              <a:rPr lang="en-US" sz="13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p34</a:t>
            </a:r>
            <a:endParaRPr lang="es-ES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x-none" sz="13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Perspectiva Mundial sobre la Diversidad Biológica 5</a:t>
            </a:r>
            <a:endParaRPr lang="es-ES_tradnl" sz="13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>
              <a:lnSpc>
                <a:spcPct val="100000"/>
              </a:lnSpc>
            </a:pPr>
            <a:r>
              <a:rPr lang="en-GB" sz="1300" b="0" u="sng" strike="noStrike" spc="-1" dirty="0">
                <a:solidFill>
                  <a:srgbClr val="0563C1"/>
                </a:solidFill>
                <a:uFillTx/>
                <a:latin typeface="Calibri"/>
                <a:ea typeface="Calibri"/>
                <a:hlinkClick r:id="rId5"/>
              </a:rPr>
              <a:t>https://www.cbd.int/gbo/gbo5/publication/gbo-5-es.pdf</a:t>
            </a:r>
            <a:r>
              <a:rPr lang="x-none" sz="13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GB" sz="13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p57, p68, p141</a:t>
            </a:r>
            <a:endParaRPr lang="es-ES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300" b="0" strike="noStrike" spc="-1" dirty="0">
                <a:solidFill>
                  <a:srgbClr val="000000"/>
                </a:solidFill>
                <a:latin typeface="Calibri"/>
                <a:ea typeface="Calibri"/>
                <a:hlinkClick r:id="rId6"/>
              </a:rPr>
              <a:t>https://wwfes.awsassets.panda.org/downloads/infomeplanetavivo_2020_resumen_1.pdf</a:t>
            </a:r>
            <a:r>
              <a:rPr lang="en-GB" sz="13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p24 </a:t>
            </a:r>
            <a:endParaRPr lang="es-ES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IPCC </a:t>
            </a:r>
            <a:r>
              <a:rPr lang="en-US" sz="13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Recursos</a:t>
            </a:r>
            <a:r>
              <a:rPr lang="en-US" sz="13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de agua dulce</a:t>
            </a:r>
          </a:p>
          <a:p>
            <a:pPr>
              <a:lnSpc>
                <a:spcPct val="100000"/>
              </a:lnSpc>
            </a:pPr>
            <a:r>
              <a:rPr lang="en-US" sz="1300" b="0" u="sng" strike="noStrike" spc="-1" dirty="0">
                <a:solidFill>
                  <a:srgbClr val="0563C1"/>
                </a:solidFill>
                <a:uFillTx/>
                <a:latin typeface="Calibri"/>
                <a:ea typeface="Calibri"/>
                <a:hlinkClick r:id="rId7"/>
              </a:rPr>
              <a:t>https://www.ipcc.ch/site/assets/uploads/2018/02/WGIIAR5-Chap3_FINAL.pdf</a:t>
            </a:r>
            <a:r>
              <a:rPr lang="en-US" sz="13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   </a:t>
            </a:r>
            <a:r>
              <a:rPr lang="en-US" sz="1300" b="0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p232</a:t>
            </a:r>
            <a:endParaRPr lang="es-ES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x-none" sz="13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Medio mundo sufrirá un estrés hídrico severo en </a:t>
            </a:r>
            <a:r>
              <a:rPr lang="en-US" sz="13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2030</a:t>
            </a:r>
            <a:r>
              <a:rPr lang="en-US" sz="13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x-none" sz="1300" b="0" u="sng" strike="noStrike" spc="-1" dirty="0">
                <a:solidFill>
                  <a:srgbClr val="0563C1"/>
                </a:solidFill>
                <a:uFillTx/>
                <a:latin typeface="Calibri"/>
                <a:ea typeface="Calibri"/>
                <a:hlinkClick r:id="rId8"/>
              </a:rPr>
              <a:t>https://www.unenvironment.org/news-and-stories/press-release/half-world-face-severe-water-stress-2030-unless-water-use-decouple</a:t>
            </a:r>
            <a:r>
              <a:rPr lang="en-US" sz="1300" b="0" u="sng" strike="noStrike" spc="-1" dirty="0">
                <a:solidFill>
                  <a:srgbClr val="0563C1"/>
                </a:solidFill>
                <a:uFillTx/>
                <a:latin typeface="Calibri"/>
                <a:ea typeface="Calibri"/>
                <a:hlinkClick r:id="rId8"/>
              </a:rPr>
              <a:t>d 21 March 2016</a:t>
            </a:r>
            <a:endParaRPr lang="es-ES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Infraestructuras</a:t>
            </a:r>
            <a:r>
              <a:rPr lang="en-US" sz="13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e </a:t>
            </a:r>
            <a:r>
              <a:rPr lang="en-US" sz="13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inversiones</a:t>
            </a:r>
            <a:r>
              <a:rPr lang="en-US" sz="13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13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hídricas</a:t>
            </a:r>
            <a:r>
              <a:rPr lang="en-US" sz="13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-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Grupo</a:t>
            </a:r>
            <a:r>
              <a:rPr lang="en-US" sz="13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de Alto </a:t>
            </a:r>
            <a:r>
              <a:rPr lang="en-US" sz="13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Nivel</a:t>
            </a:r>
            <a:r>
              <a:rPr lang="en-US" sz="13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sobre el Agua </a:t>
            </a:r>
            <a:r>
              <a:rPr lang="x-none" sz="1300" b="0" u="sng" strike="noStrike" spc="-1" dirty="0">
                <a:solidFill>
                  <a:srgbClr val="0563C1"/>
                </a:solidFill>
                <a:uFillTx/>
                <a:latin typeface="Calibri"/>
                <a:ea typeface="Calibri"/>
                <a:hlinkClick r:id="rId9"/>
              </a:rPr>
              <a:t>https://sustainabledevelopment.un.org/content/documents/hlpwater/08-WaterInfrastInvest.pdf </a:t>
            </a:r>
            <a:endParaRPr lang="es-ES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Desperdicio</a:t>
            </a:r>
            <a:r>
              <a:rPr lang="en-US" sz="13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de </a:t>
            </a:r>
            <a:r>
              <a:rPr lang="en-US" sz="13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alimentos</a:t>
            </a:r>
            <a:r>
              <a:rPr lang="en-US" sz="13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: </a:t>
            </a:r>
            <a:r>
              <a:rPr lang="en-US" sz="13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Principales</a:t>
            </a:r>
            <a:r>
              <a:rPr lang="en-US" sz="13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13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datos</a:t>
            </a:r>
            <a:r>
              <a:rPr lang="en-US" sz="13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y </a:t>
            </a:r>
            <a:r>
              <a:rPr lang="en-US" sz="13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cifras</a:t>
            </a:r>
            <a:endParaRPr lang="en-US" sz="13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>
              <a:lnSpc>
                <a:spcPct val="100000"/>
              </a:lnSpc>
            </a:pPr>
            <a:r>
              <a:rPr lang="en-US" sz="1300" b="0" u="sng" strike="noStrike" spc="-1" dirty="0">
                <a:solidFill>
                  <a:srgbClr val="0563C1"/>
                </a:solidFill>
                <a:uFillTx/>
                <a:latin typeface="Calibri"/>
                <a:ea typeface="Calibri"/>
              </a:rPr>
              <a:t>http://</a:t>
            </a:r>
            <a:r>
              <a:rPr lang="en-US" sz="1300" b="0" u="sng" strike="noStrike" spc="-1" dirty="0" err="1">
                <a:solidFill>
                  <a:srgbClr val="0563C1"/>
                </a:solidFill>
                <a:uFillTx/>
                <a:latin typeface="Calibri"/>
                <a:ea typeface="Calibri"/>
              </a:rPr>
              <a:t>www.fao.org</a:t>
            </a:r>
            <a:r>
              <a:rPr lang="en-US" sz="1300" b="0" u="sng" strike="noStrike" spc="-1" dirty="0">
                <a:solidFill>
                  <a:srgbClr val="0563C1"/>
                </a:solidFill>
                <a:uFillTx/>
                <a:latin typeface="Calibri"/>
                <a:ea typeface="Calibri"/>
              </a:rPr>
              <a:t>/news/story/</a:t>
            </a:r>
            <a:r>
              <a:rPr lang="en-US" sz="1300" b="0" u="sng" strike="noStrike" spc="-1" dirty="0" err="1">
                <a:solidFill>
                  <a:srgbClr val="0563C1"/>
                </a:solidFill>
                <a:uFillTx/>
                <a:latin typeface="Calibri"/>
                <a:ea typeface="Calibri"/>
              </a:rPr>
              <a:t>es</a:t>
            </a:r>
            <a:r>
              <a:rPr lang="en-US" sz="1300" b="0" u="sng" strike="noStrike" spc="-1" dirty="0">
                <a:solidFill>
                  <a:srgbClr val="0563C1"/>
                </a:solidFill>
                <a:uFillTx/>
                <a:latin typeface="Calibri"/>
                <a:ea typeface="Calibri"/>
              </a:rPr>
              <a:t>/item/196450/</a:t>
            </a:r>
            <a:r>
              <a:rPr lang="en-US" sz="1300" b="0" u="sng" strike="noStrike" spc="-1" dirty="0" err="1">
                <a:solidFill>
                  <a:srgbClr val="0563C1"/>
                </a:solidFill>
                <a:uFillTx/>
                <a:latin typeface="Calibri"/>
                <a:ea typeface="Calibri"/>
              </a:rPr>
              <a:t>icode</a:t>
            </a:r>
            <a:r>
              <a:rPr lang="en-US" sz="1300" b="0" u="sng" strike="noStrike" spc="-1" dirty="0">
                <a:solidFill>
                  <a:srgbClr val="0563C1"/>
                </a:solidFill>
                <a:uFillTx/>
                <a:latin typeface="Calibri"/>
                <a:ea typeface="Calibri"/>
              </a:rPr>
              <a:t>/</a:t>
            </a:r>
            <a:endParaRPr lang="es-ES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Los </a:t>
            </a:r>
            <a:r>
              <a:rPr lang="en-US" sz="13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consumidores</a:t>
            </a:r>
            <a:r>
              <a:rPr lang="en-US" sz="13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13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tiran</a:t>
            </a:r>
            <a:r>
              <a:rPr lang="en-US" sz="13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13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mucha</a:t>
            </a:r>
            <a:r>
              <a:rPr lang="en-US" sz="13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13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más</a:t>
            </a:r>
            <a:r>
              <a:rPr lang="en-US" sz="13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comida de la </a:t>
            </a:r>
            <a:r>
              <a:rPr lang="en-US" sz="13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que</a:t>
            </a:r>
            <a:r>
              <a:rPr lang="en-US" sz="13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se </a:t>
            </a:r>
            <a:r>
              <a:rPr lang="en-US" sz="13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piensa</a:t>
            </a:r>
            <a:r>
              <a:rPr lang="en-US" sz="13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x-none" sz="1300" b="0" u="sng" strike="noStrike" spc="-1" dirty="0">
                <a:solidFill>
                  <a:srgbClr val="0563C1"/>
                </a:solidFill>
                <a:uFillTx/>
                <a:latin typeface="Calibri"/>
                <a:ea typeface="Calibri"/>
                <a:hlinkClick r:id="rId10"/>
              </a:rPr>
              <a:t>https://journals.plos.org/plosone/article?id=10.1371/journal.pone.0228369</a:t>
            </a:r>
            <a:r>
              <a:rPr lang="x-none" sz="13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12 de febrero de</a:t>
            </a:r>
            <a:r>
              <a:rPr lang="en-US" sz="13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2020</a:t>
            </a:r>
            <a:endParaRPr lang="es-ES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¿Se </a:t>
            </a:r>
            <a:r>
              <a:rPr lang="en-US" sz="13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está</a:t>
            </a:r>
            <a:r>
              <a:rPr lang="en-US" sz="13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13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quedando</a:t>
            </a:r>
            <a:r>
              <a:rPr lang="en-US" sz="13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el mundo sin agua dulce?</a:t>
            </a:r>
            <a:r>
              <a:rPr lang="en-US" sz="13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1300" b="0" u="sng" strike="noStrike" spc="-1" dirty="0">
                <a:solidFill>
                  <a:srgbClr val="0563C1"/>
                </a:solidFill>
                <a:uFillTx/>
                <a:latin typeface="Calibri"/>
                <a:ea typeface="Calibri"/>
                <a:hlinkClick r:id="rId11"/>
              </a:rPr>
              <a:t>https://www.bbc.com/future/article/20170412-is-the-world-running-out-of-fresh-water</a:t>
            </a:r>
            <a:r>
              <a:rPr lang="en-US" sz="13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es-ES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300" b="0" strike="noStrike" spc="-1" dirty="0">
              <a:latin typeface="Arial"/>
            </a:endParaRPr>
          </a:p>
        </p:txBody>
      </p:sp>
      <p:sp>
        <p:nvSpPr>
          <p:cNvPr id="4" name="CustomShape 2">
            <a:extLst>
              <a:ext uri="{FF2B5EF4-FFF2-40B4-BE49-F238E27FC236}">
                <a16:creationId xmlns:a16="http://schemas.microsoft.com/office/drawing/2014/main" id="{876E6654-3155-2D4D-A903-76CA68894282}"/>
              </a:ext>
            </a:extLst>
          </p:cNvPr>
          <p:cNvSpPr/>
          <p:nvPr/>
        </p:nvSpPr>
        <p:spPr>
          <a:xfrm>
            <a:off x="639494" y="382852"/>
            <a:ext cx="7885080" cy="132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2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Fuentes </a:t>
            </a:r>
            <a:endParaRPr lang="es-ES" sz="32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628560" y="0"/>
            <a:ext cx="7885080" cy="132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x-none" sz="3200" b="1" strike="noStrike" spc="-1">
                <a:solidFill>
                  <a:srgbClr val="FFFFFF"/>
                </a:solidFill>
                <a:latin typeface="Arial"/>
                <a:ea typeface="DejaVu Sans"/>
              </a:rPr>
              <a:t>Humedales</a:t>
            </a:r>
            <a:r>
              <a:rPr lang="en-GB" sz="32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 -</a:t>
            </a:r>
            <a:r>
              <a:rPr lang="x-none" sz="3200" b="1" strike="noStrike" spc="-1">
                <a:solidFill>
                  <a:srgbClr val="FFFFFF"/>
                </a:solidFill>
                <a:latin typeface="Arial"/>
                <a:ea typeface="DejaVu Sans"/>
              </a:rPr>
              <a:t> ¿Qué son</a:t>
            </a:r>
            <a:r>
              <a:rPr lang="en-GB" sz="32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? </a:t>
            </a:r>
            <a:endParaRPr lang="es-ES" sz="3200" b="0" strike="noStrike" spc="-1" dirty="0"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607320" y="1546560"/>
            <a:ext cx="7885080" cy="4349520"/>
          </a:xfrm>
          <a:prstGeom prst="rect">
            <a:avLst/>
          </a:prstGeom>
          <a:noFill/>
          <a:ln w="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x-none" sz="24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Los humedales pueden ser de agua dulce o salada, continentales o costeros</a:t>
            </a:r>
            <a:r>
              <a:rPr lang="x-none" sz="2400" b="1" spc="-1" dirty="0">
                <a:solidFill>
                  <a:srgbClr val="0070C0"/>
                </a:solidFill>
                <a:latin typeface="Arial"/>
                <a:ea typeface="DejaVu Sans"/>
              </a:rPr>
              <a:t>, naturales o artificiales</a:t>
            </a:r>
            <a:endParaRPr lang="es-ES" sz="2400" b="1" spc="-1" dirty="0">
              <a:solidFill>
                <a:srgbClr val="0070C0"/>
              </a:solidFill>
              <a:latin typeface="Arial"/>
              <a:ea typeface="DejaVu Sans"/>
            </a:endParaRPr>
          </a:p>
          <a:p>
            <a:pPr marL="685800" lvl="1" indent="-226800">
              <a:lnSpc>
                <a:spcPct val="100000"/>
              </a:lnSpc>
              <a:spcAft>
                <a:spcPts val="1001"/>
              </a:spcAft>
              <a:buClr>
                <a:srgbClr val="2E75B6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x-none" b="1" spc="-1" dirty="0">
                <a:solidFill>
                  <a:srgbClr val="000000"/>
                </a:solidFill>
                <a:latin typeface="Arial"/>
                <a:ea typeface="DejaVu Sans"/>
              </a:rPr>
              <a:t>Humedales de agua dulce</a:t>
            </a:r>
            <a:r>
              <a:rPr lang="x-none" spc="-1" dirty="0">
                <a:solidFill>
                  <a:srgbClr val="000000"/>
                </a:solidFill>
                <a:latin typeface="Arial"/>
                <a:ea typeface="DejaVu Sans"/>
              </a:rPr>
              <a:t>: ríos, lagos, charcas, llanuras de inundación, turberas, marismas, pantanos</a:t>
            </a:r>
            <a:endParaRPr lang="es-ES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685800" lvl="1" indent="-226800">
              <a:spcAft>
                <a:spcPts val="1001"/>
              </a:spcAft>
              <a:buClr>
                <a:srgbClr val="2E75B6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en-US" b="1" spc="-1" dirty="0">
                <a:solidFill>
                  <a:srgbClr val="000000"/>
                </a:solidFill>
                <a:latin typeface="Arial"/>
                <a:ea typeface="DejaVu Sans"/>
              </a:rPr>
              <a:t>Humedales de agua salada</a:t>
            </a:r>
            <a:r>
              <a:rPr lang="en-US" spc="-1" dirty="0">
                <a:solidFill>
                  <a:srgbClr val="000000"/>
                </a:solidFill>
                <a:latin typeface="Arial"/>
                <a:ea typeface="DejaVu Sans"/>
              </a:rPr>
              <a:t>: estuarios, bajos de lodo, marismas de agua salada, manglares, albuferas, arrecifes de coral, arrecifes de moluscos</a:t>
            </a:r>
            <a:endParaRPr lang="es-ES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685800" lvl="1" indent="-226800">
              <a:lnSpc>
                <a:spcPct val="100000"/>
              </a:lnSpc>
              <a:spcAft>
                <a:spcPts val="1001"/>
              </a:spcAft>
              <a:buClr>
                <a:srgbClr val="2E75B6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en-US" b="1" spc="-1" dirty="0">
                <a:solidFill>
                  <a:srgbClr val="000000"/>
                </a:solidFill>
                <a:latin typeface="Arial"/>
                <a:ea typeface="DejaVu Sans"/>
              </a:rPr>
              <a:t>Humedales artificiales</a:t>
            </a:r>
            <a:r>
              <a:rPr lang="en-US" spc="-1" dirty="0">
                <a:solidFill>
                  <a:srgbClr val="000000"/>
                </a:solidFill>
                <a:latin typeface="Arial"/>
                <a:ea typeface="DejaVu Sans"/>
              </a:rPr>
              <a:t>: estanques piscícolas, arrozales, embalses, salinas </a:t>
            </a:r>
            <a:endParaRPr lang="es-ES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x-none" sz="2400" b="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DejaVu Sans"/>
              </a:rPr>
              <a:t> </a:t>
            </a:r>
            <a:endParaRPr lang="es-E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endParaRPr lang="es-ES" sz="2400" b="0" strike="noStrike" spc="-1" dirty="0">
              <a:latin typeface="Arial"/>
            </a:endParaRPr>
          </a:p>
        </p:txBody>
      </p:sp>
      <p:sp>
        <p:nvSpPr>
          <p:cNvPr id="145" name="CustomShape 3"/>
          <p:cNvSpPr/>
          <p:nvPr/>
        </p:nvSpPr>
        <p:spPr>
          <a:xfrm>
            <a:off x="424440" y="6520680"/>
            <a:ext cx="182880" cy="36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6" name="Image 5"/>
          <p:cNvPicPr/>
          <p:nvPr/>
        </p:nvPicPr>
        <p:blipFill>
          <a:blip r:embed="rId2"/>
          <a:stretch/>
        </p:blipFill>
        <p:spPr>
          <a:xfrm>
            <a:off x="516960" y="4996080"/>
            <a:ext cx="3307320" cy="1801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600397" y="46080"/>
            <a:ext cx="7885080" cy="132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x-none" sz="3200" b="1" strike="noStrike" spc="-1">
                <a:solidFill>
                  <a:srgbClr val="FFFFFF"/>
                </a:solidFill>
                <a:latin typeface="Arial"/>
                <a:ea typeface="DejaVu Sans"/>
              </a:rPr>
              <a:t>Los humedales y el agua dulce</a:t>
            </a:r>
            <a:r>
              <a:rPr lang="en-GB" sz="32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es-ES" sz="3200" b="0" strike="noStrike" spc="-1" dirty="0">
              <a:latin typeface="Arial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643347" y="1698480"/>
            <a:ext cx="7690320" cy="367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Aft>
                <a:spcPts val="1500"/>
              </a:spcAft>
              <a:tabLst>
                <a:tab pos="0" algn="l"/>
              </a:tabLst>
            </a:pPr>
            <a:r>
              <a:rPr lang="en-GB" sz="24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Agua y más agua en todas partes… Nuestro planeta “azul” parece lleno de agua</a:t>
            </a:r>
            <a:endParaRPr lang="es-ES" sz="2400" b="0" strike="noStrike" spc="-1" dirty="0">
              <a:latin typeface="Arial"/>
            </a:endParaRPr>
          </a:p>
          <a:p>
            <a:pPr marL="685800" lvl="1" indent="-226800">
              <a:lnSpc>
                <a:spcPct val="100000"/>
              </a:lnSpc>
              <a:spcAft>
                <a:spcPts val="1500"/>
              </a:spcAft>
              <a:buClr>
                <a:srgbClr val="2E75B6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x-none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Pero </a:t>
            </a:r>
            <a:r>
              <a:rPr lang="x-none" sz="18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solo el 2,5 </a:t>
            </a:r>
            <a:r>
              <a:rPr lang="x-non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% </a:t>
            </a:r>
            <a:r>
              <a:rPr lang="x-non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de esta es </a:t>
            </a:r>
            <a:r>
              <a:rPr lang="x-non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agua dulce </a:t>
            </a:r>
            <a:r>
              <a:rPr lang="x-non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y en su mayoría está </a:t>
            </a:r>
            <a:r>
              <a:rPr lang="x-none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almacenada </a:t>
            </a:r>
            <a:r>
              <a:rPr lang="x-non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en los glaciares, casquetes polares o acuíferos subterráneos </a:t>
            </a:r>
            <a:endParaRPr lang="es-ES" sz="1800" b="0" strike="noStrike" spc="-1" dirty="0">
              <a:latin typeface="Arial"/>
            </a:endParaRPr>
          </a:p>
          <a:p>
            <a:pPr marL="685800" lvl="1" indent="-226800">
              <a:lnSpc>
                <a:spcPct val="100000"/>
              </a:lnSpc>
              <a:spcAft>
                <a:spcPts val="1500"/>
              </a:spcAft>
              <a:buClr>
                <a:srgbClr val="2E75B6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x-non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Menos del 1 % </a:t>
            </a:r>
            <a:r>
              <a:rPr lang="x-non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del agua dulce se puede utilizar y el 0,3 %</a:t>
            </a:r>
            <a:r>
              <a:rPr lang="fr-CH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se encuentra en los ríos y lagos</a:t>
            </a: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500"/>
              </a:spcAft>
              <a:tabLst>
                <a:tab pos="0" algn="l"/>
              </a:tabLst>
            </a:pPr>
            <a:r>
              <a:rPr lang="x-none" sz="24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Esta es toda el agua dulce que tenemos y los humedales proporcionan la mayor parte de ella.</a:t>
            </a:r>
            <a:endParaRPr lang="es-E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500"/>
              </a:spcAft>
              <a:tabLst>
                <a:tab pos="0" algn="l"/>
              </a:tabLst>
            </a:pPr>
            <a:endParaRPr lang="es-E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500"/>
              </a:spcAft>
              <a:tabLst>
                <a:tab pos="0" algn="l"/>
              </a:tabLst>
            </a:pPr>
            <a:endParaRPr lang="es-E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500"/>
              </a:spcAft>
              <a:tabLst>
                <a:tab pos="0" algn="l"/>
              </a:tabLst>
            </a:pPr>
            <a:endParaRPr lang="es-ES" sz="2400" b="0" strike="noStrike" spc="-1" dirty="0">
              <a:latin typeface="Arial"/>
            </a:endParaRPr>
          </a:p>
        </p:txBody>
      </p:sp>
      <p:pic>
        <p:nvPicPr>
          <p:cNvPr id="149" name="Image 4"/>
          <p:cNvPicPr/>
          <p:nvPr/>
        </p:nvPicPr>
        <p:blipFill>
          <a:blip r:embed="rId2"/>
          <a:stretch/>
        </p:blipFill>
        <p:spPr>
          <a:xfrm rot="20325600">
            <a:off x="248674" y="5482466"/>
            <a:ext cx="2032560" cy="1331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628560" y="0"/>
            <a:ext cx="7885080" cy="132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2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Inseparables: </a:t>
            </a:r>
            <a:endParaRPr lang="en-GB" sz="3200" b="1" strike="noStrike" spc="-1" dirty="0" smtClean="0">
              <a:solidFill>
                <a:srgbClr val="FFFFFF"/>
              </a:solidFill>
              <a:latin typeface="Arial"/>
              <a:ea typeface="DejaVu Sans"/>
            </a:endParaRPr>
          </a:p>
          <a:p>
            <a:pPr>
              <a:lnSpc>
                <a:spcPct val="90000"/>
              </a:lnSpc>
            </a:pPr>
            <a:r>
              <a:rPr lang="en-GB" sz="32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El </a:t>
            </a:r>
            <a:r>
              <a:rPr lang="en-GB" sz="32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agua </a:t>
            </a:r>
            <a:r>
              <a:rPr lang="en-GB" sz="32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y</a:t>
            </a:r>
            <a:r>
              <a:rPr lang="en-GB" sz="3200" dirty="0"/>
              <a:t> </a:t>
            </a:r>
            <a:r>
              <a:rPr lang="en-GB" sz="32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los </a:t>
            </a:r>
            <a:r>
              <a:rPr lang="en-GB" sz="32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humedales</a:t>
            </a:r>
            <a:endParaRPr lang="es-ES" sz="3200" b="0" strike="noStrike" spc="-1" dirty="0">
              <a:latin typeface="Arial"/>
            </a:endParaRPr>
          </a:p>
        </p:txBody>
      </p:sp>
      <p:sp>
        <p:nvSpPr>
          <p:cNvPr id="151" name="CustomShape 2"/>
          <p:cNvSpPr/>
          <p:nvPr/>
        </p:nvSpPr>
        <p:spPr>
          <a:xfrm>
            <a:off x="628560" y="1550880"/>
            <a:ext cx="6984360" cy="395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en-GB" sz="24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Los humedales son cruciales para tener agua</a:t>
            </a:r>
            <a:endParaRPr lang="es-ES" sz="2400" b="0" strike="noStrike" spc="-1" dirty="0">
              <a:latin typeface="Arial"/>
            </a:endParaRPr>
          </a:p>
          <a:p>
            <a:pPr marL="685800" lvl="1" indent="-226800">
              <a:lnSpc>
                <a:spcPct val="100000"/>
              </a:lnSpc>
              <a:spcAft>
                <a:spcPts val="700"/>
              </a:spcAft>
              <a:buClr>
                <a:srgbClr val="2E75B6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Captan y almacenan 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agua de lluvia y </a:t>
            </a: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recargan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los acuíferos</a:t>
            </a:r>
            <a:endParaRPr lang="es-ES" sz="1800" b="0" strike="noStrike" spc="-1" dirty="0">
              <a:latin typeface="Arial"/>
            </a:endParaRPr>
          </a:p>
          <a:p>
            <a:pPr marL="685800" lvl="1" indent="-226800">
              <a:lnSpc>
                <a:spcPct val="100000"/>
              </a:lnSpc>
              <a:spcAft>
                <a:spcPts val="1001"/>
              </a:spcAft>
              <a:buClr>
                <a:srgbClr val="2E75B6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Regulan la cantidad 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y el</a:t>
            </a: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abastecimiento de agua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proporcionando agua en el momento, el lugar y la cantidad adecuados</a:t>
            </a:r>
            <a:endParaRPr lang="es-ES" sz="1800" b="0" strike="noStrike" spc="-1" dirty="0">
              <a:latin typeface="Arial"/>
            </a:endParaRPr>
          </a:p>
          <a:p>
            <a:pPr marL="685800" lvl="1" indent="-226800">
              <a:lnSpc>
                <a:spcPct val="100000"/>
              </a:lnSpc>
              <a:spcAft>
                <a:spcPts val="1001"/>
              </a:spcAft>
              <a:buClr>
                <a:srgbClr val="2E75B6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Mejoran la calidad del agua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eliminando y absorbiendo contaminantes</a:t>
            </a: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endParaRPr lang="es-ES" sz="1800" b="0" strike="noStrike" spc="-1" dirty="0">
              <a:latin typeface="Arial"/>
            </a:endParaRPr>
          </a:p>
        </p:txBody>
      </p:sp>
      <p:pic>
        <p:nvPicPr>
          <p:cNvPr id="152" name="Image 3"/>
          <p:cNvPicPr/>
          <p:nvPr/>
        </p:nvPicPr>
        <p:blipFill>
          <a:blip r:embed="rId3"/>
          <a:stretch/>
        </p:blipFill>
        <p:spPr>
          <a:xfrm rot="1731000">
            <a:off x="483068" y="5106050"/>
            <a:ext cx="1418400" cy="1725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 3"/>
          <p:cNvPicPr/>
          <p:nvPr/>
        </p:nvPicPr>
        <p:blipFill>
          <a:blip r:embed="rId3"/>
          <a:stretch/>
        </p:blipFill>
        <p:spPr>
          <a:xfrm rot="1025400">
            <a:off x="425880" y="5617080"/>
            <a:ext cx="1656360" cy="1132200"/>
          </a:xfrm>
          <a:prstGeom prst="rect">
            <a:avLst/>
          </a:prstGeom>
          <a:ln w="0">
            <a:noFill/>
          </a:ln>
        </p:spPr>
      </p:pic>
      <p:sp>
        <p:nvSpPr>
          <p:cNvPr id="154" name="CustomShape 1"/>
          <p:cNvSpPr/>
          <p:nvPr/>
        </p:nvSpPr>
        <p:spPr>
          <a:xfrm>
            <a:off x="628560" y="0"/>
            <a:ext cx="7885080" cy="132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x-none" sz="3200" b="1" strike="noStrike" spc="-1">
                <a:solidFill>
                  <a:srgbClr val="FFFFFF"/>
                </a:solidFill>
                <a:latin typeface="Arial"/>
                <a:ea typeface="DejaVu Sans"/>
              </a:rPr>
              <a:t>Los humedales sustentan la vida</a:t>
            </a:r>
            <a:endParaRPr lang="es-ES" sz="3200" b="0" strike="noStrike" spc="-1" dirty="0"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628560" y="1324800"/>
            <a:ext cx="7998840" cy="433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en-GB" sz="24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Nos dan salud </a:t>
            </a:r>
            <a:endParaRPr lang="es-ES" sz="2400" b="0" strike="noStrike" spc="-1" dirty="0">
              <a:latin typeface="Arial"/>
            </a:endParaRPr>
          </a:p>
          <a:p>
            <a:pPr marL="685800" lvl="1" indent="-226800">
              <a:lnSpc>
                <a:spcPct val="120000"/>
              </a:lnSpc>
              <a:spcAft>
                <a:spcPts val="700"/>
              </a:spcAft>
              <a:buClr>
                <a:srgbClr val="2E75B6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Las cuencas saludables brindan agua potable segura de manera natural</a:t>
            </a: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en-GB" sz="24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Aportan alimento y permiten la producción de alimentos</a:t>
            </a:r>
            <a:endParaRPr lang="es-E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Los humedales proporcionan una gran parte del pescado que comemos, arroz para 3 500 millones de personas y agua para la agricultura</a:t>
            </a:r>
            <a:endParaRPr lang="es-ES" sz="1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Aft>
                <a:spcPts val="700"/>
              </a:spcAft>
              <a:tabLst>
                <a:tab pos="0" algn="l"/>
              </a:tabLst>
            </a:pPr>
            <a:r>
              <a:rPr lang="en-US" sz="24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Son importantes para la biodiversidad</a:t>
            </a:r>
            <a:endParaRPr lang="es-ES" sz="2400" b="0" strike="noStrike" spc="-1" dirty="0">
              <a:latin typeface="Arial"/>
            </a:endParaRPr>
          </a:p>
          <a:p>
            <a:pPr marL="685800" lvl="1" indent="-226800">
              <a:lnSpc>
                <a:spcPct val="120000"/>
              </a:lnSpc>
              <a:spcAft>
                <a:spcPts val="700"/>
              </a:spcAft>
              <a:buClr>
                <a:srgbClr val="2E75B6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El 40 % de las especies del mundo viven en humedales y cada año se descubren 200 especies nuevas de peces solo en los humedales de agua dulce</a:t>
            </a: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endParaRPr lang="es-ES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663120" y="54430"/>
            <a:ext cx="7885080" cy="132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x-none" sz="3200" b="1" strike="noStrike" spc="-1">
                <a:solidFill>
                  <a:srgbClr val="FFFFFF"/>
                </a:solidFill>
                <a:latin typeface="Arial"/>
                <a:ea typeface="DejaVu Sans"/>
              </a:rPr>
              <a:t>Los humedales sustentan</a:t>
            </a:r>
            <a:r>
              <a:rPr lang="fr-CH" sz="32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/>
            </a:r>
            <a:br>
              <a:rPr lang="fr-CH" sz="3200" b="1" strike="noStrike" spc="-1" dirty="0">
                <a:solidFill>
                  <a:srgbClr val="FFFFFF"/>
                </a:solidFill>
                <a:latin typeface="Arial"/>
                <a:ea typeface="DejaVu Sans"/>
              </a:rPr>
            </a:br>
            <a:r>
              <a:rPr lang="x-none" sz="3200" b="1" strike="noStrike" spc="-1">
                <a:solidFill>
                  <a:srgbClr val="FFFFFF"/>
                </a:solidFill>
                <a:latin typeface="Arial"/>
                <a:ea typeface="DejaVu Sans"/>
              </a:rPr>
              <a:t>el desarrollo</a:t>
            </a:r>
            <a:endParaRPr lang="es-ES" sz="3200" b="0" strike="noStrike" spc="-1" dirty="0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644518" y="1323720"/>
            <a:ext cx="7739280" cy="442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en-GB" sz="24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Sostienen la economía</a:t>
            </a:r>
            <a:endParaRPr lang="es-E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Los humedales proporcionan más de mil millones de empleos y servicios por un valor estimado anual de 47 billones de dólares de los EE. UU.</a:t>
            </a: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en-GB" sz="24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Nos protegen de los desastres naturales</a:t>
            </a:r>
            <a:endParaRPr lang="es-ES" sz="2400" b="0" strike="noStrike" spc="-1" dirty="0">
              <a:latin typeface="Arial"/>
            </a:endParaRPr>
          </a:p>
          <a:p>
            <a:pPr marL="685800" lvl="1" indent="-226800">
              <a:lnSpc>
                <a:spcPct val="100000"/>
              </a:lnSpc>
              <a:spcAft>
                <a:spcPts val="700"/>
              </a:spcAft>
              <a:buClr>
                <a:srgbClr val="2E75B6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Los humedales costeros protegen a las comunidades locales de las tormentas</a:t>
            </a:r>
            <a:endParaRPr lang="es-ES" sz="1800" b="0" strike="noStrike" spc="-1" dirty="0">
              <a:latin typeface="Arial"/>
            </a:endParaRPr>
          </a:p>
          <a:p>
            <a:pPr marL="685800" lvl="1" indent="-226800">
              <a:lnSpc>
                <a:spcPct val="100000"/>
              </a:lnSpc>
              <a:spcAft>
                <a:spcPts val="700"/>
              </a:spcAft>
              <a:buClr>
                <a:srgbClr val="2E75B6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Cada hectárea de humedales continentales absorbe más de 13,5 millones de litros de aguas de inundación</a:t>
            </a: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en-GB" sz="24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Son soluciones frente al cambio climático</a:t>
            </a:r>
            <a:endParaRPr lang="es-ES" sz="2400" b="0" strike="noStrike" spc="-1" dirty="0">
              <a:latin typeface="Arial"/>
            </a:endParaRPr>
          </a:p>
          <a:p>
            <a:pPr marL="685800" lvl="1" indent="-226800">
              <a:lnSpc>
                <a:spcPct val="100000"/>
              </a:lnSpc>
              <a:spcAft>
                <a:spcPts val="700"/>
              </a:spcAft>
              <a:buClr>
                <a:srgbClr val="2E75B6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Los manglares, turberas, marismas saladas y praderas marinas son algunos de los ecosistemas más eficaces para absorber y almacenar carbono</a:t>
            </a:r>
            <a:endParaRPr lang="es-ES" sz="1800" b="0" strike="noStrike" spc="-1" dirty="0">
              <a:latin typeface="Arial"/>
            </a:endParaRPr>
          </a:p>
        </p:txBody>
      </p:sp>
      <p:pic>
        <p:nvPicPr>
          <p:cNvPr id="158" name="Image 4"/>
          <p:cNvPicPr/>
          <p:nvPr/>
        </p:nvPicPr>
        <p:blipFill>
          <a:blip r:embed="rId2"/>
          <a:stretch/>
        </p:blipFill>
        <p:spPr>
          <a:xfrm>
            <a:off x="243360" y="5468004"/>
            <a:ext cx="839520" cy="1323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628560" y="0"/>
            <a:ext cx="7885080" cy="129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sz="32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La oferta y demanda de agua</a:t>
            </a:r>
            <a:endParaRPr lang="es-ES" sz="3200" b="0" strike="noStrike" spc="-1" dirty="0"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628560" y="1348990"/>
            <a:ext cx="8370360" cy="465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Aft>
                <a:spcPts val="1701"/>
              </a:spcAft>
              <a:tabLst>
                <a:tab pos="0" algn="l"/>
              </a:tabLst>
            </a:pPr>
            <a:r>
              <a:rPr lang="x-none" sz="24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El desarrollo, </a:t>
            </a:r>
            <a:r>
              <a:rPr lang="x-none" sz="24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el</a:t>
            </a:r>
            <a:r>
              <a:rPr lang="x-none" sz="24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 crecimiento poblacional, </a:t>
            </a:r>
            <a:r>
              <a:rPr lang="x-none" sz="24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la</a:t>
            </a:r>
            <a:r>
              <a:rPr lang="x-none" sz="24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 urbanización </a:t>
            </a:r>
            <a:r>
              <a:rPr lang="x-none" sz="24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y el</a:t>
            </a:r>
            <a:r>
              <a:rPr lang="x-none" sz="24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 consumo insostenibles </a:t>
            </a:r>
            <a:r>
              <a:rPr lang="x-none" sz="24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han arrasado los humedales, ejerciendo una presión insoportable sobre el suministro de agua dulce: </a:t>
            </a:r>
            <a:endParaRPr lang="es-ES" sz="2400" b="0" strike="noStrike" spc="-1" dirty="0">
              <a:latin typeface="Arial"/>
            </a:endParaRPr>
          </a:p>
          <a:p>
            <a:pPr marL="685800" lvl="1" indent="-226800">
              <a:lnSpc>
                <a:spcPct val="100000"/>
              </a:lnSpc>
              <a:spcAft>
                <a:spcPts val="700"/>
              </a:spcAft>
              <a:buClr>
                <a:srgbClr val="2E75B6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x-non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El uso del agua se ha multiplicado por seis en los últimos cien años y aumenta en un 1 % cada año  </a:t>
            </a:r>
            <a:endParaRPr lang="es-ES" sz="1800" b="0" strike="noStrike" spc="-1" dirty="0">
              <a:latin typeface="Arial"/>
            </a:endParaRPr>
          </a:p>
          <a:p>
            <a:pPr marL="685800" lvl="1" indent="-226800">
              <a:lnSpc>
                <a:spcPct val="100000"/>
              </a:lnSpc>
              <a:spcAft>
                <a:spcPts val="700"/>
              </a:spcAft>
              <a:buClr>
                <a:srgbClr val="2E75B6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Utilizamos más agua de la que se puede reponer</a:t>
            </a:r>
            <a:endParaRPr lang="es-ES" sz="1800" b="0" strike="noStrike" spc="-1" dirty="0">
              <a:latin typeface="Arial"/>
            </a:endParaRPr>
          </a:p>
          <a:p>
            <a:pPr marL="685800" lvl="1" indent="-226800">
              <a:lnSpc>
                <a:spcPct val="100000"/>
              </a:lnSpc>
              <a:spcAft>
                <a:spcPts val="700"/>
              </a:spcAft>
              <a:buClr>
                <a:srgbClr val="2E75B6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x-non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Se necesitarán un 70 % más de alimentos y un 14 % más de agua para la agricultura con una población mundial estimada de 10 000 millones de personas en 2050</a:t>
            </a:r>
            <a:endParaRPr lang="es-ES" sz="1800" b="0" strike="noStrike" spc="-1" dirty="0">
              <a:latin typeface="Arial"/>
            </a:endParaRPr>
          </a:p>
          <a:p>
            <a:pPr marL="685800" lvl="1" indent="-226800">
              <a:lnSpc>
                <a:spcPct val="100000"/>
              </a:lnSpc>
              <a:spcAft>
                <a:spcPts val="700"/>
              </a:spcAft>
              <a:buClr>
                <a:srgbClr val="2E75B6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x-non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Se prevé que el uso de agua por los sectores industrial y energético aumente en un 24 % de aquí a 2050</a:t>
            </a: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endParaRPr lang="es-ES" sz="1800" b="0" strike="noStrike" spc="-1" dirty="0">
              <a:latin typeface="Arial"/>
            </a:endParaRPr>
          </a:p>
        </p:txBody>
      </p:sp>
      <p:pic>
        <p:nvPicPr>
          <p:cNvPr id="161" name="Image 3"/>
          <p:cNvPicPr/>
          <p:nvPr/>
        </p:nvPicPr>
        <p:blipFill>
          <a:blip r:embed="rId3"/>
          <a:stretch/>
        </p:blipFill>
        <p:spPr>
          <a:xfrm rot="2136000">
            <a:off x="219363" y="5643257"/>
            <a:ext cx="2255400" cy="1477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628560" y="0"/>
            <a:ext cx="7885080" cy="129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x-none" sz="32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Pérdida de humedales </a:t>
            </a:r>
            <a:r>
              <a:rPr lang="x-none" sz="3200" b="1" strike="noStrike" spc="-1">
                <a:solidFill>
                  <a:srgbClr val="FFFFFF"/>
                </a:solidFill>
                <a:latin typeface="Arial"/>
                <a:ea typeface="DejaVu Sans"/>
              </a:rPr>
              <a:t>y escasez</a:t>
            </a:r>
            <a:r>
              <a:rPr lang="fr-CH" sz="32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/>
            </a:r>
            <a:br>
              <a:rPr lang="fr-CH" sz="3200" b="1" strike="noStrike" spc="-1" dirty="0">
                <a:solidFill>
                  <a:srgbClr val="FFFFFF"/>
                </a:solidFill>
                <a:latin typeface="Arial"/>
                <a:ea typeface="DejaVu Sans"/>
              </a:rPr>
            </a:br>
            <a:r>
              <a:rPr lang="x-none" sz="3200" b="1" strike="noStrike" spc="-1">
                <a:solidFill>
                  <a:srgbClr val="FFFFFF"/>
                </a:solidFill>
                <a:latin typeface="Arial"/>
                <a:ea typeface="DejaVu Sans"/>
              </a:rPr>
              <a:t>de </a:t>
            </a:r>
            <a:r>
              <a:rPr lang="x-none" sz="32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agua </a:t>
            </a:r>
            <a:endParaRPr lang="es-ES" sz="3200" b="0" strike="noStrike" spc="-1" dirty="0"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628560" y="1588114"/>
            <a:ext cx="7299360" cy="422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25000" lnSpcReduction="20000"/>
          </a:bodyPr>
          <a:lstStyle/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en-GB" sz="96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La pérdida y degradación de los humedales </a:t>
            </a:r>
            <a:r>
              <a:rPr lang="en-GB" sz="96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debido a los cambios en el uso de la tierra y del agua y al cambio climático </a:t>
            </a:r>
            <a:r>
              <a:rPr lang="en-GB" sz="96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están</a:t>
            </a:r>
            <a:r>
              <a:rPr lang="en-GB" sz="96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lang="en-GB" sz="96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intensificando la crisis del agua:</a:t>
            </a:r>
            <a:endParaRPr lang="es-ES" sz="9600" b="0" strike="noStrike" spc="-1" dirty="0">
              <a:latin typeface="Arial"/>
            </a:endParaRPr>
          </a:p>
          <a:p>
            <a:pPr marL="685800" lvl="1" indent="-226800">
              <a:lnSpc>
                <a:spcPct val="120000"/>
              </a:lnSpc>
              <a:spcAft>
                <a:spcPts val="700"/>
              </a:spcAft>
              <a:buClr>
                <a:srgbClr val="2E75B6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en-GB" sz="6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Se ha </a:t>
            </a:r>
            <a:r>
              <a:rPr lang="en-GB" sz="6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perdido</a:t>
            </a:r>
            <a:r>
              <a:rPr lang="en-GB" sz="6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casi el </a:t>
            </a:r>
            <a:r>
              <a:rPr lang="en-GB" sz="6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90 %</a:t>
            </a:r>
            <a:r>
              <a:rPr lang="en-GB" sz="6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de los humedales del </a:t>
            </a:r>
            <a:r>
              <a:rPr lang="en-GB" sz="66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planeta</a:t>
            </a:r>
            <a:r>
              <a:rPr lang="en-GB" sz="66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GB" sz="66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desde</a:t>
            </a:r>
            <a:r>
              <a:rPr lang="en-GB" sz="66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1700’s</a:t>
            </a:r>
            <a:endParaRPr lang="es-ES" sz="6600" b="0" strike="noStrike" spc="-1" dirty="0">
              <a:latin typeface="Arial"/>
            </a:endParaRPr>
          </a:p>
          <a:p>
            <a:pPr marL="685800" lvl="1" indent="-226800">
              <a:lnSpc>
                <a:spcPct val="120000"/>
              </a:lnSpc>
              <a:spcAft>
                <a:spcPts val="700"/>
              </a:spcAft>
              <a:buClr>
                <a:srgbClr val="2E75B6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en-GB" sz="6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Casi todas las fuentes de agua dulce están en peligro por la </a:t>
            </a:r>
            <a:r>
              <a:rPr lang="en-GB" sz="6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contaminación</a:t>
            </a:r>
            <a:r>
              <a:rPr lang="en-GB" sz="6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y los </a:t>
            </a:r>
            <a:r>
              <a:rPr lang="en-GB" sz="6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patógenos</a:t>
            </a:r>
            <a:endParaRPr lang="es-ES" sz="6600" b="0" strike="noStrike" spc="-1" dirty="0">
              <a:latin typeface="Arial"/>
            </a:endParaRPr>
          </a:p>
          <a:p>
            <a:pPr marL="685800" lvl="1" indent="-226800">
              <a:lnSpc>
                <a:spcPct val="120000"/>
              </a:lnSpc>
              <a:spcAft>
                <a:spcPts val="700"/>
              </a:spcAft>
              <a:buClr>
                <a:srgbClr val="2E75B6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en-GB" sz="6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La fragmentación de los ríos y la interrupción del flujo hídrico</a:t>
            </a:r>
            <a:r>
              <a:rPr lang="en-GB" sz="6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por embalses, trasvases y la pérdida de humedales amenazan el suministro de agua dulce</a:t>
            </a:r>
            <a:endParaRPr lang="es-ES" sz="6600" b="0" strike="noStrike" spc="-1" dirty="0">
              <a:latin typeface="Arial"/>
            </a:endParaRPr>
          </a:p>
          <a:p>
            <a:pPr marL="685800" lvl="1" indent="-226800">
              <a:lnSpc>
                <a:spcPct val="120000"/>
              </a:lnSpc>
              <a:spcAft>
                <a:spcPts val="700"/>
              </a:spcAft>
              <a:buClr>
                <a:srgbClr val="2E75B6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x-none" sz="6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Casi el 75 % </a:t>
            </a:r>
            <a:r>
              <a:rPr lang="x-none" sz="6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de los desastres naturales están relacionados con e</a:t>
            </a:r>
            <a:r>
              <a:rPr lang="es-ES_tradnl" sz="6600" spc="-1" dirty="0">
                <a:solidFill>
                  <a:srgbClr val="000000"/>
                </a:solidFill>
                <a:latin typeface="Arial"/>
                <a:ea typeface="DejaVu Sans"/>
              </a:rPr>
              <a:t>l                                                 agua</a:t>
            </a:r>
            <a:endParaRPr lang="es-ES" sz="6600" b="0" strike="noStrike" spc="-1" dirty="0">
              <a:latin typeface="Arial"/>
            </a:endParaRPr>
          </a:p>
        </p:txBody>
      </p:sp>
      <p:pic>
        <p:nvPicPr>
          <p:cNvPr id="164" name="Image 3"/>
          <p:cNvPicPr/>
          <p:nvPr/>
        </p:nvPicPr>
        <p:blipFill>
          <a:blip r:embed="rId3"/>
          <a:stretch/>
        </p:blipFill>
        <p:spPr>
          <a:xfrm>
            <a:off x="369273" y="5474617"/>
            <a:ext cx="2674975" cy="1383383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628560" y="0"/>
            <a:ext cx="7885080" cy="133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2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Impacto sobre las personas</a:t>
            </a:r>
            <a:br>
              <a:rPr lang="en-GB" sz="3200" b="1" strike="noStrike" spc="-1" dirty="0">
                <a:solidFill>
                  <a:srgbClr val="FFFFFF"/>
                </a:solidFill>
                <a:latin typeface="Arial"/>
                <a:ea typeface="DejaVu Sans"/>
              </a:rPr>
            </a:br>
            <a:r>
              <a:rPr lang="en-GB" sz="32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y economías</a:t>
            </a:r>
            <a:endParaRPr lang="es-ES" sz="3200" b="0" strike="noStrike" spc="-1" dirty="0"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628560" y="1681920"/>
            <a:ext cx="7885080" cy="404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6800">
              <a:lnSpc>
                <a:spcPct val="100000"/>
              </a:lnSpc>
              <a:spcAft>
                <a:spcPts val="1001"/>
              </a:spcAft>
              <a:buClr>
                <a:srgbClr val="70AD47"/>
              </a:buClr>
              <a:buFont typeface="Arial"/>
              <a:buChar char="•"/>
            </a:pPr>
            <a:r>
              <a:rPr lang="x-non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2 200 millones de personas </a:t>
            </a:r>
            <a:r>
              <a:rPr lang="x-non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carecen de acceso a agua potable segura y </a:t>
            </a:r>
            <a:r>
              <a:rPr lang="x-non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485 000</a:t>
            </a:r>
            <a:r>
              <a:rPr lang="x-non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mueren cada año</a:t>
            </a:r>
            <a:endParaRPr lang="es-ES" sz="1800" b="0" strike="noStrike" spc="-1" dirty="0">
              <a:latin typeface="Arial"/>
            </a:endParaRPr>
          </a:p>
          <a:p>
            <a:pPr marL="228600" indent="-226800">
              <a:lnSpc>
                <a:spcPct val="100000"/>
              </a:lnSpc>
              <a:spcAft>
                <a:spcPts val="1001"/>
              </a:spcAft>
              <a:buClr>
                <a:srgbClr val="70AD47"/>
              </a:buClr>
              <a:buFont typeface="Arial"/>
              <a:buChar char="•"/>
            </a:pPr>
            <a:r>
              <a:rPr lang="x-non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La pérdida de humedales de agua dulce </a:t>
            </a:r>
            <a:r>
              <a:rPr lang="x-non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cuesta </a:t>
            </a:r>
            <a:r>
              <a:rPr lang="x-non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2,7 billones de dólares de los EE. UU. </a:t>
            </a:r>
            <a:r>
              <a:rPr lang="x-non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cada año </a:t>
            </a:r>
            <a:r>
              <a:rPr lang="x-none" spc="-1" dirty="0">
                <a:solidFill>
                  <a:srgbClr val="000000"/>
                </a:solidFill>
                <a:latin typeface="Arial"/>
                <a:ea typeface="DejaVu Sans"/>
              </a:rPr>
              <a:t>en pérdida de servicios (1997-2011) </a:t>
            </a:r>
            <a:endParaRPr lang="es-ES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228600" indent="-226800">
              <a:lnSpc>
                <a:spcPct val="100000"/>
              </a:lnSpc>
              <a:spcAft>
                <a:spcPts val="1001"/>
              </a:spcAft>
              <a:buClr>
                <a:srgbClr val="70AD47"/>
              </a:buClr>
              <a:buFont typeface="Arial"/>
              <a:buChar char="•"/>
            </a:pPr>
            <a:r>
              <a:rPr lang="x-none" b="1" spc="-1" dirty="0">
                <a:solidFill>
                  <a:srgbClr val="000000"/>
                </a:solidFill>
                <a:latin typeface="Arial"/>
                <a:ea typeface="DejaVu Sans"/>
              </a:rPr>
              <a:t>166 000 personas han muerto y 3 000 millones </a:t>
            </a:r>
            <a:r>
              <a:rPr lang="x-none" spc="-1" dirty="0">
                <a:solidFill>
                  <a:srgbClr val="000000"/>
                </a:solidFill>
                <a:latin typeface="Arial"/>
                <a:ea typeface="DejaVu Sans"/>
              </a:rPr>
              <a:t>han sido afectadas por inundaciones y sequías en los últimos 20 años, </a:t>
            </a:r>
            <a:r>
              <a:rPr lang="es-ES_tradnl" spc="-1" dirty="0">
                <a:solidFill>
                  <a:srgbClr val="000000"/>
                </a:solidFill>
                <a:latin typeface="Arial"/>
                <a:ea typeface="DejaVu Sans"/>
              </a:rPr>
              <a:t>que han </a:t>
            </a:r>
            <a:r>
              <a:rPr lang="x-none" spc="-1" dirty="0">
                <a:solidFill>
                  <a:srgbClr val="000000"/>
                </a:solidFill>
                <a:latin typeface="Arial"/>
                <a:ea typeface="DejaVu Sans"/>
              </a:rPr>
              <a:t>causado casi </a:t>
            </a:r>
            <a:r>
              <a:rPr lang="x-none" b="1" spc="-1" dirty="0">
                <a:solidFill>
                  <a:srgbClr val="000000"/>
                </a:solidFill>
                <a:latin typeface="Arial"/>
                <a:ea typeface="DejaVu Sans"/>
              </a:rPr>
              <a:t>700 000 millones de dólares </a:t>
            </a:r>
            <a:r>
              <a:rPr lang="x-none" spc="-1" dirty="0">
                <a:solidFill>
                  <a:srgbClr val="000000"/>
                </a:solidFill>
                <a:latin typeface="Arial"/>
                <a:ea typeface="DejaVu Sans"/>
              </a:rPr>
              <a:t>en daños económicos</a:t>
            </a:r>
            <a:endParaRPr lang="es-ES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228600" indent="-226800">
              <a:lnSpc>
                <a:spcPct val="100000"/>
              </a:lnSpc>
              <a:spcAft>
                <a:spcPts val="1001"/>
              </a:spcAft>
              <a:buClr>
                <a:srgbClr val="70AD47"/>
              </a:buClr>
              <a:buFont typeface="Arial"/>
              <a:buChar char="•"/>
            </a:pPr>
            <a:r>
              <a:rPr lang="x-none" b="1" spc="-1" dirty="0">
                <a:solidFill>
                  <a:srgbClr val="000000"/>
                </a:solidFill>
                <a:latin typeface="Arial"/>
                <a:ea typeface="DejaVu Sans"/>
              </a:rPr>
              <a:t>La inseguridad hídrica </a:t>
            </a:r>
            <a:r>
              <a:rPr lang="x-none" spc="-1" dirty="0">
                <a:solidFill>
                  <a:srgbClr val="000000"/>
                </a:solidFill>
                <a:latin typeface="Arial"/>
                <a:ea typeface="DejaVu Sans"/>
              </a:rPr>
              <a:t>jugaba un papel principal en </a:t>
            </a:r>
            <a:r>
              <a:rPr lang="x-none" b="1" spc="-1" dirty="0">
                <a:solidFill>
                  <a:srgbClr val="000000"/>
                </a:solidFill>
                <a:latin typeface="Arial"/>
                <a:ea typeface="DejaVu Sans"/>
              </a:rPr>
              <a:t>los conflictos </a:t>
            </a:r>
            <a:r>
              <a:rPr lang="x-none" spc="-1" dirty="0">
                <a:solidFill>
                  <a:srgbClr val="000000"/>
                </a:solidFill>
                <a:latin typeface="Arial"/>
                <a:ea typeface="DejaVu Sans"/>
              </a:rPr>
              <a:t>de al menos 45 países en 2017</a:t>
            </a:r>
            <a:endParaRPr lang="es-ES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228600" indent="-226800">
              <a:lnSpc>
                <a:spcPct val="100000"/>
              </a:lnSpc>
              <a:spcAft>
                <a:spcPts val="1001"/>
              </a:spcAft>
              <a:buClr>
                <a:srgbClr val="70AD47"/>
              </a:buClr>
              <a:buFont typeface="Arial"/>
              <a:buChar char="•"/>
            </a:pPr>
            <a:r>
              <a:rPr lang="x-none" b="1" spc="-1" dirty="0">
                <a:solidFill>
                  <a:srgbClr val="000000"/>
                </a:solidFill>
                <a:latin typeface="Arial"/>
                <a:ea typeface="DejaVu Sans"/>
              </a:rPr>
              <a:t>Cientos de millones de personas </a:t>
            </a:r>
            <a:r>
              <a:rPr lang="x-none" spc="-1" dirty="0">
                <a:solidFill>
                  <a:srgbClr val="000000"/>
                </a:solidFill>
                <a:latin typeface="Arial"/>
                <a:ea typeface="DejaVu Sans"/>
              </a:rPr>
              <a:t>en zonas costeras están más amenazadas por las tormentas e inundaciones debido a la pérdida de manglares, marismas saladas y praderas marinas</a:t>
            </a:r>
            <a:endParaRPr lang="es-ES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endParaRPr lang="es-ES" sz="1800" b="0" strike="noStrike" spc="-1" dirty="0">
              <a:latin typeface="Arial"/>
            </a:endParaRPr>
          </a:p>
        </p:txBody>
      </p:sp>
      <p:pic>
        <p:nvPicPr>
          <p:cNvPr id="167" name="Image 3"/>
          <p:cNvPicPr/>
          <p:nvPr/>
        </p:nvPicPr>
        <p:blipFill>
          <a:blip r:embed="rId3"/>
          <a:stretch/>
        </p:blipFill>
        <p:spPr>
          <a:xfrm rot="1731000">
            <a:off x="729000" y="5545138"/>
            <a:ext cx="1121040" cy="1363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23524</TotalTime>
  <Words>1570</Words>
  <Application>Microsoft Office PowerPoint</Application>
  <PresentationFormat>Presentación en pantalla (4:3)</PresentationFormat>
  <Paragraphs>142</Paragraphs>
  <Slides>15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Wetlands and water: Securing life together</dc:title>
  <dc:subject/>
  <dc:creator>Microsoft Office User</dc:creator>
  <dc:description/>
  <cp:lastModifiedBy>UJA</cp:lastModifiedBy>
  <cp:revision>307</cp:revision>
  <cp:lastPrinted>2020-10-30T11:48:46Z</cp:lastPrinted>
  <dcterms:created xsi:type="dcterms:W3CDTF">2020-09-17T07:14:54Z</dcterms:created>
  <dcterms:modified xsi:type="dcterms:W3CDTF">2021-02-01T08:01:27Z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5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15</vt:i4>
  </property>
</Properties>
</file>