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147479769" r:id="rId3"/>
    <p:sldId id="2147479771" r:id="rId4"/>
    <p:sldId id="2147479772" r:id="rId5"/>
    <p:sldId id="2147479773" r:id="rId6"/>
    <p:sldId id="2147479776" r:id="rId7"/>
    <p:sldId id="2147479774" r:id="rId8"/>
    <p:sldId id="2147479777" r:id="rId9"/>
    <p:sldId id="2147479778" r:id="rId10"/>
    <p:sldId id="2147479779" r:id="rId11"/>
    <p:sldId id="2147479780" r:id="rId12"/>
    <p:sldId id="2147479788" r:id="rId13"/>
    <p:sldId id="2147479782" r:id="rId14"/>
    <p:sldId id="2147479781" r:id="rId15"/>
    <p:sldId id="2147479794" r:id="rId16"/>
    <p:sldId id="2147479783" r:id="rId17"/>
    <p:sldId id="2147479786" r:id="rId18"/>
    <p:sldId id="2147479787" r:id="rId19"/>
    <p:sldId id="2147479790" r:id="rId20"/>
    <p:sldId id="2147479789" r:id="rId21"/>
    <p:sldId id="2147479793" r:id="rId22"/>
    <p:sldId id="2147479791" r:id="rId23"/>
    <p:sldId id="2147479785" r:id="rId24"/>
    <p:sldId id="2147479792" r:id="rId25"/>
    <p:sldId id="21474797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varScale="1">
        <p:scale>
          <a:sx n="81" d="100"/>
          <a:sy n="81" d="100"/>
        </p:scale>
        <p:origin x="6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telain, Carmen (ELS-MAD)" userId="7dc3f24f-95a7-4293-8044-47b3e645c87c" providerId="ADAL" clId="{81D232E6-DF10-4656-9E1F-0D25AFF49EDE}"/>
    <pc:docChg chg="modSld">
      <pc:chgData name="Castelain, Carmen (ELS-MAD)" userId="7dc3f24f-95a7-4293-8044-47b3e645c87c" providerId="ADAL" clId="{81D232E6-DF10-4656-9E1F-0D25AFF49EDE}" dt="2026-02-05T11:23:23.923" v="13" actId="108"/>
      <pc:docMkLst>
        <pc:docMk/>
      </pc:docMkLst>
      <pc:sldChg chg="modSp mod">
        <pc:chgData name="Castelain, Carmen (ELS-MAD)" userId="7dc3f24f-95a7-4293-8044-47b3e645c87c" providerId="ADAL" clId="{81D232E6-DF10-4656-9E1F-0D25AFF49EDE}" dt="2026-02-05T11:23:23.923" v="13" actId="108"/>
        <pc:sldMkLst>
          <pc:docMk/>
          <pc:sldMk cId="313087126" sldId="2147479772"/>
        </pc:sldMkLst>
        <pc:spChg chg="mod">
          <ac:chgData name="Castelain, Carmen (ELS-MAD)" userId="7dc3f24f-95a7-4293-8044-47b3e645c87c" providerId="ADAL" clId="{81D232E6-DF10-4656-9E1F-0D25AFF49EDE}" dt="2026-02-05T11:23:23.923" v="13" actId="108"/>
          <ac:spMkLst>
            <pc:docMk/>
            <pc:sldMk cId="313087126" sldId="2147479772"/>
            <ac:spMk id="5" creationId="{5F31039D-D00B-3E5D-8E51-FE2B125DCAA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19C68-8B73-4F85-94D1-AE771873B611}" type="datetimeFigureOut">
              <a:rPr lang="en-GB" smtClean="0"/>
              <a:t>05/02/2026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29DD6-D218-42A2-832A-BFAD4083BB16}" type="slidenum">
              <a:rPr lang="en-GB" smtClean="0"/>
              <a:t>‹Nº›</a:t>
            </a:fld>
            <a:endParaRPr lang="en-GB"/>
          </a:p>
        </p:txBody>
      </p:sp>
    </p:spTree>
    <p:extLst>
      <p:ext uri="{BB962C8B-B14F-4D97-AF65-F5344CB8AC3E}">
        <p14:creationId xmlns:p14="http://schemas.microsoft.com/office/powerpoint/2010/main" val="17778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0E30-26FF-7295-0212-84AE0D6954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B04A09-94ED-E37C-1650-8B9D38072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72946B-CC12-CEF1-2B70-230359B94414}"/>
              </a:ext>
            </a:extLst>
          </p:cNvPr>
          <p:cNvSpPr>
            <a:spLocks noGrp="1"/>
          </p:cNvSpPr>
          <p:nvPr>
            <p:ph type="dt" sz="half" idx="10"/>
          </p:nvPr>
        </p:nvSpPr>
        <p:spPr/>
        <p:txBody>
          <a:bodyPr/>
          <a:lstStyle/>
          <a:p>
            <a:fld id="{F633EBE8-E1D8-4BE9-AA7C-A79C4A903BF0}" type="datetimeFigureOut">
              <a:rPr lang="en-GB" smtClean="0"/>
              <a:t>05/02/2026</a:t>
            </a:fld>
            <a:endParaRPr lang="en-GB"/>
          </a:p>
        </p:txBody>
      </p:sp>
      <p:sp>
        <p:nvSpPr>
          <p:cNvPr id="5" name="Footer Placeholder 4">
            <a:extLst>
              <a:ext uri="{FF2B5EF4-FFF2-40B4-BE49-F238E27FC236}">
                <a16:creationId xmlns:a16="http://schemas.microsoft.com/office/drawing/2014/main" id="{A0248063-0335-17A0-9278-AD64B7A8A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C9AB62-93F2-00F2-EC1E-8D7391222E29}"/>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154362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3D00D-5C5F-0ECF-C3FB-956AAFF86F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2FCA56-53F5-686C-835F-06FC113235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67E229-507A-8229-BAE3-D1EF34570F49}"/>
              </a:ext>
            </a:extLst>
          </p:cNvPr>
          <p:cNvSpPr>
            <a:spLocks noGrp="1"/>
          </p:cNvSpPr>
          <p:nvPr>
            <p:ph type="dt" sz="half" idx="10"/>
          </p:nvPr>
        </p:nvSpPr>
        <p:spPr/>
        <p:txBody>
          <a:bodyPr/>
          <a:lstStyle/>
          <a:p>
            <a:fld id="{F633EBE8-E1D8-4BE9-AA7C-A79C4A903BF0}" type="datetimeFigureOut">
              <a:rPr lang="en-GB" smtClean="0"/>
              <a:t>05/02/2026</a:t>
            </a:fld>
            <a:endParaRPr lang="en-GB"/>
          </a:p>
        </p:txBody>
      </p:sp>
      <p:sp>
        <p:nvSpPr>
          <p:cNvPr id="5" name="Footer Placeholder 4">
            <a:extLst>
              <a:ext uri="{FF2B5EF4-FFF2-40B4-BE49-F238E27FC236}">
                <a16:creationId xmlns:a16="http://schemas.microsoft.com/office/drawing/2014/main" id="{0F71452E-B93E-6F64-047E-262ED0B3E3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C7BD59-CD5A-3452-6DEF-CF77D80E170A}"/>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354014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4B612D-91C8-960D-306B-73FEEBC9E9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BDF6FB-4578-C193-7E64-BB1AA2E38B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662E2-8760-5863-B62E-81B23FF335CB}"/>
              </a:ext>
            </a:extLst>
          </p:cNvPr>
          <p:cNvSpPr>
            <a:spLocks noGrp="1"/>
          </p:cNvSpPr>
          <p:nvPr>
            <p:ph type="dt" sz="half" idx="10"/>
          </p:nvPr>
        </p:nvSpPr>
        <p:spPr/>
        <p:txBody>
          <a:bodyPr/>
          <a:lstStyle/>
          <a:p>
            <a:fld id="{F633EBE8-E1D8-4BE9-AA7C-A79C4A903BF0}" type="datetimeFigureOut">
              <a:rPr lang="en-GB" smtClean="0"/>
              <a:t>05/02/2026</a:t>
            </a:fld>
            <a:endParaRPr lang="en-GB"/>
          </a:p>
        </p:txBody>
      </p:sp>
      <p:sp>
        <p:nvSpPr>
          <p:cNvPr id="5" name="Footer Placeholder 4">
            <a:extLst>
              <a:ext uri="{FF2B5EF4-FFF2-40B4-BE49-F238E27FC236}">
                <a16:creationId xmlns:a16="http://schemas.microsoft.com/office/drawing/2014/main" id="{2583E19A-1103-4ADC-9F90-E8D3A7C037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2070C6-1EE5-48AC-7620-F4C83CF2CCE5}"/>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1812883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A21E7-B6C2-531A-47F3-3E96AF5668E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C4F44780-5481-1E4B-2BB8-92B8730F54A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CB9B41A8-0047-FDD3-B375-2523F7F2DE3C}"/>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2/5/2026</a:t>
            </a:fld>
            <a:endParaRPr lang="en-US"/>
          </a:p>
        </p:txBody>
      </p:sp>
      <p:sp>
        <p:nvSpPr>
          <p:cNvPr id="5" name="Marcador de pie de página 4">
            <a:extLst>
              <a:ext uri="{FF2B5EF4-FFF2-40B4-BE49-F238E27FC236}">
                <a16:creationId xmlns:a16="http://schemas.microsoft.com/office/drawing/2014/main" id="{D7851745-7792-3288-1013-83FEAEB6CB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a:extLst>
              <a:ext uri="{FF2B5EF4-FFF2-40B4-BE49-F238E27FC236}">
                <a16:creationId xmlns:a16="http://schemas.microsoft.com/office/drawing/2014/main" id="{F6C4DD24-F8B2-91A5-B5E5-A3706013C7E6}"/>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2937109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4CCD34-43BA-FA25-1548-BAD68D1E9EFF}"/>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39572169-A691-BA8E-70B8-B132B7020379}"/>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2487036F-C990-0275-C762-45710F8C8CB1}"/>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2/5/2026</a:t>
            </a:fld>
            <a:endParaRPr lang="en-US"/>
          </a:p>
        </p:txBody>
      </p:sp>
      <p:sp>
        <p:nvSpPr>
          <p:cNvPr id="5" name="Marcador de pie de página 4">
            <a:extLst>
              <a:ext uri="{FF2B5EF4-FFF2-40B4-BE49-F238E27FC236}">
                <a16:creationId xmlns:a16="http://schemas.microsoft.com/office/drawing/2014/main" id="{86CBB9FE-BA49-998E-A1C2-234D3C329E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a:extLst>
              <a:ext uri="{FF2B5EF4-FFF2-40B4-BE49-F238E27FC236}">
                <a16:creationId xmlns:a16="http://schemas.microsoft.com/office/drawing/2014/main" id="{D0157783-9970-8286-B518-482141870904}"/>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906073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0C641A-FBC8-5B6D-0632-B356E589B10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338708D0-DF76-B834-A78F-7CCBB1B9E56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27E2C2-3E37-E64A-0205-8CF8F45FB797}"/>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2/5/2026</a:t>
            </a:fld>
            <a:endParaRPr lang="en-US"/>
          </a:p>
        </p:txBody>
      </p:sp>
      <p:sp>
        <p:nvSpPr>
          <p:cNvPr id="5" name="Marcador de pie de página 4">
            <a:extLst>
              <a:ext uri="{FF2B5EF4-FFF2-40B4-BE49-F238E27FC236}">
                <a16:creationId xmlns:a16="http://schemas.microsoft.com/office/drawing/2014/main" id="{8FB93E84-DD36-8230-A505-37247FD3E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a:extLst>
              <a:ext uri="{FF2B5EF4-FFF2-40B4-BE49-F238E27FC236}">
                <a16:creationId xmlns:a16="http://schemas.microsoft.com/office/drawing/2014/main" id="{5052DC6A-DD47-742E-491F-506C37FBF7B5}"/>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846454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4C93B-1563-29FC-7126-808FB513AFC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5382B9D-0C39-1D38-570B-CF84F8A1BC4F}"/>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B23944C3-7E7E-504F-E52F-0332499F8A90}"/>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3FC7AFBC-2AEA-1415-90E0-DF72D5694329}"/>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2/5/2026</a:t>
            </a:fld>
            <a:endParaRPr lang="en-US"/>
          </a:p>
        </p:txBody>
      </p:sp>
      <p:sp>
        <p:nvSpPr>
          <p:cNvPr id="6" name="Marcador de pie de página 5">
            <a:extLst>
              <a:ext uri="{FF2B5EF4-FFF2-40B4-BE49-F238E27FC236}">
                <a16:creationId xmlns:a16="http://schemas.microsoft.com/office/drawing/2014/main" id="{C02657D3-F4F2-A70A-79EE-9761EAE21D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a:extLst>
              <a:ext uri="{FF2B5EF4-FFF2-40B4-BE49-F238E27FC236}">
                <a16:creationId xmlns:a16="http://schemas.microsoft.com/office/drawing/2014/main" id="{6560243C-E829-AE34-45BF-B1058C985FFC}"/>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448608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8F9C8D-15F0-053E-95EB-87D1D67694D3}"/>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C77EF554-59CE-1254-9A98-32EB13E50A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823541-BEEF-59DE-2ED6-A10F8F2F941C}"/>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47F9E8E0-95B8-6C99-D275-A4D83BA65D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B557E9C-CCC9-AE6D-8F33-7B333DD20F4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7D0C1F58-4BB3-7813-93B0-0419015E0BB0}"/>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2/5/2026</a:t>
            </a:fld>
            <a:endParaRPr lang="en-US"/>
          </a:p>
        </p:txBody>
      </p:sp>
      <p:sp>
        <p:nvSpPr>
          <p:cNvPr id="8" name="Marcador de pie de página 7">
            <a:extLst>
              <a:ext uri="{FF2B5EF4-FFF2-40B4-BE49-F238E27FC236}">
                <a16:creationId xmlns:a16="http://schemas.microsoft.com/office/drawing/2014/main" id="{60D1103D-5FE3-0BAE-23E8-3BE1617528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Marcador de número de diapositiva 8">
            <a:extLst>
              <a:ext uri="{FF2B5EF4-FFF2-40B4-BE49-F238E27FC236}">
                <a16:creationId xmlns:a16="http://schemas.microsoft.com/office/drawing/2014/main" id="{7D9A1960-2062-C4C3-74E5-2775E0C8BC5A}"/>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1639308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C7543-65B9-8A57-763C-97B7820808BD}"/>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C91666D7-34E6-7491-ED88-7A0AFC89075D}"/>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2/5/2026</a:t>
            </a:fld>
            <a:endParaRPr lang="en-US"/>
          </a:p>
        </p:txBody>
      </p:sp>
      <p:sp>
        <p:nvSpPr>
          <p:cNvPr id="4" name="Marcador de pie de página 3">
            <a:extLst>
              <a:ext uri="{FF2B5EF4-FFF2-40B4-BE49-F238E27FC236}">
                <a16:creationId xmlns:a16="http://schemas.microsoft.com/office/drawing/2014/main" id="{1F61480E-D8BA-9B1E-E6B0-371DDAA760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Marcador de número de diapositiva 4">
            <a:extLst>
              <a:ext uri="{FF2B5EF4-FFF2-40B4-BE49-F238E27FC236}">
                <a16:creationId xmlns:a16="http://schemas.microsoft.com/office/drawing/2014/main" id="{50410955-1506-D5C0-5059-DDAD537F6860}"/>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1606125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76A943-9FC3-0EEC-1691-E63A864BC3ED}"/>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2/5/2026</a:t>
            </a:fld>
            <a:endParaRPr lang="en-US"/>
          </a:p>
        </p:txBody>
      </p:sp>
      <p:sp>
        <p:nvSpPr>
          <p:cNvPr id="3" name="Marcador de pie de página 2">
            <a:extLst>
              <a:ext uri="{FF2B5EF4-FFF2-40B4-BE49-F238E27FC236}">
                <a16:creationId xmlns:a16="http://schemas.microsoft.com/office/drawing/2014/main" id="{D280EA28-E272-C1EA-6FDA-CFC6E83044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Marcador de número de diapositiva 3">
            <a:extLst>
              <a:ext uri="{FF2B5EF4-FFF2-40B4-BE49-F238E27FC236}">
                <a16:creationId xmlns:a16="http://schemas.microsoft.com/office/drawing/2014/main" id="{769B3995-0553-B55C-7A2D-E2C6D053767B}"/>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2281900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5E8F3-6F29-AE6A-E9A5-36D84F63C1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6D29C4A8-1A60-9516-C5C9-C73D5BB1FE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B55109C4-E875-40E4-4AC3-DAC1C788FEC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90E9E8F-8FF5-DF26-1F41-1500FB74F5D4}"/>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2/5/2026</a:t>
            </a:fld>
            <a:endParaRPr lang="en-US"/>
          </a:p>
        </p:txBody>
      </p:sp>
      <p:sp>
        <p:nvSpPr>
          <p:cNvPr id="6" name="Marcador de pie de página 5">
            <a:extLst>
              <a:ext uri="{FF2B5EF4-FFF2-40B4-BE49-F238E27FC236}">
                <a16:creationId xmlns:a16="http://schemas.microsoft.com/office/drawing/2014/main" id="{F5D30A20-3A12-427B-3ADA-BD18E45055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a:extLst>
              <a:ext uri="{FF2B5EF4-FFF2-40B4-BE49-F238E27FC236}">
                <a16:creationId xmlns:a16="http://schemas.microsoft.com/office/drawing/2014/main" id="{425FED2D-911F-1E8D-CCFF-42813502FEE3}"/>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232893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7C68-B3F7-982C-E9B7-226B403477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6B3ABB-7738-77DA-046D-0BE9F60BA3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07379-5BB1-8EE2-C253-476D01CFC0B8}"/>
              </a:ext>
            </a:extLst>
          </p:cNvPr>
          <p:cNvSpPr>
            <a:spLocks noGrp="1"/>
          </p:cNvSpPr>
          <p:nvPr>
            <p:ph type="dt" sz="half" idx="10"/>
          </p:nvPr>
        </p:nvSpPr>
        <p:spPr/>
        <p:txBody>
          <a:bodyPr/>
          <a:lstStyle/>
          <a:p>
            <a:fld id="{F633EBE8-E1D8-4BE9-AA7C-A79C4A903BF0}" type="datetimeFigureOut">
              <a:rPr lang="en-GB" smtClean="0"/>
              <a:t>05/02/2026</a:t>
            </a:fld>
            <a:endParaRPr lang="en-GB"/>
          </a:p>
        </p:txBody>
      </p:sp>
      <p:sp>
        <p:nvSpPr>
          <p:cNvPr id="5" name="Footer Placeholder 4">
            <a:extLst>
              <a:ext uri="{FF2B5EF4-FFF2-40B4-BE49-F238E27FC236}">
                <a16:creationId xmlns:a16="http://schemas.microsoft.com/office/drawing/2014/main" id="{6743C8B4-0014-34B0-8678-F8F5E85C5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FAA974-12F9-0E68-2F61-4CE24113BD86}"/>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3384199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615BE3-7DCB-47FC-93EE-08F6B5230C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B56EF1F8-2A6E-79A7-3328-42B0970D35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12E3E854-C7A2-3DF8-1EF7-C72C76C14B5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863BE1-F9D4-92FD-4042-B58C08D3E8BB}"/>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2/5/2026</a:t>
            </a:fld>
            <a:endParaRPr lang="en-US"/>
          </a:p>
        </p:txBody>
      </p:sp>
      <p:sp>
        <p:nvSpPr>
          <p:cNvPr id="6" name="Marcador de pie de página 5">
            <a:extLst>
              <a:ext uri="{FF2B5EF4-FFF2-40B4-BE49-F238E27FC236}">
                <a16:creationId xmlns:a16="http://schemas.microsoft.com/office/drawing/2014/main" id="{B6ACF33B-5D0E-FFB5-4AD7-7CDE2FAD77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a:extLst>
              <a:ext uri="{FF2B5EF4-FFF2-40B4-BE49-F238E27FC236}">
                <a16:creationId xmlns:a16="http://schemas.microsoft.com/office/drawing/2014/main" id="{F6BA2B62-E23A-5AA6-812C-3EE03A477B2E}"/>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1479492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8478A8-4E65-1F02-9423-E881904787E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D3DBDEB8-955D-E5D6-E682-496629325CB0}"/>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2F8CAE2A-60CD-7CFC-1C6E-981CF3288E53}"/>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2/5/2026</a:t>
            </a:fld>
            <a:endParaRPr lang="en-US"/>
          </a:p>
        </p:txBody>
      </p:sp>
      <p:sp>
        <p:nvSpPr>
          <p:cNvPr id="5" name="Marcador de pie de página 4">
            <a:extLst>
              <a:ext uri="{FF2B5EF4-FFF2-40B4-BE49-F238E27FC236}">
                <a16:creationId xmlns:a16="http://schemas.microsoft.com/office/drawing/2014/main" id="{861BC0F2-8024-0915-D126-6B1EF7F68C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a:extLst>
              <a:ext uri="{FF2B5EF4-FFF2-40B4-BE49-F238E27FC236}">
                <a16:creationId xmlns:a16="http://schemas.microsoft.com/office/drawing/2014/main" id="{19BC4AED-019C-ADA2-3AF7-ECF54AA4B461}"/>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1592632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3FF722A-0C19-80BD-92B8-DBEF8BF1A5A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EC6ABD27-B588-5DEC-AAB3-B33AF20DC3BE}"/>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E34A4859-7984-F73B-2D1B-3498F50EA1CB}"/>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2/5/2026</a:t>
            </a:fld>
            <a:endParaRPr lang="en-US"/>
          </a:p>
        </p:txBody>
      </p:sp>
      <p:sp>
        <p:nvSpPr>
          <p:cNvPr id="5" name="Marcador de pie de página 4">
            <a:extLst>
              <a:ext uri="{FF2B5EF4-FFF2-40B4-BE49-F238E27FC236}">
                <a16:creationId xmlns:a16="http://schemas.microsoft.com/office/drawing/2014/main" id="{C6846C74-BCDD-F208-4608-24A867AE3D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a:extLst>
              <a:ext uri="{FF2B5EF4-FFF2-40B4-BE49-F238E27FC236}">
                <a16:creationId xmlns:a16="http://schemas.microsoft.com/office/drawing/2014/main" id="{8B9F1218-0977-2F92-5D1F-97ACE95A5585}"/>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179961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875C-A90E-BE05-E9F9-ACD7BEE00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D2D3DE-394D-B294-2E12-BB0E8C96F8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E3B744-0CEF-2EC0-4A9F-E1CE7CD1BE2D}"/>
              </a:ext>
            </a:extLst>
          </p:cNvPr>
          <p:cNvSpPr>
            <a:spLocks noGrp="1"/>
          </p:cNvSpPr>
          <p:nvPr>
            <p:ph type="dt" sz="half" idx="10"/>
          </p:nvPr>
        </p:nvSpPr>
        <p:spPr/>
        <p:txBody>
          <a:bodyPr/>
          <a:lstStyle/>
          <a:p>
            <a:fld id="{F633EBE8-E1D8-4BE9-AA7C-A79C4A903BF0}" type="datetimeFigureOut">
              <a:rPr lang="en-GB" smtClean="0"/>
              <a:t>05/02/2026</a:t>
            </a:fld>
            <a:endParaRPr lang="en-GB"/>
          </a:p>
        </p:txBody>
      </p:sp>
      <p:sp>
        <p:nvSpPr>
          <p:cNvPr id="5" name="Footer Placeholder 4">
            <a:extLst>
              <a:ext uri="{FF2B5EF4-FFF2-40B4-BE49-F238E27FC236}">
                <a16:creationId xmlns:a16="http://schemas.microsoft.com/office/drawing/2014/main" id="{60E12332-29E8-08D1-C8B5-E64E13C0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29B323-5899-5DF9-CDE8-97154CF5AB79}"/>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76074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A9A7-5D1C-D3F6-244F-34E4C748EA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2A78E4-354F-0964-021D-9428E53864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5E80A7-5285-21A9-31B7-AF5311A6C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3819E9-297F-ADAA-784B-2B23BD1D5505}"/>
              </a:ext>
            </a:extLst>
          </p:cNvPr>
          <p:cNvSpPr>
            <a:spLocks noGrp="1"/>
          </p:cNvSpPr>
          <p:nvPr>
            <p:ph type="dt" sz="half" idx="10"/>
          </p:nvPr>
        </p:nvSpPr>
        <p:spPr/>
        <p:txBody>
          <a:bodyPr/>
          <a:lstStyle/>
          <a:p>
            <a:fld id="{F633EBE8-E1D8-4BE9-AA7C-A79C4A903BF0}" type="datetimeFigureOut">
              <a:rPr lang="en-GB" smtClean="0"/>
              <a:t>05/02/2026</a:t>
            </a:fld>
            <a:endParaRPr lang="en-GB"/>
          </a:p>
        </p:txBody>
      </p:sp>
      <p:sp>
        <p:nvSpPr>
          <p:cNvPr id="6" name="Footer Placeholder 5">
            <a:extLst>
              <a:ext uri="{FF2B5EF4-FFF2-40B4-BE49-F238E27FC236}">
                <a16:creationId xmlns:a16="http://schemas.microsoft.com/office/drawing/2014/main" id="{752B6FD1-6322-0A5A-ABE1-9D4CF681E9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7C90C7-7E2D-6F36-691B-5CC8EFAE3DB6}"/>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113791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7F73-9028-0D7D-EF2B-1B9A58F3F6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29C96-AB7E-72CB-3035-C368ACD69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2407C-7B8F-F7C9-28E6-34B69714EF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6408DB-37D1-7E24-C753-2770AE8384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1BE75C-07D9-4564-7B96-10D1CD6853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5A29A1-6A3B-28B4-59B9-18448AFA397E}"/>
              </a:ext>
            </a:extLst>
          </p:cNvPr>
          <p:cNvSpPr>
            <a:spLocks noGrp="1"/>
          </p:cNvSpPr>
          <p:nvPr>
            <p:ph type="dt" sz="half" idx="10"/>
          </p:nvPr>
        </p:nvSpPr>
        <p:spPr/>
        <p:txBody>
          <a:bodyPr/>
          <a:lstStyle/>
          <a:p>
            <a:fld id="{F633EBE8-E1D8-4BE9-AA7C-A79C4A903BF0}" type="datetimeFigureOut">
              <a:rPr lang="en-GB" smtClean="0"/>
              <a:t>05/02/2026</a:t>
            </a:fld>
            <a:endParaRPr lang="en-GB"/>
          </a:p>
        </p:txBody>
      </p:sp>
      <p:sp>
        <p:nvSpPr>
          <p:cNvPr id="8" name="Footer Placeholder 7">
            <a:extLst>
              <a:ext uri="{FF2B5EF4-FFF2-40B4-BE49-F238E27FC236}">
                <a16:creationId xmlns:a16="http://schemas.microsoft.com/office/drawing/2014/main" id="{190E03F9-7235-1088-7298-B4C1E70ED5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DEC2AE-4387-68AF-DCDC-AE219518CB7D}"/>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418259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4DA6-697E-F2F5-B10C-913C5ABC46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951CEC-6BB8-5AFD-34B8-A69390AA59FA}"/>
              </a:ext>
            </a:extLst>
          </p:cNvPr>
          <p:cNvSpPr>
            <a:spLocks noGrp="1"/>
          </p:cNvSpPr>
          <p:nvPr>
            <p:ph type="dt" sz="half" idx="10"/>
          </p:nvPr>
        </p:nvSpPr>
        <p:spPr/>
        <p:txBody>
          <a:bodyPr/>
          <a:lstStyle/>
          <a:p>
            <a:fld id="{F633EBE8-E1D8-4BE9-AA7C-A79C4A903BF0}" type="datetimeFigureOut">
              <a:rPr lang="en-GB" smtClean="0"/>
              <a:t>05/02/2026</a:t>
            </a:fld>
            <a:endParaRPr lang="en-GB"/>
          </a:p>
        </p:txBody>
      </p:sp>
      <p:sp>
        <p:nvSpPr>
          <p:cNvPr id="4" name="Footer Placeholder 3">
            <a:extLst>
              <a:ext uri="{FF2B5EF4-FFF2-40B4-BE49-F238E27FC236}">
                <a16:creationId xmlns:a16="http://schemas.microsoft.com/office/drawing/2014/main" id="{D53A569A-AECB-10D5-5EE2-DF3EC54C60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169658-F4AB-05B5-7933-6064A49B1B39}"/>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230559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ECDA06-F05D-231D-4700-8868EF86985B}"/>
              </a:ext>
            </a:extLst>
          </p:cNvPr>
          <p:cNvSpPr>
            <a:spLocks noGrp="1"/>
          </p:cNvSpPr>
          <p:nvPr>
            <p:ph type="dt" sz="half" idx="10"/>
          </p:nvPr>
        </p:nvSpPr>
        <p:spPr/>
        <p:txBody>
          <a:bodyPr/>
          <a:lstStyle/>
          <a:p>
            <a:fld id="{F633EBE8-E1D8-4BE9-AA7C-A79C4A903BF0}" type="datetimeFigureOut">
              <a:rPr lang="en-GB" smtClean="0"/>
              <a:t>05/02/2026</a:t>
            </a:fld>
            <a:endParaRPr lang="en-GB"/>
          </a:p>
        </p:txBody>
      </p:sp>
      <p:sp>
        <p:nvSpPr>
          <p:cNvPr id="3" name="Footer Placeholder 2">
            <a:extLst>
              <a:ext uri="{FF2B5EF4-FFF2-40B4-BE49-F238E27FC236}">
                <a16:creationId xmlns:a16="http://schemas.microsoft.com/office/drawing/2014/main" id="{BDB365A8-88AF-9B46-3D21-5E83278009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1E2413-B40A-5155-9C0B-77E36413C447}"/>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70293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73AB8-2ECC-D81B-13C3-2B5FA960B4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7B083E-8EC7-F272-BCBF-6FEF077952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9231E5-9B33-DACD-0C0E-AE3346260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7F639-A269-87ED-3659-98EDACC5560A}"/>
              </a:ext>
            </a:extLst>
          </p:cNvPr>
          <p:cNvSpPr>
            <a:spLocks noGrp="1"/>
          </p:cNvSpPr>
          <p:nvPr>
            <p:ph type="dt" sz="half" idx="10"/>
          </p:nvPr>
        </p:nvSpPr>
        <p:spPr/>
        <p:txBody>
          <a:bodyPr/>
          <a:lstStyle/>
          <a:p>
            <a:fld id="{F633EBE8-E1D8-4BE9-AA7C-A79C4A903BF0}" type="datetimeFigureOut">
              <a:rPr lang="en-GB" smtClean="0"/>
              <a:t>05/02/2026</a:t>
            </a:fld>
            <a:endParaRPr lang="en-GB"/>
          </a:p>
        </p:txBody>
      </p:sp>
      <p:sp>
        <p:nvSpPr>
          <p:cNvPr id="6" name="Footer Placeholder 5">
            <a:extLst>
              <a:ext uri="{FF2B5EF4-FFF2-40B4-BE49-F238E27FC236}">
                <a16:creationId xmlns:a16="http://schemas.microsoft.com/office/drawing/2014/main" id="{60BF6D11-3CE0-02DD-9B17-34D5F846ED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8A9332-D3A6-C576-047C-9C5663FE4793}"/>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357417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2099-6750-DC27-EDBE-1B74550B6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817B1A-2A9C-10A2-E773-515AF6CCDF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48718B-B41F-54F2-02D4-AEA82D9E8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DA6D4-4C6C-1351-A687-F5AA48DB1DE5}"/>
              </a:ext>
            </a:extLst>
          </p:cNvPr>
          <p:cNvSpPr>
            <a:spLocks noGrp="1"/>
          </p:cNvSpPr>
          <p:nvPr>
            <p:ph type="dt" sz="half" idx="10"/>
          </p:nvPr>
        </p:nvSpPr>
        <p:spPr/>
        <p:txBody>
          <a:bodyPr/>
          <a:lstStyle/>
          <a:p>
            <a:fld id="{F633EBE8-E1D8-4BE9-AA7C-A79C4A903BF0}" type="datetimeFigureOut">
              <a:rPr lang="en-GB" smtClean="0"/>
              <a:t>05/02/2026</a:t>
            </a:fld>
            <a:endParaRPr lang="en-GB"/>
          </a:p>
        </p:txBody>
      </p:sp>
      <p:sp>
        <p:nvSpPr>
          <p:cNvPr id="6" name="Footer Placeholder 5">
            <a:extLst>
              <a:ext uri="{FF2B5EF4-FFF2-40B4-BE49-F238E27FC236}">
                <a16:creationId xmlns:a16="http://schemas.microsoft.com/office/drawing/2014/main" id="{44112426-8494-E6CC-BBEF-DB9D3799D1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3E6B11-F429-5F1B-533C-C083A6A08223}"/>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237594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FFC683-64D9-7408-F884-213D5EB186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5B63EA-2105-BF59-F5AD-F686F154B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47E8BE-2792-12CC-95EF-82EF895BE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33EBE8-E1D8-4BE9-AA7C-A79C4A903BF0}" type="datetimeFigureOut">
              <a:rPr lang="en-GB" smtClean="0"/>
              <a:t>05/02/2026</a:t>
            </a:fld>
            <a:endParaRPr lang="en-GB"/>
          </a:p>
        </p:txBody>
      </p:sp>
      <p:sp>
        <p:nvSpPr>
          <p:cNvPr id="5" name="Footer Placeholder 4">
            <a:extLst>
              <a:ext uri="{FF2B5EF4-FFF2-40B4-BE49-F238E27FC236}">
                <a16:creationId xmlns:a16="http://schemas.microsoft.com/office/drawing/2014/main" id="{3D1E5209-3D11-9FF2-DDB3-1A284AFDC2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AD41532-0A78-AE63-E006-3545EBA5DC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D52F0B-CD1B-4EB2-AE3D-3EC2AD7FD3A7}" type="slidenum">
              <a:rPr lang="en-GB" smtClean="0"/>
              <a:t>‹Nº›</a:t>
            </a:fld>
            <a:endParaRPr lang="en-GB"/>
          </a:p>
        </p:txBody>
      </p:sp>
      <p:pic>
        <p:nvPicPr>
          <p:cNvPr id="7" name="Imagen 6">
            <a:extLst>
              <a:ext uri="{FF2B5EF4-FFF2-40B4-BE49-F238E27FC236}">
                <a16:creationId xmlns:a16="http://schemas.microsoft.com/office/drawing/2014/main" id="{6A13003A-2642-009D-9EC4-9092F5FFE560}"/>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678028" y="230188"/>
            <a:ext cx="993734" cy="1231499"/>
          </a:xfrm>
          <a:prstGeom prst="rect">
            <a:avLst/>
          </a:prstGeom>
        </p:spPr>
      </p:pic>
    </p:spTree>
    <p:extLst>
      <p:ext uri="{BB962C8B-B14F-4D97-AF65-F5344CB8AC3E}">
        <p14:creationId xmlns:p14="http://schemas.microsoft.com/office/powerpoint/2010/main" val="1685490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30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BPuvtsxzRN0"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2fxOY4KGFgM"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mailto:adqbib@ujaen.es" TargetMode="External"/><Relationship Id="rId4" Type="http://schemas.openxmlformats.org/officeDocument/2006/relationships/hyperlink" Target="https://3d4medical.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dn.3d4medical.com/media/getting-started/29032023_GettingStarted_1_TheBasics_EN.mp4"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cdn.3d4medical.com/media/getting-started/29032023_GettingStarted_4_TheLibrary_EN.mp4" TargetMode="External"/><Relationship Id="rId5" Type="http://schemas.openxmlformats.org/officeDocument/2006/relationships/hyperlink" Target="https://cdn.3d4medical.com/media/getting-started/19062023_GettingStarted_3_DissectAndAnnotate_EN.mp4" TargetMode="External"/><Relationship Id="rId4" Type="http://schemas.openxmlformats.org/officeDocument/2006/relationships/hyperlink" Target="https://cdn.3d4medical.com/media/getting-started/16032023_GettingStarted_2_InteractingWithStructures_EN.mp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B63279F-A8CE-8B44-0A6B-2D8DCC621DAF}"/>
              </a:ext>
            </a:extLst>
          </p:cNvPr>
          <p:cNvPicPr>
            <a:picLocks noChangeAspect="1"/>
          </p:cNvPicPr>
          <p:nvPr/>
        </p:nvPicPr>
        <p:blipFill>
          <a:blip r:embed="rId2"/>
          <a:stretch>
            <a:fillRect/>
          </a:stretch>
        </p:blipFill>
        <p:spPr>
          <a:xfrm>
            <a:off x="402771" y="210098"/>
            <a:ext cx="5475604" cy="6437803"/>
          </a:xfrm>
          <a:prstGeom prst="rect">
            <a:avLst/>
          </a:prstGeom>
        </p:spPr>
      </p:pic>
      <p:pic>
        <p:nvPicPr>
          <p:cNvPr id="12" name="Imagen 11">
            <a:extLst>
              <a:ext uri="{FF2B5EF4-FFF2-40B4-BE49-F238E27FC236}">
                <a16:creationId xmlns:a16="http://schemas.microsoft.com/office/drawing/2014/main" id="{9F1DEB3F-FF09-12AE-E7D1-B17F1079C4CE}"/>
              </a:ext>
            </a:extLst>
          </p:cNvPr>
          <p:cNvPicPr>
            <a:picLocks noChangeAspect="1"/>
          </p:cNvPicPr>
          <p:nvPr/>
        </p:nvPicPr>
        <p:blipFill>
          <a:blip r:embed="rId3"/>
          <a:stretch>
            <a:fillRect/>
          </a:stretch>
        </p:blipFill>
        <p:spPr>
          <a:xfrm>
            <a:off x="5878375" y="1381992"/>
            <a:ext cx="6051622" cy="3381790"/>
          </a:xfrm>
          <a:prstGeom prst="rect">
            <a:avLst/>
          </a:prstGeom>
        </p:spPr>
      </p:pic>
      <p:pic>
        <p:nvPicPr>
          <p:cNvPr id="3" name="Imagen 2">
            <a:extLst>
              <a:ext uri="{FF2B5EF4-FFF2-40B4-BE49-F238E27FC236}">
                <a16:creationId xmlns:a16="http://schemas.microsoft.com/office/drawing/2014/main" id="{25B66346-7E93-08C4-567E-695311DE14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2810" y="4682419"/>
            <a:ext cx="2330904" cy="1664931"/>
          </a:xfrm>
          <a:prstGeom prst="rect">
            <a:avLst/>
          </a:prstGeom>
        </p:spPr>
      </p:pic>
    </p:spTree>
    <p:extLst>
      <p:ext uri="{BB962C8B-B14F-4D97-AF65-F5344CB8AC3E}">
        <p14:creationId xmlns:p14="http://schemas.microsoft.com/office/powerpoint/2010/main" val="2770551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E4622-0DD2-8B64-880F-F283B65BFF6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6ADDC0C-5A83-18B5-11B3-B57CC0BA0AC2}"/>
              </a:ext>
            </a:extLst>
          </p:cNvPr>
          <p:cNvSpPr>
            <a:spLocks noGrp="1"/>
          </p:cNvSpPr>
          <p:nvPr>
            <p:ph type="title"/>
          </p:nvPr>
        </p:nvSpPr>
        <p:spPr>
          <a:xfrm>
            <a:off x="838200" y="146166"/>
            <a:ext cx="10515600" cy="1325563"/>
          </a:xfrm>
        </p:spPr>
        <p:txBody>
          <a:bodyPr/>
          <a:lstStyle/>
          <a:p>
            <a:r>
              <a:rPr lang="es-ES" dirty="0"/>
              <a:t>Atlas</a:t>
            </a:r>
            <a:endParaRPr lang="en-US" dirty="0"/>
          </a:p>
        </p:txBody>
      </p:sp>
      <p:sp>
        <p:nvSpPr>
          <p:cNvPr id="10" name="Rectángulo 9">
            <a:extLst>
              <a:ext uri="{FF2B5EF4-FFF2-40B4-BE49-F238E27FC236}">
                <a16:creationId xmlns:a16="http://schemas.microsoft.com/office/drawing/2014/main" id="{82D771DE-58C0-8AD2-62A3-52E6CDECAA47}"/>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1A6F9AF0-BB74-5766-42ED-5E13994F1B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2202446"/>
            <a:ext cx="5706304" cy="2937068"/>
          </a:xfrm>
          <a:prstGeom prst="rect">
            <a:avLst/>
          </a:prstGeom>
        </p:spPr>
      </p:pic>
      <p:sp>
        <p:nvSpPr>
          <p:cNvPr id="8" name="CuadroTexto 7">
            <a:extLst>
              <a:ext uri="{FF2B5EF4-FFF2-40B4-BE49-F238E27FC236}">
                <a16:creationId xmlns:a16="http://schemas.microsoft.com/office/drawing/2014/main" id="{64DDD574-CA52-6713-4266-1B320AE8080F}"/>
              </a:ext>
            </a:extLst>
          </p:cNvPr>
          <p:cNvSpPr txBox="1"/>
          <p:nvPr/>
        </p:nvSpPr>
        <p:spPr>
          <a:xfrm>
            <a:off x="696686" y="2303307"/>
            <a:ext cx="5072743" cy="3139321"/>
          </a:xfrm>
          <a:prstGeom prst="rect">
            <a:avLst/>
          </a:prstGeom>
          <a:noFill/>
        </p:spPr>
        <p:txBody>
          <a:bodyPr wrap="square">
            <a:spAutoFit/>
          </a:bodyPr>
          <a:lstStyle/>
          <a:p>
            <a:r>
              <a:rPr lang="es-ES" dirty="0"/>
              <a:t>Al hacer clic en el botón “Atlas”, se abrirán pantallas de la colección de Anatomía de Gray en 3D. Estas imágenes pueden utilizarse como plantilla. Para buscar la plantilla que nos interesa, hacemos clic en “Filtro” (arriba a la derecha); nos permite seleccionar lo que estamos buscando.</a:t>
            </a:r>
          </a:p>
          <a:p>
            <a:endParaRPr lang="es-ES" dirty="0"/>
          </a:p>
          <a:p>
            <a:r>
              <a:rPr lang="es-ES" dirty="0"/>
              <a:t>Clicando en el botón de editar (arriba a la izquierda), esta plantilla la podemos editar como hemos visto en la sección de “Modelos”</a:t>
            </a:r>
            <a:endParaRPr lang="en-US" dirty="0"/>
          </a:p>
        </p:txBody>
      </p:sp>
    </p:spTree>
    <p:extLst>
      <p:ext uri="{BB962C8B-B14F-4D97-AF65-F5344CB8AC3E}">
        <p14:creationId xmlns:p14="http://schemas.microsoft.com/office/powerpoint/2010/main" val="428735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BCDF2-03C7-4172-877C-FCDE8216BF3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B6953A0-3BAE-0BCE-D50D-BC25A591136C}"/>
              </a:ext>
            </a:extLst>
          </p:cNvPr>
          <p:cNvSpPr>
            <a:spLocks noGrp="1"/>
          </p:cNvSpPr>
          <p:nvPr>
            <p:ph type="title"/>
          </p:nvPr>
        </p:nvSpPr>
        <p:spPr>
          <a:xfrm>
            <a:off x="838200" y="146166"/>
            <a:ext cx="10515600" cy="1325563"/>
          </a:xfrm>
        </p:spPr>
        <p:txBody>
          <a:bodyPr/>
          <a:lstStyle/>
          <a:p>
            <a:r>
              <a:rPr lang="es-ES" dirty="0"/>
              <a:t>Videos</a:t>
            </a:r>
            <a:endParaRPr lang="en-US" dirty="0"/>
          </a:p>
        </p:txBody>
      </p:sp>
      <p:sp>
        <p:nvSpPr>
          <p:cNvPr id="10" name="Rectángulo 9">
            <a:extLst>
              <a:ext uri="{FF2B5EF4-FFF2-40B4-BE49-F238E27FC236}">
                <a16:creationId xmlns:a16="http://schemas.microsoft.com/office/drawing/2014/main" id="{AA4F7DD5-D46B-B729-27FF-AAB407AE9F29}"/>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2B288C39-ADA0-5014-18BF-724AFE0120F7}"/>
              </a:ext>
            </a:extLst>
          </p:cNvPr>
          <p:cNvSpPr txBox="1"/>
          <p:nvPr/>
        </p:nvSpPr>
        <p:spPr>
          <a:xfrm>
            <a:off x="838200" y="3250364"/>
            <a:ext cx="4582886" cy="1754326"/>
          </a:xfrm>
          <a:prstGeom prst="rect">
            <a:avLst/>
          </a:prstGeom>
          <a:noFill/>
        </p:spPr>
        <p:txBody>
          <a:bodyPr wrap="square">
            <a:spAutoFit/>
          </a:bodyPr>
          <a:lstStyle/>
          <a:p>
            <a:r>
              <a:rPr lang="es-ES" dirty="0"/>
              <a:t>Al hacer clic en el botón “Videos”, podemos encontrar muchos videos ya preparados. Si queremos videos específicos de Odontología, iremos a “Filtro” y en la parte inferior izquierda, seleccionaremos esa opción.</a:t>
            </a:r>
            <a:endParaRPr lang="en-US" dirty="0"/>
          </a:p>
        </p:txBody>
      </p:sp>
      <p:pic>
        <p:nvPicPr>
          <p:cNvPr id="5" name="Imagen 4">
            <a:extLst>
              <a:ext uri="{FF2B5EF4-FFF2-40B4-BE49-F238E27FC236}">
                <a16:creationId xmlns:a16="http://schemas.microsoft.com/office/drawing/2014/main" id="{1F4E5FB2-A9DC-4D9C-1A61-6578A0A8B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0313" y="1569211"/>
            <a:ext cx="5973846" cy="2424715"/>
          </a:xfrm>
          <a:prstGeom prst="rect">
            <a:avLst/>
          </a:prstGeom>
        </p:spPr>
      </p:pic>
      <p:pic>
        <p:nvPicPr>
          <p:cNvPr id="7" name="Imagen 6">
            <a:extLst>
              <a:ext uri="{FF2B5EF4-FFF2-40B4-BE49-F238E27FC236}">
                <a16:creationId xmlns:a16="http://schemas.microsoft.com/office/drawing/2014/main" id="{BEAA05D6-AA4F-9460-0225-949A3F2A53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0313" y="4035782"/>
            <a:ext cx="5973846" cy="2676052"/>
          </a:xfrm>
          <a:prstGeom prst="rect">
            <a:avLst/>
          </a:prstGeom>
        </p:spPr>
      </p:pic>
    </p:spTree>
    <p:extLst>
      <p:ext uri="{BB962C8B-B14F-4D97-AF65-F5344CB8AC3E}">
        <p14:creationId xmlns:p14="http://schemas.microsoft.com/office/powerpoint/2010/main" val="36184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FB021-8F7E-9CAE-D6A3-655014CDC19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3AB470E-D0C0-DB70-D886-65BDC36E1C43}"/>
              </a:ext>
            </a:extLst>
          </p:cNvPr>
          <p:cNvSpPr>
            <a:spLocks noGrp="1"/>
          </p:cNvSpPr>
          <p:nvPr>
            <p:ph type="title"/>
          </p:nvPr>
        </p:nvSpPr>
        <p:spPr>
          <a:xfrm>
            <a:off x="838200" y="146166"/>
            <a:ext cx="10515600" cy="1325563"/>
          </a:xfrm>
        </p:spPr>
        <p:txBody>
          <a:bodyPr/>
          <a:lstStyle/>
          <a:p>
            <a:r>
              <a:rPr lang="es-ES" dirty="0"/>
              <a:t>Grupos </a:t>
            </a:r>
            <a:endParaRPr lang="en-US" dirty="0"/>
          </a:p>
        </p:txBody>
      </p:sp>
      <p:sp>
        <p:nvSpPr>
          <p:cNvPr id="10" name="Rectángulo 9">
            <a:extLst>
              <a:ext uri="{FF2B5EF4-FFF2-40B4-BE49-F238E27FC236}">
                <a16:creationId xmlns:a16="http://schemas.microsoft.com/office/drawing/2014/main" id="{3AFC4EB8-3DF7-DA25-BDDA-AE04BC546D45}"/>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DFE353B9-4C4C-4CB1-E675-026417C3B1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5850" y="2274621"/>
            <a:ext cx="5404521" cy="3070757"/>
          </a:xfrm>
          <a:prstGeom prst="rect">
            <a:avLst/>
          </a:prstGeom>
        </p:spPr>
      </p:pic>
      <p:sp>
        <p:nvSpPr>
          <p:cNvPr id="6" name="CuadroTexto 5">
            <a:extLst>
              <a:ext uri="{FF2B5EF4-FFF2-40B4-BE49-F238E27FC236}">
                <a16:creationId xmlns:a16="http://schemas.microsoft.com/office/drawing/2014/main" id="{BBD64512-511C-2C51-F681-7BD8C368FBCF}"/>
              </a:ext>
            </a:extLst>
          </p:cNvPr>
          <p:cNvSpPr txBox="1"/>
          <p:nvPr/>
        </p:nvSpPr>
        <p:spPr>
          <a:xfrm>
            <a:off x="751115" y="1673925"/>
            <a:ext cx="5257800" cy="3970318"/>
          </a:xfrm>
          <a:prstGeom prst="rect">
            <a:avLst/>
          </a:prstGeom>
          <a:noFill/>
        </p:spPr>
        <p:txBody>
          <a:bodyPr wrap="square">
            <a:spAutoFit/>
          </a:bodyPr>
          <a:lstStyle/>
          <a:p>
            <a:r>
              <a:rPr lang="es-ES" dirty="0"/>
              <a:t>Se pueden configurar carpetas, que llamamos “Grupos” para recopilar y organizar cualquier contenido preestablecido que se desee copiar, para referenciar más adelante.</a:t>
            </a:r>
          </a:p>
          <a:p>
            <a:endParaRPr lang="es-ES" dirty="0"/>
          </a:p>
          <a:p>
            <a:r>
              <a:rPr lang="es-ES" dirty="0"/>
              <a:t>Hay que ir a Ajustes &gt; Compartir</a:t>
            </a:r>
          </a:p>
          <a:p>
            <a:endParaRPr lang="es-ES" dirty="0"/>
          </a:p>
          <a:p>
            <a:r>
              <a:rPr lang="es-ES" dirty="0"/>
              <a:t>Para crear un grupo nuevo, clicamos en +; nos aparece una pantalla, donde podemos poner un nombre al grupo y una fotografía para identificarlo fácilmente.</a:t>
            </a:r>
          </a:p>
          <a:p>
            <a:endParaRPr lang="es-ES" dirty="0"/>
          </a:p>
          <a:p>
            <a:r>
              <a:rPr lang="es-ES" dirty="0"/>
              <a:t>Una vez creado el curso, podremos añadir a las personas que queremos que participen</a:t>
            </a:r>
            <a:endParaRPr lang="en-US" dirty="0"/>
          </a:p>
        </p:txBody>
      </p:sp>
      <p:sp>
        <p:nvSpPr>
          <p:cNvPr id="4" name="CuadroTexto 3">
            <a:extLst>
              <a:ext uri="{FF2B5EF4-FFF2-40B4-BE49-F238E27FC236}">
                <a16:creationId xmlns:a16="http://schemas.microsoft.com/office/drawing/2014/main" id="{4F91AB37-3070-DDFA-28DC-39EA01BAEE8E}"/>
              </a:ext>
            </a:extLst>
          </p:cNvPr>
          <p:cNvSpPr txBox="1"/>
          <p:nvPr/>
        </p:nvSpPr>
        <p:spPr>
          <a:xfrm>
            <a:off x="838200" y="5987143"/>
            <a:ext cx="10700657" cy="646331"/>
          </a:xfrm>
          <a:prstGeom prst="rect">
            <a:avLst/>
          </a:prstGeom>
          <a:noFill/>
        </p:spPr>
        <p:txBody>
          <a:bodyPr wrap="square" rtlCol="0">
            <a:spAutoFit/>
          </a:bodyPr>
          <a:lstStyle/>
          <a:p>
            <a:r>
              <a:rPr lang="es-ES" dirty="0"/>
              <a:t>Tutorial para crear un grupo con los estudiantes de cada clase e invitarles a formar parte de ese grupo:</a:t>
            </a:r>
          </a:p>
          <a:p>
            <a:r>
              <a:rPr lang="es-ES" dirty="0"/>
              <a:t> </a:t>
            </a:r>
            <a:r>
              <a:rPr lang="pt-BR" dirty="0"/>
              <a:t>Youtube  </a:t>
            </a:r>
            <a:r>
              <a:rPr lang="pt-BR" dirty="0">
                <a:hlinkClick r:id="rId3"/>
              </a:rPr>
              <a:t>https://www.youtube.com/watch?v=BPuvtsxzRN0</a:t>
            </a:r>
            <a:r>
              <a:rPr lang="pt-BR" dirty="0"/>
              <a:t> </a:t>
            </a:r>
            <a:endParaRPr lang="en-US" dirty="0"/>
          </a:p>
        </p:txBody>
      </p:sp>
    </p:spTree>
    <p:extLst>
      <p:ext uri="{BB962C8B-B14F-4D97-AF65-F5344CB8AC3E}">
        <p14:creationId xmlns:p14="http://schemas.microsoft.com/office/powerpoint/2010/main" val="995966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6AE45-E85D-85A4-85C3-F1EFF95127A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119AB5D-72D6-E28E-5B56-3B35AC5DABB6}"/>
              </a:ext>
            </a:extLst>
          </p:cNvPr>
          <p:cNvSpPr>
            <a:spLocks noGrp="1"/>
          </p:cNvSpPr>
          <p:nvPr>
            <p:ph type="title"/>
          </p:nvPr>
        </p:nvSpPr>
        <p:spPr>
          <a:xfrm>
            <a:off x="838200" y="146166"/>
            <a:ext cx="10515600" cy="1325563"/>
          </a:xfrm>
        </p:spPr>
        <p:txBody>
          <a:bodyPr/>
          <a:lstStyle/>
          <a:p>
            <a:r>
              <a:rPr lang="es-ES" dirty="0"/>
              <a:t>Diseccionar</a:t>
            </a:r>
            <a:endParaRPr lang="en-US" dirty="0"/>
          </a:p>
        </p:txBody>
      </p:sp>
      <p:sp>
        <p:nvSpPr>
          <p:cNvPr id="10" name="Rectángulo 9">
            <a:extLst>
              <a:ext uri="{FF2B5EF4-FFF2-40B4-BE49-F238E27FC236}">
                <a16:creationId xmlns:a16="http://schemas.microsoft.com/office/drawing/2014/main" id="{B3ACB101-3325-534A-0868-943BD02A1DA6}"/>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52D4D421-FA08-760E-A740-D071D04C32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28052" y="2068086"/>
            <a:ext cx="5578323" cy="2914141"/>
          </a:xfrm>
          <a:prstGeom prst="rect">
            <a:avLst/>
          </a:prstGeom>
        </p:spPr>
      </p:pic>
      <p:sp>
        <p:nvSpPr>
          <p:cNvPr id="11" name="CuadroTexto 10">
            <a:extLst>
              <a:ext uri="{FF2B5EF4-FFF2-40B4-BE49-F238E27FC236}">
                <a16:creationId xmlns:a16="http://schemas.microsoft.com/office/drawing/2014/main" id="{B50F7F22-431A-832E-78B1-03CCACCF92F5}"/>
              </a:ext>
            </a:extLst>
          </p:cNvPr>
          <p:cNvSpPr txBox="1"/>
          <p:nvPr/>
        </p:nvSpPr>
        <p:spPr>
          <a:xfrm>
            <a:off x="957943" y="1736582"/>
            <a:ext cx="4966306" cy="4247317"/>
          </a:xfrm>
          <a:prstGeom prst="rect">
            <a:avLst/>
          </a:prstGeom>
          <a:noFill/>
        </p:spPr>
        <p:txBody>
          <a:bodyPr wrap="square">
            <a:spAutoFit/>
          </a:bodyPr>
          <a:lstStyle/>
          <a:p>
            <a:r>
              <a:rPr lang="es-ES" dirty="0"/>
              <a:t>Sólo disponible para las versiones de Tablet y Escritorio de Complete </a:t>
            </a:r>
            <a:r>
              <a:rPr lang="es-ES" dirty="0" err="1"/>
              <a:t>Anatomy</a:t>
            </a:r>
            <a:r>
              <a:rPr lang="es-ES" dirty="0"/>
              <a:t>. Empezamos con el modelo en posición supina (en escritorio, Alt + botón izquierdo)</a:t>
            </a:r>
          </a:p>
          <a:p>
            <a:endParaRPr lang="es-ES" dirty="0"/>
          </a:p>
          <a:p>
            <a:r>
              <a:rPr lang="es-ES" dirty="0"/>
              <a:t>Seleccionamos la zona para la disección. Se marcará en verde y nos aparecerá una explicación y una serie de herramientas.</a:t>
            </a:r>
          </a:p>
          <a:p>
            <a:endParaRPr lang="es-ES" dirty="0"/>
          </a:p>
          <a:p>
            <a:r>
              <a:rPr lang="es-ES" dirty="0"/>
              <a:t>Los botones “Ocultar” y “Selección Múltiple” ayudan a eliminar estructuras una por una según se va profundizando</a:t>
            </a:r>
          </a:p>
          <a:p>
            <a:endParaRPr lang="es-ES" dirty="0"/>
          </a:p>
          <a:p>
            <a:r>
              <a:rPr lang="es-ES" dirty="0"/>
              <a:t>Iremos desactivando sistemas, según nos interese mostrar unas zonas u otras</a:t>
            </a:r>
          </a:p>
        </p:txBody>
      </p:sp>
    </p:spTree>
    <p:extLst>
      <p:ext uri="{BB962C8B-B14F-4D97-AF65-F5344CB8AC3E}">
        <p14:creationId xmlns:p14="http://schemas.microsoft.com/office/powerpoint/2010/main" val="152227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8DF-44AC-C6CD-BC90-511643DC12C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1930BEF-B905-6566-28DF-24C5EACACAEA}"/>
              </a:ext>
            </a:extLst>
          </p:cNvPr>
          <p:cNvSpPr>
            <a:spLocks noGrp="1"/>
          </p:cNvSpPr>
          <p:nvPr>
            <p:ph type="title"/>
          </p:nvPr>
        </p:nvSpPr>
        <p:spPr>
          <a:xfrm>
            <a:off x="838200" y="146166"/>
            <a:ext cx="10515600" cy="1325563"/>
          </a:xfrm>
        </p:spPr>
        <p:txBody>
          <a:bodyPr/>
          <a:lstStyle/>
          <a:p>
            <a:r>
              <a:rPr lang="es-ES" dirty="0"/>
              <a:t>Realidad Aumentada Diseccionar</a:t>
            </a:r>
            <a:endParaRPr lang="en-US" dirty="0"/>
          </a:p>
        </p:txBody>
      </p:sp>
      <p:sp>
        <p:nvSpPr>
          <p:cNvPr id="10" name="Rectángulo 9">
            <a:extLst>
              <a:ext uri="{FF2B5EF4-FFF2-40B4-BE49-F238E27FC236}">
                <a16:creationId xmlns:a16="http://schemas.microsoft.com/office/drawing/2014/main" id="{965EB4C3-495C-6567-4512-D6727D10BAA8}"/>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a:extLst>
              <a:ext uri="{FF2B5EF4-FFF2-40B4-BE49-F238E27FC236}">
                <a16:creationId xmlns:a16="http://schemas.microsoft.com/office/drawing/2014/main" id="{27A42465-39FF-CF0E-3D77-9ED8E9E4DF44}"/>
              </a:ext>
            </a:extLst>
          </p:cNvPr>
          <p:cNvSpPr txBox="1"/>
          <p:nvPr/>
        </p:nvSpPr>
        <p:spPr>
          <a:xfrm>
            <a:off x="957943" y="1736582"/>
            <a:ext cx="4966306" cy="1200329"/>
          </a:xfrm>
          <a:prstGeom prst="rect">
            <a:avLst/>
          </a:prstGeom>
          <a:noFill/>
        </p:spPr>
        <p:txBody>
          <a:bodyPr wrap="square">
            <a:spAutoFit/>
          </a:bodyPr>
          <a:lstStyle/>
          <a:p>
            <a:r>
              <a:rPr lang="es-ES" dirty="0"/>
              <a:t>Para las versiones de Tablet y móvil, existe la opción de realidad aumentada. En el lado derecho de la pantalla encontraremos el símbolo para activarlo: “Modo RA”</a:t>
            </a:r>
          </a:p>
        </p:txBody>
      </p:sp>
      <p:pic>
        <p:nvPicPr>
          <p:cNvPr id="3" name="Imagen 2">
            <a:extLst>
              <a:ext uri="{FF2B5EF4-FFF2-40B4-BE49-F238E27FC236}">
                <a16:creationId xmlns:a16="http://schemas.microsoft.com/office/drawing/2014/main" id="{AB4B4BAE-ADD4-BE0C-262E-3E916EEE4E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9921" y="1797020"/>
            <a:ext cx="2932033" cy="3907347"/>
          </a:xfrm>
          <a:prstGeom prst="rect">
            <a:avLst/>
          </a:prstGeom>
        </p:spPr>
      </p:pic>
      <p:sp>
        <p:nvSpPr>
          <p:cNvPr id="4" name="Flecha: hacia abajo 3">
            <a:extLst>
              <a:ext uri="{FF2B5EF4-FFF2-40B4-BE49-F238E27FC236}">
                <a16:creationId xmlns:a16="http://schemas.microsoft.com/office/drawing/2014/main" id="{DC41BEAE-2B78-2A36-A6BD-4108FD15DD08}"/>
              </a:ext>
            </a:extLst>
          </p:cNvPr>
          <p:cNvSpPr/>
          <p:nvPr/>
        </p:nvSpPr>
        <p:spPr>
          <a:xfrm rot="7745437">
            <a:off x="9594889" y="4157498"/>
            <a:ext cx="659219" cy="1509823"/>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72CA5A3E-72F8-A096-E7DC-0C94FDAF4A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4879" y="3201764"/>
            <a:ext cx="5087935" cy="2943855"/>
          </a:xfrm>
          <a:prstGeom prst="rect">
            <a:avLst/>
          </a:prstGeom>
        </p:spPr>
      </p:pic>
    </p:spTree>
    <p:extLst>
      <p:ext uri="{BB962C8B-B14F-4D97-AF65-F5344CB8AC3E}">
        <p14:creationId xmlns:p14="http://schemas.microsoft.com/office/powerpoint/2010/main" val="3429738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F426A-7317-4A70-8489-500AD5C4050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E72D4BF-6CEF-2A7B-5FC7-B963A94282C2}"/>
              </a:ext>
            </a:extLst>
          </p:cNvPr>
          <p:cNvSpPr>
            <a:spLocks noGrp="1"/>
          </p:cNvSpPr>
          <p:nvPr>
            <p:ph type="title"/>
          </p:nvPr>
        </p:nvSpPr>
        <p:spPr>
          <a:xfrm>
            <a:off x="838200" y="146166"/>
            <a:ext cx="10515600" cy="1325563"/>
          </a:xfrm>
        </p:spPr>
        <p:txBody>
          <a:bodyPr/>
          <a:lstStyle/>
          <a:p>
            <a:r>
              <a:rPr lang="es-ES" dirty="0"/>
              <a:t>Cómo crear un cuestionario</a:t>
            </a:r>
            <a:endParaRPr lang="en-US" dirty="0"/>
          </a:p>
        </p:txBody>
      </p:sp>
      <p:sp>
        <p:nvSpPr>
          <p:cNvPr id="10" name="Rectángulo 9">
            <a:extLst>
              <a:ext uri="{FF2B5EF4-FFF2-40B4-BE49-F238E27FC236}">
                <a16:creationId xmlns:a16="http://schemas.microsoft.com/office/drawing/2014/main" id="{FB64A3A6-17CF-2CC2-48A8-3BCAE5F8F66A}"/>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EF085EEA-27C0-C3CD-D384-B5EF6DA5FFC3}"/>
              </a:ext>
            </a:extLst>
          </p:cNvPr>
          <p:cNvSpPr txBox="1"/>
          <p:nvPr/>
        </p:nvSpPr>
        <p:spPr>
          <a:xfrm>
            <a:off x="838201" y="1892989"/>
            <a:ext cx="9895114" cy="646331"/>
          </a:xfrm>
          <a:prstGeom prst="rect">
            <a:avLst/>
          </a:prstGeom>
          <a:noFill/>
        </p:spPr>
        <p:txBody>
          <a:bodyPr wrap="square">
            <a:spAutoFit/>
          </a:bodyPr>
          <a:lstStyle/>
          <a:p>
            <a:r>
              <a:rPr lang="es-ES" dirty="0"/>
              <a:t>Para crear un cuestionario hay que ir a “Contenidos”; con el filtro seleccionaremos la opción de “Preguntas”</a:t>
            </a:r>
          </a:p>
        </p:txBody>
      </p:sp>
      <p:pic>
        <p:nvPicPr>
          <p:cNvPr id="9" name="Imagen 8">
            <a:extLst>
              <a:ext uri="{FF2B5EF4-FFF2-40B4-BE49-F238E27FC236}">
                <a16:creationId xmlns:a16="http://schemas.microsoft.com/office/drawing/2014/main" id="{0C488AD8-6152-FA90-A55E-DE3C3DD617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1192" y="2771065"/>
            <a:ext cx="7788093" cy="3851696"/>
          </a:xfrm>
          <a:prstGeom prst="rect">
            <a:avLst/>
          </a:prstGeom>
        </p:spPr>
      </p:pic>
    </p:spTree>
    <p:extLst>
      <p:ext uri="{BB962C8B-B14F-4D97-AF65-F5344CB8AC3E}">
        <p14:creationId xmlns:p14="http://schemas.microsoft.com/office/powerpoint/2010/main" val="145951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DB0D5-C275-55C3-2735-651626BD1A7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A45E3FF-F549-0B13-5FC4-095A3DE2CF50}"/>
              </a:ext>
            </a:extLst>
          </p:cNvPr>
          <p:cNvSpPr>
            <a:spLocks noGrp="1"/>
          </p:cNvSpPr>
          <p:nvPr>
            <p:ph type="title"/>
          </p:nvPr>
        </p:nvSpPr>
        <p:spPr>
          <a:xfrm>
            <a:off x="838200" y="146166"/>
            <a:ext cx="10515600" cy="1325563"/>
          </a:xfrm>
        </p:spPr>
        <p:txBody>
          <a:bodyPr/>
          <a:lstStyle/>
          <a:p>
            <a:r>
              <a:rPr lang="es-ES" dirty="0"/>
              <a:t>Cómo crear un cuestionario (II)</a:t>
            </a:r>
            <a:endParaRPr lang="en-US" dirty="0"/>
          </a:p>
        </p:txBody>
      </p:sp>
      <p:sp>
        <p:nvSpPr>
          <p:cNvPr id="10" name="Rectángulo 9">
            <a:extLst>
              <a:ext uri="{FF2B5EF4-FFF2-40B4-BE49-F238E27FC236}">
                <a16:creationId xmlns:a16="http://schemas.microsoft.com/office/drawing/2014/main" id="{7D4F40CD-5EEB-F2A0-5FDC-A934730A0441}"/>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F845BE3E-BC2A-50D7-AE69-AF0FFEAEE4B5}"/>
              </a:ext>
            </a:extLst>
          </p:cNvPr>
          <p:cNvSpPr txBox="1"/>
          <p:nvPr/>
        </p:nvSpPr>
        <p:spPr>
          <a:xfrm>
            <a:off x="5845628" y="2077655"/>
            <a:ext cx="3722915" cy="923330"/>
          </a:xfrm>
          <a:prstGeom prst="rect">
            <a:avLst/>
          </a:prstGeom>
          <a:noFill/>
        </p:spPr>
        <p:txBody>
          <a:bodyPr wrap="square">
            <a:spAutoFit/>
          </a:bodyPr>
          <a:lstStyle/>
          <a:p>
            <a:r>
              <a:rPr lang="es-ES" dirty="0"/>
              <a:t>Podremos crear una pregunta nueva o usar alguna de la que ya tenemos</a:t>
            </a:r>
          </a:p>
        </p:txBody>
      </p:sp>
      <p:pic>
        <p:nvPicPr>
          <p:cNvPr id="5" name="Imagen 4">
            <a:extLst>
              <a:ext uri="{FF2B5EF4-FFF2-40B4-BE49-F238E27FC236}">
                <a16:creationId xmlns:a16="http://schemas.microsoft.com/office/drawing/2014/main" id="{4B3ABC5C-8C9C-6A63-FA2D-DC99E4A4C5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782795"/>
            <a:ext cx="4724400" cy="1918004"/>
          </a:xfrm>
          <a:prstGeom prst="rect">
            <a:avLst/>
          </a:prstGeom>
        </p:spPr>
      </p:pic>
      <p:pic>
        <p:nvPicPr>
          <p:cNvPr id="7" name="Imagen 6">
            <a:extLst>
              <a:ext uri="{FF2B5EF4-FFF2-40B4-BE49-F238E27FC236}">
                <a16:creationId xmlns:a16="http://schemas.microsoft.com/office/drawing/2014/main" id="{B383D8BB-B1E1-FFBD-7004-5A01C25B1C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0685" y="4103914"/>
            <a:ext cx="4767943" cy="2291452"/>
          </a:xfrm>
          <a:prstGeom prst="rect">
            <a:avLst/>
          </a:prstGeom>
        </p:spPr>
      </p:pic>
      <p:sp>
        <p:nvSpPr>
          <p:cNvPr id="8" name="CuadroTexto 7">
            <a:extLst>
              <a:ext uri="{FF2B5EF4-FFF2-40B4-BE49-F238E27FC236}">
                <a16:creationId xmlns:a16="http://schemas.microsoft.com/office/drawing/2014/main" id="{004586C4-FE21-C145-EE28-4033776F259F}"/>
              </a:ext>
            </a:extLst>
          </p:cNvPr>
          <p:cNvSpPr txBox="1"/>
          <p:nvPr/>
        </p:nvSpPr>
        <p:spPr>
          <a:xfrm>
            <a:off x="1230086" y="4720913"/>
            <a:ext cx="3951514" cy="923330"/>
          </a:xfrm>
          <a:prstGeom prst="rect">
            <a:avLst/>
          </a:prstGeom>
          <a:noFill/>
        </p:spPr>
        <p:txBody>
          <a:bodyPr wrap="square">
            <a:spAutoFit/>
          </a:bodyPr>
          <a:lstStyle/>
          <a:p>
            <a:r>
              <a:rPr lang="es-ES" dirty="0"/>
              <a:t>Si decidimos crear una pregunta nueva, podemos usar de base las plantillas existentes</a:t>
            </a:r>
          </a:p>
        </p:txBody>
      </p:sp>
    </p:spTree>
    <p:extLst>
      <p:ext uri="{BB962C8B-B14F-4D97-AF65-F5344CB8AC3E}">
        <p14:creationId xmlns:p14="http://schemas.microsoft.com/office/powerpoint/2010/main" val="2037534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FB16-0035-3845-66EB-769B66464E1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44398E8-E128-D988-7164-8D5CE0C41A9A}"/>
              </a:ext>
            </a:extLst>
          </p:cNvPr>
          <p:cNvSpPr>
            <a:spLocks noGrp="1"/>
          </p:cNvSpPr>
          <p:nvPr>
            <p:ph type="title"/>
          </p:nvPr>
        </p:nvSpPr>
        <p:spPr>
          <a:xfrm>
            <a:off x="838200" y="146166"/>
            <a:ext cx="10515600" cy="1325563"/>
          </a:xfrm>
        </p:spPr>
        <p:txBody>
          <a:bodyPr/>
          <a:lstStyle/>
          <a:p>
            <a:r>
              <a:rPr lang="es-ES" dirty="0"/>
              <a:t>Cómo crear un cuestionario (III)</a:t>
            </a:r>
            <a:endParaRPr lang="en-US" dirty="0"/>
          </a:p>
        </p:txBody>
      </p:sp>
      <p:sp>
        <p:nvSpPr>
          <p:cNvPr id="10" name="Rectángulo 9">
            <a:extLst>
              <a:ext uri="{FF2B5EF4-FFF2-40B4-BE49-F238E27FC236}">
                <a16:creationId xmlns:a16="http://schemas.microsoft.com/office/drawing/2014/main" id="{F365CB25-B1FD-BC70-1FB5-852B4A1AD89D}"/>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FF035DC2-C288-5D20-CFE4-7D0D81D266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1814" y="2050446"/>
            <a:ext cx="9193786" cy="4487269"/>
          </a:xfrm>
          <a:prstGeom prst="rect">
            <a:avLst/>
          </a:prstGeom>
        </p:spPr>
      </p:pic>
    </p:spTree>
    <p:extLst>
      <p:ext uri="{BB962C8B-B14F-4D97-AF65-F5344CB8AC3E}">
        <p14:creationId xmlns:p14="http://schemas.microsoft.com/office/powerpoint/2010/main" val="3746849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29393-750E-CFE2-2982-FC398B0487E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3FC2FD7-1562-BF69-7BDD-9C5A56EC1D26}"/>
              </a:ext>
            </a:extLst>
          </p:cNvPr>
          <p:cNvSpPr>
            <a:spLocks noGrp="1"/>
          </p:cNvSpPr>
          <p:nvPr>
            <p:ph type="title"/>
          </p:nvPr>
        </p:nvSpPr>
        <p:spPr>
          <a:xfrm>
            <a:off x="838200" y="146166"/>
            <a:ext cx="10515600" cy="1325563"/>
          </a:xfrm>
        </p:spPr>
        <p:txBody>
          <a:bodyPr/>
          <a:lstStyle/>
          <a:p>
            <a:r>
              <a:rPr lang="es-ES" dirty="0"/>
              <a:t>Cómo crear un cuestionario (IV)</a:t>
            </a:r>
            <a:endParaRPr lang="en-US" dirty="0"/>
          </a:p>
        </p:txBody>
      </p:sp>
      <p:sp>
        <p:nvSpPr>
          <p:cNvPr id="10" name="Rectángulo 9">
            <a:extLst>
              <a:ext uri="{FF2B5EF4-FFF2-40B4-BE49-F238E27FC236}">
                <a16:creationId xmlns:a16="http://schemas.microsoft.com/office/drawing/2014/main" id="{58494AE2-442B-6F75-B644-8C8D9025E11E}"/>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7DB29204-F227-35C0-AA68-325D6DB3A0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329" y="1569684"/>
            <a:ext cx="6065272" cy="2521010"/>
          </a:xfrm>
          <a:prstGeom prst="rect">
            <a:avLst/>
          </a:prstGeom>
        </p:spPr>
      </p:pic>
      <p:pic>
        <p:nvPicPr>
          <p:cNvPr id="7" name="Imagen 6">
            <a:extLst>
              <a:ext uri="{FF2B5EF4-FFF2-40B4-BE49-F238E27FC236}">
                <a16:creationId xmlns:a16="http://schemas.microsoft.com/office/drawing/2014/main" id="{FA022709-F3C4-167A-4F1A-F400E902F3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1" y="4061029"/>
            <a:ext cx="5170713" cy="2590817"/>
          </a:xfrm>
          <a:prstGeom prst="rect">
            <a:avLst/>
          </a:prstGeom>
        </p:spPr>
      </p:pic>
    </p:spTree>
    <p:extLst>
      <p:ext uri="{BB962C8B-B14F-4D97-AF65-F5344CB8AC3E}">
        <p14:creationId xmlns:p14="http://schemas.microsoft.com/office/powerpoint/2010/main" val="1043476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A94FD-9973-3040-3DF0-B459A35282F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060266A-690E-954B-280C-151841FADD0E}"/>
              </a:ext>
            </a:extLst>
          </p:cNvPr>
          <p:cNvSpPr>
            <a:spLocks noGrp="1"/>
          </p:cNvSpPr>
          <p:nvPr>
            <p:ph type="title"/>
          </p:nvPr>
        </p:nvSpPr>
        <p:spPr>
          <a:xfrm>
            <a:off x="718457" y="146166"/>
            <a:ext cx="10635343" cy="1325563"/>
          </a:xfrm>
        </p:spPr>
        <p:txBody>
          <a:bodyPr/>
          <a:lstStyle/>
          <a:p>
            <a:r>
              <a:rPr lang="es-ES" dirty="0"/>
              <a:t>Manejo de los estudiantes</a:t>
            </a:r>
            <a:endParaRPr lang="en-US" dirty="0"/>
          </a:p>
        </p:txBody>
      </p:sp>
      <p:sp>
        <p:nvSpPr>
          <p:cNvPr id="10" name="Rectángulo 9">
            <a:extLst>
              <a:ext uri="{FF2B5EF4-FFF2-40B4-BE49-F238E27FC236}">
                <a16:creationId xmlns:a16="http://schemas.microsoft.com/office/drawing/2014/main" id="{45C41473-DFAD-0F38-22CB-DD16A7175F79}"/>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F5754B8F-E780-7996-B6D1-F4B7C4E5B5FB}"/>
              </a:ext>
            </a:extLst>
          </p:cNvPr>
          <p:cNvSpPr txBox="1"/>
          <p:nvPr/>
        </p:nvSpPr>
        <p:spPr>
          <a:xfrm>
            <a:off x="718457" y="1748135"/>
            <a:ext cx="11038114" cy="646331"/>
          </a:xfrm>
          <a:prstGeom prst="rect">
            <a:avLst/>
          </a:prstGeom>
          <a:noFill/>
        </p:spPr>
        <p:txBody>
          <a:bodyPr wrap="square" rtlCol="0">
            <a:spAutoFit/>
          </a:bodyPr>
          <a:lstStyle/>
          <a:p>
            <a:r>
              <a:rPr lang="es-ES" dirty="0"/>
              <a:t>Para hacer seguimiento a los alumnos, hay que dirigirse </a:t>
            </a:r>
            <a:r>
              <a:rPr lang="es-ES" b="1" dirty="0"/>
              <a:t>Gestor de </a:t>
            </a:r>
            <a:r>
              <a:rPr lang="es-ES" b="1" dirty="0" err="1"/>
              <a:t>Curriculo</a:t>
            </a:r>
            <a:r>
              <a:rPr lang="es-ES" b="1" dirty="0"/>
              <a:t> </a:t>
            </a:r>
            <a:r>
              <a:rPr lang="es-ES" dirty="0"/>
              <a:t>, y en la parte superior ir a Panel  de </a:t>
            </a:r>
            <a:r>
              <a:rPr lang="es-ES" b="1" dirty="0"/>
              <a:t>Control de Cuestionario </a:t>
            </a:r>
            <a:endParaRPr lang="en-US" b="1" dirty="0"/>
          </a:p>
        </p:txBody>
      </p:sp>
      <p:pic>
        <p:nvPicPr>
          <p:cNvPr id="3" name="Imagen 2">
            <a:extLst>
              <a:ext uri="{FF2B5EF4-FFF2-40B4-BE49-F238E27FC236}">
                <a16:creationId xmlns:a16="http://schemas.microsoft.com/office/drawing/2014/main" id="{668B7E7A-0A13-38AC-C682-9000C2ED92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56" y="2800466"/>
            <a:ext cx="4869553" cy="2381134"/>
          </a:xfrm>
          <a:prstGeom prst="rect">
            <a:avLst/>
          </a:prstGeom>
        </p:spPr>
      </p:pic>
      <p:pic>
        <p:nvPicPr>
          <p:cNvPr id="6" name="Imagen 5">
            <a:extLst>
              <a:ext uri="{FF2B5EF4-FFF2-40B4-BE49-F238E27FC236}">
                <a16:creationId xmlns:a16="http://schemas.microsoft.com/office/drawing/2014/main" id="{793A2EC3-3C3A-E40E-2EAD-F443FA4097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6161" y="3991033"/>
            <a:ext cx="5300410" cy="2381134"/>
          </a:xfrm>
          <a:prstGeom prst="rect">
            <a:avLst/>
          </a:prstGeom>
        </p:spPr>
      </p:pic>
    </p:spTree>
    <p:extLst>
      <p:ext uri="{BB962C8B-B14F-4D97-AF65-F5344CB8AC3E}">
        <p14:creationId xmlns:p14="http://schemas.microsoft.com/office/powerpoint/2010/main" val="412602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BCA42-0373-D69A-CE0F-1CA3FC5985BB}"/>
              </a:ext>
            </a:extLst>
          </p:cNvPr>
          <p:cNvSpPr>
            <a:spLocks noGrp="1"/>
          </p:cNvSpPr>
          <p:nvPr>
            <p:ph type="title"/>
          </p:nvPr>
        </p:nvSpPr>
        <p:spPr>
          <a:xfrm>
            <a:off x="838200" y="293911"/>
            <a:ext cx="9198429" cy="478973"/>
          </a:xfrm>
        </p:spPr>
        <p:txBody>
          <a:bodyPr>
            <a:normAutofit fontScale="90000"/>
          </a:bodyPr>
          <a:lstStyle/>
          <a:p>
            <a:r>
              <a:rPr lang="es-ES" dirty="0"/>
              <a:t>Complete </a:t>
            </a:r>
            <a:r>
              <a:rPr lang="es-ES" dirty="0" err="1"/>
              <a:t>Anatomy</a:t>
            </a:r>
            <a:r>
              <a:rPr lang="es-ES" dirty="0"/>
              <a:t> </a:t>
            </a:r>
            <a:endParaRPr lang="en-US" dirty="0"/>
          </a:p>
        </p:txBody>
      </p:sp>
      <p:sp>
        <p:nvSpPr>
          <p:cNvPr id="10" name="Rectángulo 9">
            <a:extLst>
              <a:ext uri="{FF2B5EF4-FFF2-40B4-BE49-F238E27FC236}">
                <a16:creationId xmlns:a16="http://schemas.microsoft.com/office/drawing/2014/main" id="{CF683C9F-30C3-4E9A-E710-E6AB6C3CD2A1}"/>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a:extLst>
              <a:ext uri="{FF2B5EF4-FFF2-40B4-BE49-F238E27FC236}">
                <a16:creationId xmlns:a16="http://schemas.microsoft.com/office/drawing/2014/main" id="{E512D430-82A3-AF2D-28BB-F8924CE07DDF}"/>
              </a:ext>
            </a:extLst>
          </p:cNvPr>
          <p:cNvSpPr txBox="1"/>
          <p:nvPr/>
        </p:nvSpPr>
        <p:spPr>
          <a:xfrm>
            <a:off x="838200" y="1600203"/>
            <a:ext cx="6096000" cy="4893647"/>
          </a:xfrm>
          <a:prstGeom prst="rect">
            <a:avLst/>
          </a:prstGeom>
          <a:noFill/>
        </p:spPr>
        <p:txBody>
          <a:bodyPr wrap="square">
            <a:spAutoFit/>
          </a:bodyPr>
          <a:lstStyle/>
          <a:p>
            <a:r>
              <a:rPr lang="es-ES" sz="2400" b="1" dirty="0"/>
              <a:t>Complete </a:t>
            </a:r>
            <a:r>
              <a:rPr lang="es-ES" sz="2400" b="1" dirty="0" err="1"/>
              <a:t>Anatomy</a:t>
            </a:r>
            <a:r>
              <a:rPr lang="es-ES" sz="2400" b="1" dirty="0"/>
              <a:t> </a:t>
            </a:r>
            <a:r>
              <a:rPr lang="es-ES" sz="2400" dirty="0"/>
              <a:t>ofrece herramientas únicas de aprendizaje y colaboración que permiten al estudiante visualizar, manipular, editar y comprender las relaciones espaciales de las estructuras anatómicas con un detalle asombrosamente realista.</a:t>
            </a:r>
          </a:p>
          <a:p>
            <a:endParaRPr lang="es-ES" sz="2400" dirty="0"/>
          </a:p>
          <a:p>
            <a:r>
              <a:rPr lang="es-ES" sz="2400" dirty="0"/>
              <a:t>Con un contenido basado en la evidencia, fácil de compartir y atractivos modelos 3D ultra precisos (masculinos y femeninos), permite mejorar el plan de estudios y motivar a los estudiantes; al poder personalizar su propia experiencia de aprendizaje.</a:t>
            </a:r>
            <a:endParaRPr lang="en-US" sz="2400" dirty="0"/>
          </a:p>
        </p:txBody>
      </p:sp>
      <p:pic>
        <p:nvPicPr>
          <p:cNvPr id="4" name="Imagen 3">
            <a:extLst>
              <a:ext uri="{FF2B5EF4-FFF2-40B4-BE49-F238E27FC236}">
                <a16:creationId xmlns:a16="http://schemas.microsoft.com/office/drawing/2014/main" id="{4979EEE8-2C0F-145B-BE97-F2D456C174C3}"/>
              </a:ext>
            </a:extLst>
          </p:cNvPr>
          <p:cNvPicPr>
            <a:picLocks noChangeAspect="1"/>
          </p:cNvPicPr>
          <p:nvPr/>
        </p:nvPicPr>
        <p:blipFill>
          <a:blip r:embed="rId2"/>
          <a:stretch>
            <a:fillRect/>
          </a:stretch>
        </p:blipFill>
        <p:spPr>
          <a:xfrm>
            <a:off x="7113493" y="2451904"/>
            <a:ext cx="4817111" cy="2729696"/>
          </a:xfrm>
          <a:prstGeom prst="rect">
            <a:avLst/>
          </a:prstGeom>
        </p:spPr>
      </p:pic>
    </p:spTree>
    <p:extLst>
      <p:ext uri="{BB962C8B-B14F-4D97-AF65-F5344CB8AC3E}">
        <p14:creationId xmlns:p14="http://schemas.microsoft.com/office/powerpoint/2010/main" val="4005292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BF386-7D70-A387-FA7A-83C321E9FAC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AD219CC-4800-FFA1-2E1B-FF04B72D47EB}"/>
              </a:ext>
            </a:extLst>
          </p:cNvPr>
          <p:cNvSpPr>
            <a:spLocks noGrp="1"/>
          </p:cNvSpPr>
          <p:nvPr>
            <p:ph type="title"/>
          </p:nvPr>
        </p:nvSpPr>
        <p:spPr>
          <a:xfrm>
            <a:off x="718457" y="146166"/>
            <a:ext cx="10635343" cy="1325563"/>
          </a:xfrm>
        </p:spPr>
        <p:txBody>
          <a:bodyPr>
            <a:normAutofit/>
          </a:bodyPr>
          <a:lstStyle/>
          <a:p>
            <a:r>
              <a:rPr lang="es-ES" dirty="0"/>
              <a:t>Grupos de estudiantes</a:t>
            </a:r>
            <a:endParaRPr lang="en-US" dirty="0"/>
          </a:p>
        </p:txBody>
      </p:sp>
      <p:sp>
        <p:nvSpPr>
          <p:cNvPr id="10" name="Rectángulo 9">
            <a:extLst>
              <a:ext uri="{FF2B5EF4-FFF2-40B4-BE49-F238E27FC236}">
                <a16:creationId xmlns:a16="http://schemas.microsoft.com/office/drawing/2014/main" id="{83770EB2-A6A7-6C3B-C21C-C8197DD514A3}"/>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567D6D3F-E380-5E09-4D96-9BB18652F4E9}"/>
              </a:ext>
            </a:extLst>
          </p:cNvPr>
          <p:cNvSpPr txBox="1"/>
          <p:nvPr/>
        </p:nvSpPr>
        <p:spPr>
          <a:xfrm>
            <a:off x="1197428" y="2183563"/>
            <a:ext cx="3178629" cy="1477328"/>
          </a:xfrm>
          <a:prstGeom prst="rect">
            <a:avLst/>
          </a:prstGeom>
          <a:noFill/>
        </p:spPr>
        <p:txBody>
          <a:bodyPr wrap="square" rtlCol="0">
            <a:spAutoFit/>
          </a:bodyPr>
          <a:lstStyle/>
          <a:p>
            <a:r>
              <a:rPr lang="es-ES" dirty="0"/>
              <a:t>Vamos a la sección de compartir (</a:t>
            </a:r>
            <a:r>
              <a:rPr lang="es-ES" b="1" dirty="0" err="1"/>
              <a:t>Sharing</a:t>
            </a:r>
            <a:r>
              <a:rPr lang="es-ES" dirty="0"/>
              <a:t>) . En esta sección podrá encontrar sus grupos, crear un nuevo grupo o modificar uno existente.</a:t>
            </a:r>
            <a:endParaRPr lang="en-US" dirty="0"/>
          </a:p>
        </p:txBody>
      </p:sp>
      <p:pic>
        <p:nvPicPr>
          <p:cNvPr id="4" name="Imagen 3">
            <a:extLst>
              <a:ext uri="{FF2B5EF4-FFF2-40B4-BE49-F238E27FC236}">
                <a16:creationId xmlns:a16="http://schemas.microsoft.com/office/drawing/2014/main" id="{92C18D59-C964-1438-2A4C-6EABF484AB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7280" y="1715478"/>
            <a:ext cx="5675272" cy="2235427"/>
          </a:xfrm>
          <a:prstGeom prst="rect">
            <a:avLst/>
          </a:prstGeom>
        </p:spPr>
      </p:pic>
      <p:sp>
        <p:nvSpPr>
          <p:cNvPr id="8" name="CuadroTexto 7">
            <a:extLst>
              <a:ext uri="{FF2B5EF4-FFF2-40B4-BE49-F238E27FC236}">
                <a16:creationId xmlns:a16="http://schemas.microsoft.com/office/drawing/2014/main" id="{7783F868-71DC-AD55-710B-6FAC6E668F5A}"/>
              </a:ext>
            </a:extLst>
          </p:cNvPr>
          <p:cNvSpPr txBox="1"/>
          <p:nvPr/>
        </p:nvSpPr>
        <p:spPr>
          <a:xfrm>
            <a:off x="1197428" y="4979099"/>
            <a:ext cx="2960915" cy="1200329"/>
          </a:xfrm>
          <a:prstGeom prst="rect">
            <a:avLst/>
          </a:prstGeom>
          <a:noFill/>
        </p:spPr>
        <p:txBody>
          <a:bodyPr wrap="square">
            <a:spAutoFit/>
          </a:bodyPr>
          <a:lstStyle/>
          <a:p>
            <a:r>
              <a:rPr lang="es-ES" dirty="0"/>
              <a:t>Para crear un grupo nuevo hay que clicar en “</a:t>
            </a:r>
            <a:r>
              <a:rPr lang="es-ES" b="1" dirty="0"/>
              <a:t>Invite </a:t>
            </a:r>
            <a:r>
              <a:rPr lang="es-ES" b="1" dirty="0" err="1"/>
              <a:t>Group</a:t>
            </a:r>
            <a:r>
              <a:rPr lang="es-ES" b="1" dirty="0"/>
              <a:t> </a:t>
            </a:r>
            <a:r>
              <a:rPr lang="es-ES" b="1" dirty="0" err="1"/>
              <a:t>Members</a:t>
            </a:r>
            <a:r>
              <a:rPr lang="es-ES" dirty="0"/>
              <a:t>” y seguir las instrucciones</a:t>
            </a:r>
          </a:p>
        </p:txBody>
      </p:sp>
      <p:pic>
        <p:nvPicPr>
          <p:cNvPr id="9" name="Imagen 8">
            <a:extLst>
              <a:ext uri="{FF2B5EF4-FFF2-40B4-BE49-F238E27FC236}">
                <a16:creationId xmlns:a16="http://schemas.microsoft.com/office/drawing/2014/main" id="{A017ED87-7710-8FC6-FA52-AB996DE684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905" y="4323051"/>
            <a:ext cx="5187415" cy="2235427"/>
          </a:xfrm>
          <a:prstGeom prst="rect">
            <a:avLst/>
          </a:prstGeom>
        </p:spPr>
      </p:pic>
    </p:spTree>
    <p:extLst>
      <p:ext uri="{BB962C8B-B14F-4D97-AF65-F5344CB8AC3E}">
        <p14:creationId xmlns:p14="http://schemas.microsoft.com/office/powerpoint/2010/main" val="1730249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5EEEB-1346-1470-A778-D506ED8BC9C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9020C85-C453-F3B9-2886-41EE95446382}"/>
              </a:ext>
            </a:extLst>
          </p:cNvPr>
          <p:cNvSpPr>
            <a:spLocks noGrp="1"/>
          </p:cNvSpPr>
          <p:nvPr>
            <p:ph type="title"/>
          </p:nvPr>
        </p:nvSpPr>
        <p:spPr>
          <a:xfrm>
            <a:off x="718457" y="146166"/>
            <a:ext cx="10635343" cy="1325563"/>
          </a:xfrm>
        </p:spPr>
        <p:txBody>
          <a:bodyPr/>
          <a:lstStyle/>
          <a:p>
            <a:r>
              <a:rPr lang="es-ES" dirty="0"/>
              <a:t>Seguimiento del progreso de los estudiantes</a:t>
            </a:r>
            <a:endParaRPr lang="en-US" dirty="0"/>
          </a:p>
        </p:txBody>
      </p:sp>
      <p:sp>
        <p:nvSpPr>
          <p:cNvPr id="10" name="Rectángulo 9">
            <a:extLst>
              <a:ext uri="{FF2B5EF4-FFF2-40B4-BE49-F238E27FC236}">
                <a16:creationId xmlns:a16="http://schemas.microsoft.com/office/drawing/2014/main" id="{21A927C8-27EF-1A67-2C33-2F91B08EA277}"/>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C0C3894B-ED90-239E-CFCC-082580620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2579" y="2531719"/>
            <a:ext cx="4407126" cy="2381372"/>
          </a:xfrm>
          <a:prstGeom prst="rect">
            <a:avLst/>
          </a:prstGeom>
        </p:spPr>
      </p:pic>
      <p:sp>
        <p:nvSpPr>
          <p:cNvPr id="5" name="CuadroTexto 4">
            <a:extLst>
              <a:ext uri="{FF2B5EF4-FFF2-40B4-BE49-F238E27FC236}">
                <a16:creationId xmlns:a16="http://schemas.microsoft.com/office/drawing/2014/main" id="{41B8F0C8-9CA3-1127-A3AB-73F66E0CF513}"/>
              </a:ext>
            </a:extLst>
          </p:cNvPr>
          <p:cNvSpPr txBox="1"/>
          <p:nvPr/>
        </p:nvSpPr>
        <p:spPr>
          <a:xfrm>
            <a:off x="838201" y="2444826"/>
            <a:ext cx="5845628" cy="707886"/>
          </a:xfrm>
          <a:prstGeom prst="rect">
            <a:avLst/>
          </a:prstGeom>
          <a:noFill/>
        </p:spPr>
        <p:txBody>
          <a:bodyPr wrap="square" rtlCol="0">
            <a:spAutoFit/>
          </a:bodyPr>
          <a:lstStyle/>
          <a:p>
            <a:r>
              <a:rPr lang="es-ES" sz="2000" dirty="0"/>
              <a:t>Tutorial: </a:t>
            </a:r>
          </a:p>
          <a:p>
            <a:r>
              <a:rPr lang="es-ES" sz="2000" dirty="0">
                <a:hlinkClick r:id="rId3"/>
              </a:rPr>
              <a:t>https://www.youtube.com/watch?v=2fxOY4KGFgM</a:t>
            </a:r>
            <a:r>
              <a:rPr lang="es-ES" sz="2000" dirty="0"/>
              <a:t>  </a:t>
            </a:r>
            <a:endParaRPr lang="en-US" sz="2000" dirty="0"/>
          </a:p>
        </p:txBody>
      </p:sp>
    </p:spTree>
    <p:extLst>
      <p:ext uri="{BB962C8B-B14F-4D97-AF65-F5344CB8AC3E}">
        <p14:creationId xmlns:p14="http://schemas.microsoft.com/office/powerpoint/2010/main" val="3109770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B1FC5-BD1D-93AA-E204-76F1AFA2169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CF03D72-6EA8-DB5B-1F78-8A350902DE41}"/>
              </a:ext>
            </a:extLst>
          </p:cNvPr>
          <p:cNvSpPr>
            <a:spLocks noGrp="1"/>
          </p:cNvSpPr>
          <p:nvPr>
            <p:ph type="title"/>
          </p:nvPr>
        </p:nvSpPr>
        <p:spPr>
          <a:xfrm>
            <a:off x="838200" y="387530"/>
            <a:ext cx="9677400" cy="478973"/>
          </a:xfrm>
        </p:spPr>
        <p:txBody>
          <a:bodyPr>
            <a:noAutofit/>
          </a:bodyPr>
          <a:lstStyle/>
          <a:p>
            <a:r>
              <a:rPr lang="es-ES" sz="2800" dirty="0"/>
              <a:t>Sinergia entre </a:t>
            </a:r>
            <a:r>
              <a:rPr lang="es-ES" sz="2800" dirty="0" err="1"/>
              <a:t>ClinicalKey</a:t>
            </a:r>
            <a:r>
              <a:rPr lang="es-ES" sz="2800" dirty="0"/>
              <a:t> </a:t>
            </a:r>
            <a:r>
              <a:rPr lang="es-ES" sz="2800" dirty="0" err="1"/>
              <a:t>Student</a:t>
            </a:r>
            <a:r>
              <a:rPr lang="es-ES" sz="2800" dirty="0"/>
              <a:t> Medicina y Complete </a:t>
            </a:r>
            <a:r>
              <a:rPr lang="es-ES" sz="2800" dirty="0" err="1"/>
              <a:t>Anatomy</a:t>
            </a:r>
            <a:endParaRPr lang="en-US" sz="2800" dirty="0"/>
          </a:p>
        </p:txBody>
      </p:sp>
      <p:sp>
        <p:nvSpPr>
          <p:cNvPr id="10" name="Rectángulo 9">
            <a:extLst>
              <a:ext uri="{FF2B5EF4-FFF2-40B4-BE49-F238E27FC236}">
                <a16:creationId xmlns:a16="http://schemas.microsoft.com/office/drawing/2014/main" id="{AF0B3A74-8120-C190-A6B1-B0627F271593}"/>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E73D112B-EC29-9D3D-A815-13ACB1705F61}"/>
              </a:ext>
            </a:extLst>
          </p:cNvPr>
          <p:cNvSpPr txBox="1"/>
          <p:nvPr/>
        </p:nvSpPr>
        <p:spPr>
          <a:xfrm>
            <a:off x="992776" y="1747467"/>
            <a:ext cx="10432869" cy="1754326"/>
          </a:xfrm>
          <a:prstGeom prst="rect">
            <a:avLst/>
          </a:prstGeom>
          <a:noFill/>
        </p:spPr>
        <p:txBody>
          <a:bodyPr wrap="square">
            <a:spAutoFit/>
          </a:bodyPr>
          <a:lstStyle/>
          <a:p>
            <a:r>
              <a:rPr lang="es-ES" dirty="0"/>
              <a:t>Las imágenes 3D de </a:t>
            </a:r>
            <a:r>
              <a:rPr lang="es-ES" b="1" dirty="0"/>
              <a:t>Complete </a:t>
            </a:r>
            <a:r>
              <a:rPr lang="es-ES" b="1" dirty="0" err="1"/>
              <a:t>Anatomy</a:t>
            </a:r>
            <a:r>
              <a:rPr lang="es-ES" b="1" dirty="0"/>
              <a:t> </a:t>
            </a:r>
            <a:r>
              <a:rPr lang="es-ES" dirty="0"/>
              <a:t>aparecerán junto a la imagen anatómica 2D de los siguientes libros en </a:t>
            </a:r>
            <a:r>
              <a:rPr lang="es-ES" b="1" dirty="0" err="1"/>
              <a:t>ClinicalKey</a:t>
            </a:r>
            <a:r>
              <a:rPr lang="es-ES" b="1" dirty="0"/>
              <a:t> </a:t>
            </a:r>
            <a:r>
              <a:rPr lang="es-ES" b="1" dirty="0" err="1"/>
              <a:t>Student</a:t>
            </a:r>
            <a:r>
              <a:rPr lang="es-ES" dirty="0"/>
              <a:t>:  </a:t>
            </a:r>
          </a:p>
          <a:p>
            <a:endParaRPr lang="es-ES" dirty="0"/>
          </a:p>
          <a:p>
            <a:pPr lvl="1"/>
            <a:r>
              <a:rPr lang="es-ES" dirty="0"/>
              <a:t>•	Gray para Estudiantes 4a. Edición (en inglés y español)                </a:t>
            </a:r>
          </a:p>
          <a:p>
            <a:pPr lvl="1"/>
            <a:r>
              <a:rPr lang="es-ES" dirty="0"/>
              <a:t>•	Gray Atlas de Anatomía 3a Edición (en inglés y español)</a:t>
            </a:r>
          </a:p>
          <a:p>
            <a:pPr lvl="1"/>
            <a:r>
              <a:rPr lang="es-ES" dirty="0"/>
              <a:t>•	</a:t>
            </a:r>
            <a:r>
              <a:rPr lang="es-ES" dirty="0" err="1"/>
              <a:t>Netter</a:t>
            </a:r>
            <a:r>
              <a:rPr lang="es-ES" dirty="0"/>
              <a:t> Atlas de Anatomía Humana 8a Edición (en inglés y español)</a:t>
            </a:r>
          </a:p>
        </p:txBody>
      </p:sp>
      <p:pic>
        <p:nvPicPr>
          <p:cNvPr id="7" name="Imagen 6">
            <a:extLst>
              <a:ext uri="{FF2B5EF4-FFF2-40B4-BE49-F238E27FC236}">
                <a16:creationId xmlns:a16="http://schemas.microsoft.com/office/drawing/2014/main" id="{0FCE3CCB-ED71-D00D-64F7-13CCA36751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9177" y="3726245"/>
            <a:ext cx="1892903" cy="2484742"/>
          </a:xfrm>
          <a:prstGeom prst="rect">
            <a:avLst/>
          </a:prstGeom>
        </p:spPr>
      </p:pic>
      <p:pic>
        <p:nvPicPr>
          <p:cNvPr id="9" name="Imagen 8">
            <a:extLst>
              <a:ext uri="{FF2B5EF4-FFF2-40B4-BE49-F238E27FC236}">
                <a16:creationId xmlns:a16="http://schemas.microsoft.com/office/drawing/2014/main" id="{F4B17A03-E93B-1494-18E8-9BF8550F07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3668" y="3674846"/>
            <a:ext cx="1975521" cy="2478109"/>
          </a:xfrm>
          <a:prstGeom prst="rect">
            <a:avLst/>
          </a:prstGeom>
        </p:spPr>
      </p:pic>
      <p:pic>
        <p:nvPicPr>
          <p:cNvPr id="12" name="Imagen 11">
            <a:extLst>
              <a:ext uri="{FF2B5EF4-FFF2-40B4-BE49-F238E27FC236}">
                <a16:creationId xmlns:a16="http://schemas.microsoft.com/office/drawing/2014/main" id="{4FB3AF33-9C9F-9309-64AA-8F5C4785C0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1423" y="3674846"/>
            <a:ext cx="1975520" cy="2536141"/>
          </a:xfrm>
          <a:prstGeom prst="rect">
            <a:avLst/>
          </a:prstGeom>
        </p:spPr>
      </p:pic>
    </p:spTree>
    <p:extLst>
      <p:ext uri="{BB962C8B-B14F-4D97-AF65-F5344CB8AC3E}">
        <p14:creationId xmlns:p14="http://schemas.microsoft.com/office/powerpoint/2010/main" val="1311330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9B11C-6956-51DB-D63F-C827F06FDEC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5BE77C4-6D8E-48A1-3AF6-F252C556A082}"/>
              </a:ext>
            </a:extLst>
          </p:cNvPr>
          <p:cNvSpPr>
            <a:spLocks noGrp="1"/>
          </p:cNvSpPr>
          <p:nvPr>
            <p:ph type="title"/>
          </p:nvPr>
        </p:nvSpPr>
        <p:spPr>
          <a:xfrm>
            <a:off x="838200" y="387530"/>
            <a:ext cx="9677400" cy="478973"/>
          </a:xfrm>
        </p:spPr>
        <p:txBody>
          <a:bodyPr>
            <a:noAutofit/>
          </a:bodyPr>
          <a:lstStyle/>
          <a:p>
            <a:r>
              <a:rPr lang="es-ES" sz="2800" dirty="0"/>
              <a:t>Sinergia entre </a:t>
            </a:r>
            <a:r>
              <a:rPr lang="es-ES" sz="2800" dirty="0" err="1"/>
              <a:t>ClinicalKey</a:t>
            </a:r>
            <a:r>
              <a:rPr lang="es-ES" sz="2800" dirty="0"/>
              <a:t> </a:t>
            </a:r>
            <a:r>
              <a:rPr lang="es-ES" sz="2800" dirty="0" err="1"/>
              <a:t>Student</a:t>
            </a:r>
            <a:r>
              <a:rPr lang="es-ES" sz="2800" dirty="0"/>
              <a:t> Medicina y Complete </a:t>
            </a:r>
            <a:r>
              <a:rPr lang="es-ES" sz="2800" dirty="0" err="1"/>
              <a:t>Anatomy</a:t>
            </a:r>
            <a:endParaRPr lang="en-US" sz="2800" dirty="0"/>
          </a:p>
        </p:txBody>
      </p:sp>
      <p:sp>
        <p:nvSpPr>
          <p:cNvPr id="10" name="Rectángulo 9">
            <a:extLst>
              <a:ext uri="{FF2B5EF4-FFF2-40B4-BE49-F238E27FC236}">
                <a16:creationId xmlns:a16="http://schemas.microsoft.com/office/drawing/2014/main" id="{416AFF72-D3DB-06FF-1E9C-5E6B9266239E}"/>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6F72B874-FFD7-5277-BD17-A92245B1FD0F}"/>
              </a:ext>
            </a:extLst>
          </p:cNvPr>
          <p:cNvSpPr txBox="1"/>
          <p:nvPr/>
        </p:nvSpPr>
        <p:spPr>
          <a:xfrm>
            <a:off x="992776" y="1747467"/>
            <a:ext cx="10432869" cy="369332"/>
          </a:xfrm>
          <a:prstGeom prst="rect">
            <a:avLst/>
          </a:prstGeom>
          <a:noFill/>
        </p:spPr>
        <p:txBody>
          <a:bodyPr wrap="square">
            <a:spAutoFit/>
          </a:bodyPr>
          <a:lstStyle/>
          <a:p>
            <a:r>
              <a:rPr lang="es-ES" dirty="0"/>
              <a:t>Por ejemplo, abriendo el capítulo 2 de </a:t>
            </a:r>
            <a:r>
              <a:rPr lang="es-ES" dirty="0" err="1"/>
              <a:t>Netter</a:t>
            </a:r>
            <a:r>
              <a:rPr lang="es-ES" dirty="0"/>
              <a:t> Atlas de Anatomía Humana 8a Edición y se ve esto:</a:t>
            </a:r>
          </a:p>
        </p:txBody>
      </p:sp>
      <p:pic>
        <p:nvPicPr>
          <p:cNvPr id="3" name="Imagen 2">
            <a:extLst>
              <a:ext uri="{FF2B5EF4-FFF2-40B4-BE49-F238E27FC236}">
                <a16:creationId xmlns:a16="http://schemas.microsoft.com/office/drawing/2014/main" id="{D2380433-1929-4675-A005-2C36BBD3D3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6582" y="2340938"/>
            <a:ext cx="9178835" cy="3956265"/>
          </a:xfrm>
          <a:prstGeom prst="rect">
            <a:avLst/>
          </a:prstGeom>
        </p:spPr>
      </p:pic>
      <p:cxnSp>
        <p:nvCxnSpPr>
          <p:cNvPr id="6" name="Conector recto de flecha 5">
            <a:extLst>
              <a:ext uri="{FF2B5EF4-FFF2-40B4-BE49-F238E27FC236}">
                <a16:creationId xmlns:a16="http://schemas.microsoft.com/office/drawing/2014/main" id="{3189242F-B0AF-0683-2DC6-F5715FCF0639}"/>
              </a:ext>
            </a:extLst>
          </p:cNvPr>
          <p:cNvCxnSpPr>
            <a:cxnSpLocks/>
          </p:cNvCxnSpPr>
          <p:nvPr/>
        </p:nvCxnSpPr>
        <p:spPr>
          <a:xfrm flipH="1" flipV="1">
            <a:off x="6836228" y="6123937"/>
            <a:ext cx="1358538" cy="346533"/>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154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AC9364C-C13D-8F34-B00B-F5FA92627FAD}"/>
              </a:ext>
            </a:extLst>
          </p:cNvPr>
          <p:cNvSpPr txBox="1"/>
          <p:nvPr/>
        </p:nvSpPr>
        <p:spPr>
          <a:xfrm>
            <a:off x="2329543" y="2396698"/>
            <a:ext cx="6052457" cy="1200329"/>
          </a:xfrm>
          <a:prstGeom prst="rect">
            <a:avLst/>
          </a:prstGeom>
          <a:noFill/>
        </p:spPr>
        <p:txBody>
          <a:bodyPr wrap="square" rtlCol="0">
            <a:spAutoFit/>
          </a:bodyPr>
          <a:lstStyle/>
          <a:p>
            <a:pPr algn="ctr"/>
            <a:r>
              <a:rPr lang="es-ES" sz="7200" b="1" dirty="0"/>
              <a:t>¡¡Gracias!!</a:t>
            </a:r>
            <a:endParaRPr lang="en-US" sz="7200" b="1" dirty="0"/>
          </a:p>
        </p:txBody>
      </p:sp>
    </p:spTree>
    <p:extLst>
      <p:ext uri="{BB962C8B-B14F-4D97-AF65-F5344CB8AC3E}">
        <p14:creationId xmlns:p14="http://schemas.microsoft.com/office/powerpoint/2010/main" val="164660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FEF4F-6A64-6894-F8CA-9D98581F643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CDF0203-6EEC-E68D-A0D0-D564F2D2950C}"/>
              </a:ext>
            </a:extLst>
          </p:cNvPr>
          <p:cNvSpPr>
            <a:spLocks noGrp="1"/>
          </p:cNvSpPr>
          <p:nvPr>
            <p:ph type="title"/>
          </p:nvPr>
        </p:nvSpPr>
        <p:spPr>
          <a:xfrm>
            <a:off x="838200" y="146166"/>
            <a:ext cx="10515600" cy="1325563"/>
          </a:xfrm>
        </p:spPr>
        <p:txBody>
          <a:bodyPr>
            <a:normAutofit/>
          </a:bodyPr>
          <a:lstStyle/>
          <a:p>
            <a:r>
              <a:rPr lang="es-ES" sz="3200" dirty="0"/>
              <a:t>¿Cómo puedo canjear mi código de activación institucional?</a:t>
            </a:r>
            <a:endParaRPr lang="en-US" sz="3200" dirty="0"/>
          </a:p>
        </p:txBody>
      </p:sp>
      <p:sp>
        <p:nvSpPr>
          <p:cNvPr id="10" name="Rectángulo 9">
            <a:extLst>
              <a:ext uri="{FF2B5EF4-FFF2-40B4-BE49-F238E27FC236}">
                <a16:creationId xmlns:a16="http://schemas.microsoft.com/office/drawing/2014/main" id="{206636A4-6AE7-4E6F-953E-DF8DA3CD9C2A}"/>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71E0E9A5-02F1-09F2-3375-336AC0D567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40417" y="5400538"/>
            <a:ext cx="4394383" cy="1106443"/>
          </a:xfrm>
          <a:prstGeom prst="rect">
            <a:avLst/>
          </a:prstGeom>
        </p:spPr>
      </p:pic>
      <p:pic>
        <p:nvPicPr>
          <p:cNvPr id="6" name="Imagen 5">
            <a:extLst>
              <a:ext uri="{FF2B5EF4-FFF2-40B4-BE49-F238E27FC236}">
                <a16:creationId xmlns:a16="http://schemas.microsoft.com/office/drawing/2014/main" id="{3C7CBC0A-3479-AC9B-B6D7-934C4329BD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28402" y="3465443"/>
            <a:ext cx="2106398" cy="1935095"/>
          </a:xfrm>
          <a:prstGeom prst="rect">
            <a:avLst/>
          </a:prstGeom>
        </p:spPr>
      </p:pic>
      <p:sp>
        <p:nvSpPr>
          <p:cNvPr id="5" name="CuadroTexto 4">
            <a:extLst>
              <a:ext uri="{FF2B5EF4-FFF2-40B4-BE49-F238E27FC236}">
                <a16:creationId xmlns:a16="http://schemas.microsoft.com/office/drawing/2014/main" id="{5F31039D-D00B-3E5D-8E51-FE2B125DCAA5}"/>
              </a:ext>
            </a:extLst>
          </p:cNvPr>
          <p:cNvSpPr txBox="1"/>
          <p:nvPr/>
        </p:nvSpPr>
        <p:spPr>
          <a:xfrm>
            <a:off x="936172" y="1706939"/>
            <a:ext cx="8692230" cy="4893647"/>
          </a:xfrm>
          <a:prstGeom prst="rect">
            <a:avLst/>
          </a:prstGeom>
          <a:noFill/>
        </p:spPr>
        <p:txBody>
          <a:bodyPr wrap="square">
            <a:spAutoFit/>
          </a:bodyPr>
          <a:lstStyle/>
          <a:p>
            <a:pPr marL="342900" indent="-342900">
              <a:buAutoNum type="arabicPeriod"/>
            </a:pPr>
            <a:r>
              <a:rPr lang="es-ES" sz="2400" dirty="0"/>
              <a:t>Descarga </a:t>
            </a:r>
            <a:r>
              <a:rPr lang="es-ES" sz="2400" b="1" dirty="0"/>
              <a:t>Complete </a:t>
            </a:r>
            <a:r>
              <a:rPr lang="es-ES" sz="2400" b="1" dirty="0" err="1"/>
              <a:t>Anatomy</a:t>
            </a:r>
            <a:r>
              <a:rPr lang="es-ES" sz="2400" b="1" dirty="0"/>
              <a:t> </a:t>
            </a:r>
            <a:r>
              <a:rPr lang="es-ES" sz="2400" dirty="0"/>
              <a:t>desde la aplicación elegida.</a:t>
            </a:r>
          </a:p>
          <a:p>
            <a:r>
              <a:rPr lang="es-ES" sz="2400" dirty="0">
                <a:hlinkClick r:id="rId4"/>
              </a:rPr>
              <a:t>https://3d4medical.com/</a:t>
            </a:r>
            <a:r>
              <a:rPr lang="es-ES" sz="2400" dirty="0"/>
              <a:t> </a:t>
            </a:r>
          </a:p>
          <a:p>
            <a:endParaRPr lang="es-ES" sz="2400" dirty="0"/>
          </a:p>
          <a:p>
            <a:r>
              <a:rPr lang="es-ES" sz="2400" dirty="0"/>
              <a:t>2. Selecciona 'Registrarte a través de la Institución' y introduce tu dirección de correo electrónico de la universidad</a:t>
            </a:r>
          </a:p>
          <a:p>
            <a:endParaRPr lang="es-ES" sz="2400" dirty="0"/>
          </a:p>
          <a:p>
            <a:r>
              <a:rPr lang="es-ES" sz="2400" dirty="0"/>
              <a:t>3. Al terminar, recibirás un correo electrónico de verificación para confirmar tus datos. Sigue el enlace en el correo electrónico para verificar la cuenta.</a:t>
            </a:r>
          </a:p>
          <a:p>
            <a:r>
              <a:rPr lang="es-ES" sz="2400" dirty="0"/>
              <a:t> Introduce tu código de 12 dígitos: </a:t>
            </a:r>
          </a:p>
          <a:p>
            <a:r>
              <a:rPr lang="es-ES" sz="2400" dirty="0"/>
              <a:t>		</a:t>
            </a:r>
            <a:r>
              <a:rPr lang="es-ES" sz="2400" b="1" dirty="0">
                <a:solidFill>
                  <a:schemeClr val="accent2"/>
                </a:solidFill>
              </a:rPr>
              <a:t>Código Estudiantes </a:t>
            </a:r>
            <a:r>
              <a:rPr lang="es-ES" sz="2400" b="1" dirty="0"/>
              <a:t>562263725297</a:t>
            </a:r>
          </a:p>
          <a:p>
            <a:r>
              <a:rPr lang="es-ES" sz="2400" b="1" dirty="0"/>
              <a:t>		</a:t>
            </a:r>
            <a:r>
              <a:rPr lang="es-ES" sz="2400" b="1" dirty="0">
                <a:solidFill>
                  <a:schemeClr val="accent2"/>
                </a:solidFill>
              </a:rPr>
              <a:t>Docente: </a:t>
            </a:r>
            <a:r>
              <a:rPr lang="es-ES" sz="1400" dirty="0"/>
              <a:t>pide tu código en Biblioteca (</a:t>
            </a:r>
            <a:r>
              <a:rPr lang="es-ES" sz="1400" u="sng" dirty="0">
                <a:hlinkClick r:id="rId5"/>
              </a:rPr>
              <a:t>adqbib@ujaen.es</a:t>
            </a:r>
            <a:r>
              <a:rPr lang="es-ES" sz="1400" u="sng" dirty="0"/>
              <a:t>)</a:t>
            </a:r>
            <a:r>
              <a:rPr lang="es-ES" sz="2400" b="1" dirty="0"/>
              <a:t>	</a:t>
            </a:r>
          </a:p>
          <a:p>
            <a:r>
              <a:rPr lang="es-ES" sz="2400" dirty="0"/>
              <a:t>y selecciona CANJEAR</a:t>
            </a:r>
            <a:endParaRPr lang="en-US" sz="2400" dirty="0"/>
          </a:p>
        </p:txBody>
      </p:sp>
    </p:spTree>
    <p:extLst>
      <p:ext uri="{BB962C8B-B14F-4D97-AF65-F5344CB8AC3E}">
        <p14:creationId xmlns:p14="http://schemas.microsoft.com/office/powerpoint/2010/main" val="313087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0D55C-7E42-F8D7-3844-B66AEF0B2B5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A5AFE34-BE9B-6B55-A21B-2E1F099AEFF3}"/>
              </a:ext>
            </a:extLst>
          </p:cNvPr>
          <p:cNvSpPr>
            <a:spLocks noGrp="1"/>
          </p:cNvSpPr>
          <p:nvPr>
            <p:ph type="title"/>
          </p:nvPr>
        </p:nvSpPr>
        <p:spPr>
          <a:xfrm>
            <a:off x="838200" y="146166"/>
            <a:ext cx="10515600" cy="1325563"/>
          </a:xfrm>
        </p:spPr>
        <p:txBody>
          <a:bodyPr/>
          <a:lstStyle/>
          <a:p>
            <a:r>
              <a:rPr lang="es-ES" dirty="0"/>
              <a:t>Hub – Complete </a:t>
            </a:r>
            <a:r>
              <a:rPr lang="es-ES" dirty="0" err="1"/>
              <a:t>Anatomy</a:t>
            </a:r>
            <a:endParaRPr lang="en-US" dirty="0"/>
          </a:p>
        </p:txBody>
      </p:sp>
      <p:sp>
        <p:nvSpPr>
          <p:cNvPr id="10" name="Rectángulo 9">
            <a:extLst>
              <a:ext uri="{FF2B5EF4-FFF2-40B4-BE49-F238E27FC236}">
                <a16:creationId xmlns:a16="http://schemas.microsoft.com/office/drawing/2014/main" id="{E8D8AD8D-C3FF-FCED-49C7-4EC351E0B1F2}"/>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8E2E3A2-A563-F338-1916-358690C02F07}"/>
              </a:ext>
            </a:extLst>
          </p:cNvPr>
          <p:cNvSpPr>
            <a:spLocks noGrp="1"/>
          </p:cNvSpPr>
          <p:nvPr>
            <p:ph idx="1"/>
          </p:nvPr>
        </p:nvSpPr>
        <p:spPr>
          <a:xfrm>
            <a:off x="838200" y="1825625"/>
            <a:ext cx="6397988" cy="4705804"/>
          </a:xfrm>
        </p:spPr>
        <p:txBody>
          <a:bodyPr>
            <a:normAutofit fontScale="77500" lnSpcReduction="20000"/>
          </a:bodyPr>
          <a:lstStyle/>
          <a:p>
            <a:r>
              <a:rPr lang="es-ES" b="1" dirty="0"/>
              <a:t>Modelos:</a:t>
            </a:r>
            <a:r>
              <a:rPr lang="es-ES" dirty="0"/>
              <a:t> es la más conocida. Es donde encontramos los modelos anatómicos </a:t>
            </a:r>
            <a:endParaRPr lang="en-US" dirty="0"/>
          </a:p>
          <a:p>
            <a:r>
              <a:rPr lang="es-ES" b="1" dirty="0"/>
              <a:t>Atlas:</a:t>
            </a:r>
            <a:r>
              <a:rPr lang="es-ES" dirty="0"/>
              <a:t> con pantallas en 3D ya creadas que se inspiran en el Atlas de Gray</a:t>
            </a:r>
            <a:endParaRPr lang="en-US" dirty="0"/>
          </a:p>
          <a:p>
            <a:r>
              <a:rPr lang="es-ES" b="1" dirty="0"/>
              <a:t>Contenido</a:t>
            </a:r>
            <a:r>
              <a:rPr lang="es-ES" dirty="0"/>
              <a:t>: donde cada usuario puede acceder a su propia biblioteca </a:t>
            </a:r>
            <a:endParaRPr lang="en-US" dirty="0"/>
          </a:p>
          <a:p>
            <a:r>
              <a:rPr lang="es-ES" b="1" dirty="0"/>
              <a:t>Videos</a:t>
            </a:r>
            <a:r>
              <a:rPr lang="es-ES" dirty="0"/>
              <a:t>: +de 1500 videos cortos sobre tratamientos o patologías</a:t>
            </a:r>
            <a:endParaRPr lang="en-US" dirty="0"/>
          </a:p>
          <a:p>
            <a:r>
              <a:rPr lang="es-ES" b="1" dirty="0"/>
              <a:t>Radiología</a:t>
            </a:r>
            <a:r>
              <a:rPr lang="es-ES" dirty="0"/>
              <a:t>: permite ver imágenes radiológicas y compararlas con un modelo en 3D</a:t>
            </a:r>
            <a:endParaRPr lang="en-US" dirty="0"/>
          </a:p>
          <a:p>
            <a:r>
              <a:rPr lang="es-ES" b="1" dirty="0"/>
              <a:t>Cursos:</a:t>
            </a:r>
            <a:r>
              <a:rPr lang="es-ES" dirty="0"/>
              <a:t> incluye cursos creados por especialistas</a:t>
            </a:r>
            <a:endParaRPr lang="en-US" dirty="0"/>
          </a:p>
          <a:p>
            <a:r>
              <a:rPr lang="es-ES" b="1" dirty="0"/>
              <a:t>Gestor de Currículo</a:t>
            </a:r>
            <a:r>
              <a:rPr lang="es-ES" dirty="0"/>
              <a:t>: Exclusiva de los docentes. Un estudiante cuando utiliza su código no puede ver esta sección. Los docentes tienen la opción de crear quiz, cuestionarios,… enviarlos a sus estudiantes y poder hacer un seguimiento</a:t>
            </a:r>
            <a:endParaRPr lang="en-US" dirty="0"/>
          </a:p>
          <a:p>
            <a:pPr marL="0" indent="0">
              <a:buNone/>
            </a:pPr>
            <a:endParaRPr lang="en-US" sz="2400" dirty="0"/>
          </a:p>
        </p:txBody>
      </p:sp>
      <p:pic>
        <p:nvPicPr>
          <p:cNvPr id="8" name="Imagen 7">
            <a:extLst>
              <a:ext uri="{FF2B5EF4-FFF2-40B4-BE49-F238E27FC236}">
                <a16:creationId xmlns:a16="http://schemas.microsoft.com/office/drawing/2014/main" id="{584D7DB6-42BD-CAFF-BEDD-7AE428D224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8668" y="2400005"/>
            <a:ext cx="4480304" cy="3020921"/>
          </a:xfrm>
          <a:prstGeom prst="rect">
            <a:avLst/>
          </a:prstGeom>
        </p:spPr>
      </p:pic>
    </p:spTree>
    <p:extLst>
      <p:ext uri="{BB962C8B-B14F-4D97-AF65-F5344CB8AC3E}">
        <p14:creationId xmlns:p14="http://schemas.microsoft.com/office/powerpoint/2010/main" val="182510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E302F-7B6A-5989-BD7A-C47C8E89202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9BC51F3-0775-E405-B303-817052132EBF}"/>
              </a:ext>
            </a:extLst>
          </p:cNvPr>
          <p:cNvSpPr>
            <a:spLocks noGrp="1"/>
          </p:cNvSpPr>
          <p:nvPr>
            <p:ph type="title"/>
          </p:nvPr>
        </p:nvSpPr>
        <p:spPr>
          <a:xfrm>
            <a:off x="838200" y="146166"/>
            <a:ext cx="10515600" cy="1325563"/>
          </a:xfrm>
        </p:spPr>
        <p:txBody>
          <a:bodyPr/>
          <a:lstStyle/>
          <a:p>
            <a:r>
              <a:rPr lang="es-ES" dirty="0"/>
              <a:t>Tutoriales</a:t>
            </a:r>
            <a:endParaRPr lang="en-US" dirty="0"/>
          </a:p>
        </p:txBody>
      </p:sp>
      <p:sp>
        <p:nvSpPr>
          <p:cNvPr id="10" name="Rectángulo 9">
            <a:extLst>
              <a:ext uri="{FF2B5EF4-FFF2-40B4-BE49-F238E27FC236}">
                <a16:creationId xmlns:a16="http://schemas.microsoft.com/office/drawing/2014/main" id="{260B3898-403C-A6CC-F796-EEE5C2F5B989}"/>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B7B61D2D-CCB7-86A7-C945-C6E32EC6CB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3976" y="1471729"/>
            <a:ext cx="4129940" cy="4974303"/>
          </a:xfrm>
          <a:prstGeom prst="rect">
            <a:avLst/>
          </a:prstGeom>
        </p:spPr>
      </p:pic>
      <p:sp>
        <p:nvSpPr>
          <p:cNvPr id="5" name="CuadroTexto 4">
            <a:extLst>
              <a:ext uri="{FF2B5EF4-FFF2-40B4-BE49-F238E27FC236}">
                <a16:creationId xmlns:a16="http://schemas.microsoft.com/office/drawing/2014/main" id="{B9FE61C9-5F8E-6073-5489-54F9E6D504D2}"/>
              </a:ext>
            </a:extLst>
          </p:cNvPr>
          <p:cNvSpPr txBox="1"/>
          <p:nvPr/>
        </p:nvSpPr>
        <p:spPr>
          <a:xfrm>
            <a:off x="838200" y="1533465"/>
            <a:ext cx="7010400" cy="5324535"/>
          </a:xfrm>
          <a:prstGeom prst="rect">
            <a:avLst/>
          </a:prstGeom>
          <a:noFill/>
        </p:spPr>
        <p:txBody>
          <a:bodyPr wrap="square">
            <a:spAutoFit/>
          </a:bodyPr>
          <a:lstStyle/>
          <a:p>
            <a:r>
              <a:rPr lang="en-US" sz="2000" b="1" dirty="0" err="1"/>
              <a:t>Conceptos</a:t>
            </a:r>
            <a:r>
              <a:rPr lang="en-US" sz="2000" b="1" dirty="0"/>
              <a:t> </a:t>
            </a:r>
            <a:r>
              <a:rPr lang="en-US" sz="2000" b="1" dirty="0" err="1"/>
              <a:t>básicos</a:t>
            </a:r>
            <a:endParaRPr lang="en-US" sz="2000" b="1" dirty="0"/>
          </a:p>
          <a:p>
            <a:r>
              <a:rPr lang="en-US" sz="2000" dirty="0">
                <a:hlinkClick r:id="rId3"/>
              </a:rPr>
              <a:t>https://cdn.3d4medical.com/media/getting-started/29032023_GettingStarted_1_TheBasics_EN.mp4</a:t>
            </a:r>
            <a:endParaRPr lang="en-US" sz="2000" dirty="0"/>
          </a:p>
          <a:p>
            <a:endParaRPr lang="en-US" sz="2000" dirty="0"/>
          </a:p>
          <a:p>
            <a:r>
              <a:rPr lang="en-US" sz="2000" b="1" dirty="0" err="1"/>
              <a:t>Interactuar</a:t>
            </a:r>
            <a:r>
              <a:rPr lang="en-US" sz="2000" b="1" dirty="0"/>
              <a:t> con las </a:t>
            </a:r>
            <a:r>
              <a:rPr lang="en-US" sz="2000" b="1" dirty="0" err="1"/>
              <a:t>estructuras</a:t>
            </a:r>
            <a:endParaRPr lang="en-US" sz="2000" b="1" dirty="0"/>
          </a:p>
          <a:p>
            <a:r>
              <a:rPr lang="en-US" sz="2000" dirty="0">
                <a:hlinkClick r:id="rId4"/>
              </a:rPr>
              <a:t>https://cdn.3d4medical.com/media/getting-started/16032023_GettingStarted_2_InteractingWithStructures_EN.mp4</a:t>
            </a:r>
            <a:endParaRPr lang="en-US" sz="2000" dirty="0"/>
          </a:p>
          <a:p>
            <a:endParaRPr lang="en-US" sz="2000" dirty="0"/>
          </a:p>
          <a:p>
            <a:r>
              <a:rPr lang="en-US" sz="2000" b="1" dirty="0"/>
              <a:t>Diseccionar y </a:t>
            </a:r>
            <a:r>
              <a:rPr lang="en-US" sz="2000" b="1" dirty="0" err="1"/>
              <a:t>anotar</a:t>
            </a:r>
            <a:endParaRPr lang="en-US" sz="2000" b="1" dirty="0"/>
          </a:p>
          <a:p>
            <a:r>
              <a:rPr lang="en-US" sz="2000" dirty="0">
                <a:hlinkClick r:id="rId5"/>
              </a:rPr>
              <a:t>https://cdn.3d4medical.com/media/getting-started/19062023_GettingStarted_3_DissectAndAnnotate_EN.mp4</a:t>
            </a:r>
            <a:endParaRPr lang="en-US" sz="2000" dirty="0"/>
          </a:p>
          <a:p>
            <a:endParaRPr lang="en-US" sz="2000" dirty="0"/>
          </a:p>
          <a:p>
            <a:r>
              <a:rPr lang="en-US" sz="2000" b="1" dirty="0"/>
              <a:t>La </a:t>
            </a:r>
            <a:r>
              <a:rPr lang="en-US" sz="2000" b="1" dirty="0" err="1"/>
              <a:t>biblioteca</a:t>
            </a:r>
            <a:endParaRPr lang="en-US" sz="2000" b="1" dirty="0"/>
          </a:p>
          <a:p>
            <a:r>
              <a:rPr lang="en-US" sz="2000" dirty="0">
                <a:hlinkClick r:id="rId6"/>
              </a:rPr>
              <a:t>https://cdn.3d4medical.com/media/getting-started/29032023_GettingStarted_4_TheLibrary_EN.mp4</a:t>
            </a:r>
            <a:r>
              <a:rPr lang="en-US" sz="2000" dirty="0"/>
              <a:t> </a:t>
            </a:r>
          </a:p>
        </p:txBody>
      </p:sp>
    </p:spTree>
    <p:extLst>
      <p:ext uri="{BB962C8B-B14F-4D97-AF65-F5344CB8AC3E}">
        <p14:creationId xmlns:p14="http://schemas.microsoft.com/office/powerpoint/2010/main" val="312869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2D391-3C98-B923-2AD3-C00D13B0614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4D3C321-8B91-125B-28CD-ED3C30BEF704}"/>
              </a:ext>
            </a:extLst>
          </p:cNvPr>
          <p:cNvSpPr>
            <a:spLocks noGrp="1"/>
          </p:cNvSpPr>
          <p:nvPr>
            <p:ph type="title"/>
          </p:nvPr>
        </p:nvSpPr>
        <p:spPr>
          <a:xfrm>
            <a:off x="838200" y="146166"/>
            <a:ext cx="10515600" cy="1325563"/>
          </a:xfrm>
        </p:spPr>
        <p:txBody>
          <a:bodyPr/>
          <a:lstStyle/>
          <a:p>
            <a:r>
              <a:rPr lang="es-ES" dirty="0"/>
              <a:t>Modelos </a:t>
            </a:r>
            <a:endParaRPr lang="en-US" dirty="0"/>
          </a:p>
        </p:txBody>
      </p:sp>
      <p:sp>
        <p:nvSpPr>
          <p:cNvPr id="10" name="Rectángulo 9">
            <a:extLst>
              <a:ext uri="{FF2B5EF4-FFF2-40B4-BE49-F238E27FC236}">
                <a16:creationId xmlns:a16="http://schemas.microsoft.com/office/drawing/2014/main" id="{C4D7E31A-8D6C-FC67-9FF6-8E4F757752D9}"/>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3668DA3C-9B4F-2F1F-0C22-7911989BDD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669784"/>
            <a:ext cx="6447007" cy="4872530"/>
          </a:xfrm>
          <a:prstGeom prst="rect">
            <a:avLst/>
          </a:prstGeom>
        </p:spPr>
      </p:pic>
      <p:sp>
        <p:nvSpPr>
          <p:cNvPr id="8" name="CuadroTexto 7">
            <a:extLst>
              <a:ext uri="{FF2B5EF4-FFF2-40B4-BE49-F238E27FC236}">
                <a16:creationId xmlns:a16="http://schemas.microsoft.com/office/drawing/2014/main" id="{094D5A59-301E-11DC-EE06-74EB59C8775C}"/>
              </a:ext>
            </a:extLst>
          </p:cNvPr>
          <p:cNvSpPr txBox="1"/>
          <p:nvPr/>
        </p:nvSpPr>
        <p:spPr>
          <a:xfrm>
            <a:off x="7543801" y="2917763"/>
            <a:ext cx="4354286" cy="1323439"/>
          </a:xfrm>
          <a:prstGeom prst="rect">
            <a:avLst/>
          </a:prstGeom>
          <a:noFill/>
        </p:spPr>
        <p:txBody>
          <a:bodyPr wrap="square">
            <a:spAutoFit/>
          </a:bodyPr>
          <a:lstStyle/>
          <a:p>
            <a:pPr marL="342900" indent="-342900">
              <a:buFont typeface="Arial" panose="020B0604020202020204" pitchFamily="34" charset="0"/>
              <a:buChar char="•"/>
            </a:pPr>
            <a:r>
              <a:rPr lang="en-US" sz="2000" dirty="0"/>
              <a:t>Hombre / </a:t>
            </a:r>
            <a:r>
              <a:rPr lang="en-US" sz="2000" dirty="0" err="1"/>
              <a:t>Mujer</a:t>
            </a:r>
            <a:r>
              <a:rPr lang="en-US" sz="2000" dirty="0"/>
              <a:t> / </a:t>
            </a:r>
            <a:r>
              <a:rPr lang="en-US" sz="2000" dirty="0" err="1"/>
              <a:t>Detallado</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err="1"/>
              <a:t>Interactivos</a:t>
            </a:r>
            <a:r>
              <a:rPr lang="en-US" sz="2000" dirty="0"/>
              <a:t>: </a:t>
            </a:r>
            <a:r>
              <a:rPr lang="en-US" sz="2000" dirty="0" err="1"/>
              <a:t>girar</a:t>
            </a:r>
            <a:r>
              <a:rPr lang="en-US" sz="2000" dirty="0"/>
              <a:t>, </a:t>
            </a:r>
            <a:r>
              <a:rPr lang="en-US" sz="2000" dirty="0" err="1"/>
              <a:t>acercar</a:t>
            </a:r>
            <a:r>
              <a:rPr lang="en-US" sz="2000" dirty="0"/>
              <a:t>, </a:t>
            </a:r>
            <a:r>
              <a:rPr lang="en-US" sz="2000" dirty="0" err="1"/>
              <a:t>alejar</a:t>
            </a:r>
            <a:r>
              <a:rPr lang="en-US" sz="2000" dirty="0"/>
              <a:t>, </a:t>
            </a:r>
            <a:r>
              <a:rPr lang="en-US" sz="2000" dirty="0" err="1"/>
              <a:t>rotar</a:t>
            </a:r>
            <a:r>
              <a:rPr lang="en-US" sz="2000" dirty="0"/>
              <a:t>…</a:t>
            </a:r>
          </a:p>
        </p:txBody>
      </p:sp>
    </p:spTree>
    <p:extLst>
      <p:ext uri="{BB962C8B-B14F-4D97-AF65-F5344CB8AC3E}">
        <p14:creationId xmlns:p14="http://schemas.microsoft.com/office/powerpoint/2010/main" val="113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A74B7-3EF9-1437-2678-DAF0AF2AF19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5DC280A-6583-73E5-07D9-08BEAB3BCA18}"/>
              </a:ext>
            </a:extLst>
          </p:cNvPr>
          <p:cNvSpPr>
            <a:spLocks noGrp="1"/>
          </p:cNvSpPr>
          <p:nvPr>
            <p:ph type="title"/>
          </p:nvPr>
        </p:nvSpPr>
        <p:spPr>
          <a:xfrm>
            <a:off x="838200" y="146166"/>
            <a:ext cx="10515600" cy="1325563"/>
          </a:xfrm>
        </p:spPr>
        <p:txBody>
          <a:bodyPr/>
          <a:lstStyle/>
          <a:p>
            <a:r>
              <a:rPr lang="es-ES" dirty="0"/>
              <a:t>Modelos </a:t>
            </a:r>
            <a:endParaRPr lang="en-US" dirty="0"/>
          </a:p>
        </p:txBody>
      </p:sp>
      <p:sp>
        <p:nvSpPr>
          <p:cNvPr id="10" name="Rectángulo 9">
            <a:extLst>
              <a:ext uri="{FF2B5EF4-FFF2-40B4-BE49-F238E27FC236}">
                <a16:creationId xmlns:a16="http://schemas.microsoft.com/office/drawing/2014/main" id="{96FBBFCE-264C-6182-B315-4FFA489EC524}"/>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8ADD073C-80AB-9B1B-5969-838A3769F6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731015"/>
            <a:ext cx="4478716" cy="2400327"/>
          </a:xfrm>
          <a:prstGeom prst="rect">
            <a:avLst/>
          </a:prstGeom>
        </p:spPr>
      </p:pic>
      <p:sp>
        <p:nvSpPr>
          <p:cNvPr id="5" name="CuadroTexto 4">
            <a:extLst>
              <a:ext uri="{FF2B5EF4-FFF2-40B4-BE49-F238E27FC236}">
                <a16:creationId xmlns:a16="http://schemas.microsoft.com/office/drawing/2014/main" id="{EE0A522A-D67D-0FD1-809C-27B2AB606A5C}"/>
              </a:ext>
            </a:extLst>
          </p:cNvPr>
          <p:cNvSpPr txBox="1"/>
          <p:nvPr/>
        </p:nvSpPr>
        <p:spPr>
          <a:xfrm>
            <a:off x="5547167" y="2347053"/>
            <a:ext cx="5676004" cy="707886"/>
          </a:xfrm>
          <a:prstGeom prst="rect">
            <a:avLst/>
          </a:prstGeom>
          <a:noFill/>
        </p:spPr>
        <p:txBody>
          <a:bodyPr wrap="square">
            <a:spAutoFit/>
          </a:bodyPr>
          <a:lstStyle/>
          <a:p>
            <a:r>
              <a:rPr lang="es-ES" sz="2000" dirty="0"/>
              <a:t>En la parte inferior de la pantalla hay un menú de sistemas</a:t>
            </a:r>
            <a:endParaRPr lang="en-US" sz="2000" dirty="0"/>
          </a:p>
        </p:txBody>
      </p:sp>
      <p:pic>
        <p:nvPicPr>
          <p:cNvPr id="7" name="Imagen 6">
            <a:extLst>
              <a:ext uri="{FF2B5EF4-FFF2-40B4-BE49-F238E27FC236}">
                <a16:creationId xmlns:a16="http://schemas.microsoft.com/office/drawing/2014/main" id="{4A702620-6C11-2534-8773-3925FB894E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4268027"/>
            <a:ext cx="4478716" cy="2326905"/>
          </a:xfrm>
          <a:prstGeom prst="rect">
            <a:avLst/>
          </a:prstGeom>
        </p:spPr>
      </p:pic>
      <p:sp>
        <p:nvSpPr>
          <p:cNvPr id="11" name="CuadroTexto 10">
            <a:extLst>
              <a:ext uri="{FF2B5EF4-FFF2-40B4-BE49-F238E27FC236}">
                <a16:creationId xmlns:a16="http://schemas.microsoft.com/office/drawing/2014/main" id="{E0975F21-7DA4-0951-596E-BAF3803E22CD}"/>
              </a:ext>
            </a:extLst>
          </p:cNvPr>
          <p:cNvSpPr txBox="1"/>
          <p:nvPr/>
        </p:nvSpPr>
        <p:spPr>
          <a:xfrm>
            <a:off x="5547167" y="4576820"/>
            <a:ext cx="6094070" cy="923330"/>
          </a:xfrm>
          <a:prstGeom prst="rect">
            <a:avLst/>
          </a:prstGeom>
          <a:noFill/>
        </p:spPr>
        <p:txBody>
          <a:bodyPr wrap="square">
            <a:spAutoFit/>
          </a:bodyPr>
          <a:lstStyle/>
          <a:p>
            <a:r>
              <a:rPr lang="es-ES" dirty="0"/>
              <a:t>Escogiendo cada uno de ellos puedes ir poniendo todas las capas. Cada vea que clicamos en el “+” de un sistema vamos incorporando una capa de ese sistema.</a:t>
            </a:r>
            <a:endParaRPr lang="en-US" dirty="0"/>
          </a:p>
        </p:txBody>
      </p:sp>
    </p:spTree>
    <p:extLst>
      <p:ext uri="{BB962C8B-B14F-4D97-AF65-F5344CB8AC3E}">
        <p14:creationId xmlns:p14="http://schemas.microsoft.com/office/powerpoint/2010/main" val="250302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84114-B241-D1A7-2A2A-0872497CAF3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6686C7E-522B-5E8E-B96E-F035C3CE3789}"/>
              </a:ext>
            </a:extLst>
          </p:cNvPr>
          <p:cNvSpPr>
            <a:spLocks noGrp="1"/>
          </p:cNvSpPr>
          <p:nvPr>
            <p:ph type="title"/>
          </p:nvPr>
        </p:nvSpPr>
        <p:spPr>
          <a:xfrm>
            <a:off x="838200" y="146166"/>
            <a:ext cx="10515600" cy="1325563"/>
          </a:xfrm>
        </p:spPr>
        <p:txBody>
          <a:bodyPr/>
          <a:lstStyle/>
          <a:p>
            <a:r>
              <a:rPr lang="es-ES" dirty="0"/>
              <a:t>Modelos </a:t>
            </a:r>
            <a:endParaRPr lang="en-US" dirty="0"/>
          </a:p>
        </p:txBody>
      </p:sp>
      <p:sp>
        <p:nvSpPr>
          <p:cNvPr id="10" name="Rectángulo 9">
            <a:extLst>
              <a:ext uri="{FF2B5EF4-FFF2-40B4-BE49-F238E27FC236}">
                <a16:creationId xmlns:a16="http://schemas.microsoft.com/office/drawing/2014/main" id="{15D0C84A-BC3E-C76F-D586-CD3AF2E180C7}"/>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6CF5CFFE-1819-AB34-6A6C-D13E44C692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1" y="1665829"/>
            <a:ext cx="4789714" cy="2495894"/>
          </a:xfrm>
          <a:prstGeom prst="rect">
            <a:avLst/>
          </a:prstGeom>
        </p:spPr>
      </p:pic>
      <p:sp>
        <p:nvSpPr>
          <p:cNvPr id="8" name="CuadroTexto 7">
            <a:extLst>
              <a:ext uri="{FF2B5EF4-FFF2-40B4-BE49-F238E27FC236}">
                <a16:creationId xmlns:a16="http://schemas.microsoft.com/office/drawing/2014/main" id="{E6789967-4063-58B2-9B2C-F2DC97BAA567}"/>
              </a:ext>
            </a:extLst>
          </p:cNvPr>
          <p:cNvSpPr txBox="1"/>
          <p:nvPr/>
        </p:nvSpPr>
        <p:spPr>
          <a:xfrm>
            <a:off x="5758543" y="1885388"/>
            <a:ext cx="6096000" cy="1200329"/>
          </a:xfrm>
          <a:prstGeom prst="rect">
            <a:avLst/>
          </a:prstGeom>
          <a:noFill/>
        </p:spPr>
        <p:txBody>
          <a:bodyPr wrap="square">
            <a:spAutoFit/>
          </a:bodyPr>
          <a:lstStyle/>
          <a:p>
            <a:r>
              <a:rPr lang="es-ES" dirty="0"/>
              <a:t>Pinchando sobre cada una de las estructuras aparece información sobre la misma. Al seleccionar una estructura, en la parte superior izquierda nos da la opción de aislar la estructura, ocultarla, clarearla, ocular otras, …</a:t>
            </a:r>
            <a:endParaRPr lang="en-US" dirty="0"/>
          </a:p>
        </p:txBody>
      </p:sp>
      <p:pic>
        <p:nvPicPr>
          <p:cNvPr id="9" name="Imagen 8">
            <a:extLst>
              <a:ext uri="{FF2B5EF4-FFF2-40B4-BE49-F238E27FC236}">
                <a16:creationId xmlns:a16="http://schemas.microsoft.com/office/drawing/2014/main" id="{E34A48A5-AA92-FB1B-D09B-EB56AC1408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4225530"/>
            <a:ext cx="4789714" cy="2505306"/>
          </a:xfrm>
          <a:prstGeom prst="rect">
            <a:avLst/>
          </a:prstGeom>
        </p:spPr>
      </p:pic>
      <p:sp>
        <p:nvSpPr>
          <p:cNvPr id="13" name="CuadroTexto 12">
            <a:extLst>
              <a:ext uri="{FF2B5EF4-FFF2-40B4-BE49-F238E27FC236}">
                <a16:creationId xmlns:a16="http://schemas.microsoft.com/office/drawing/2014/main" id="{3A111431-F1BF-6E6F-8EC9-5AF2D4ABE9FA}"/>
              </a:ext>
            </a:extLst>
          </p:cNvPr>
          <p:cNvSpPr txBox="1"/>
          <p:nvPr/>
        </p:nvSpPr>
        <p:spPr>
          <a:xfrm>
            <a:off x="5878286" y="4997912"/>
            <a:ext cx="6096000" cy="923330"/>
          </a:xfrm>
          <a:prstGeom prst="rect">
            <a:avLst/>
          </a:prstGeom>
          <a:noFill/>
        </p:spPr>
        <p:txBody>
          <a:bodyPr wrap="square">
            <a:spAutoFit/>
          </a:bodyPr>
          <a:lstStyle/>
          <a:p>
            <a:r>
              <a:rPr lang="es-ES" dirty="0"/>
              <a:t>Es posible centrarse solo en una zona, por ejemplo, la cabeza y añadir dos sistemas; en este caso, hemos escogido el esquelético y el nervioso.</a:t>
            </a:r>
            <a:endParaRPr lang="en-US" dirty="0"/>
          </a:p>
        </p:txBody>
      </p:sp>
    </p:spTree>
    <p:extLst>
      <p:ext uri="{BB962C8B-B14F-4D97-AF65-F5344CB8AC3E}">
        <p14:creationId xmlns:p14="http://schemas.microsoft.com/office/powerpoint/2010/main" val="3792555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AE1AE-061E-D2C4-DF7A-168FEFD320B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CE29852-19A3-BD47-E882-C6B3F1B4D652}"/>
              </a:ext>
            </a:extLst>
          </p:cNvPr>
          <p:cNvSpPr>
            <a:spLocks noGrp="1"/>
          </p:cNvSpPr>
          <p:nvPr>
            <p:ph type="title"/>
          </p:nvPr>
        </p:nvSpPr>
        <p:spPr>
          <a:xfrm>
            <a:off x="838200" y="146166"/>
            <a:ext cx="10515600" cy="1325563"/>
          </a:xfrm>
        </p:spPr>
        <p:txBody>
          <a:bodyPr/>
          <a:lstStyle/>
          <a:p>
            <a:r>
              <a:rPr lang="es-ES" dirty="0"/>
              <a:t>Modelos </a:t>
            </a:r>
            <a:endParaRPr lang="en-US" dirty="0"/>
          </a:p>
        </p:txBody>
      </p:sp>
      <p:sp>
        <p:nvSpPr>
          <p:cNvPr id="10" name="Rectángulo 9">
            <a:extLst>
              <a:ext uri="{FF2B5EF4-FFF2-40B4-BE49-F238E27FC236}">
                <a16:creationId xmlns:a16="http://schemas.microsoft.com/office/drawing/2014/main" id="{20D5B813-61D1-A5A5-BD75-47372A37C74D}"/>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D27E34F9-8671-2A5B-94DD-B1A9F5464A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504388"/>
            <a:ext cx="4844143" cy="2535760"/>
          </a:xfrm>
          <a:prstGeom prst="rect">
            <a:avLst/>
          </a:prstGeom>
        </p:spPr>
      </p:pic>
      <p:sp>
        <p:nvSpPr>
          <p:cNvPr id="6" name="CuadroTexto 5">
            <a:extLst>
              <a:ext uri="{FF2B5EF4-FFF2-40B4-BE49-F238E27FC236}">
                <a16:creationId xmlns:a16="http://schemas.microsoft.com/office/drawing/2014/main" id="{8EA91378-0E75-00D3-D164-385E4759E31F}"/>
              </a:ext>
            </a:extLst>
          </p:cNvPr>
          <p:cNvSpPr txBox="1"/>
          <p:nvPr/>
        </p:nvSpPr>
        <p:spPr>
          <a:xfrm>
            <a:off x="5921829" y="1800656"/>
            <a:ext cx="5649685" cy="1477328"/>
          </a:xfrm>
          <a:prstGeom prst="rect">
            <a:avLst/>
          </a:prstGeom>
          <a:noFill/>
        </p:spPr>
        <p:txBody>
          <a:bodyPr wrap="square">
            <a:spAutoFit/>
          </a:bodyPr>
          <a:lstStyle/>
          <a:p>
            <a:r>
              <a:rPr lang="es-ES" dirty="0"/>
              <a:t>Si clico en una estructura, por ejemplo, en la mandíbula, esta se colorea y aparece una caja de información. En la parte de abajo, podemos encontrar las diferentes vistas de la estructura seleccionada (en el ejemplo, la mandíbula) </a:t>
            </a:r>
            <a:endParaRPr lang="en-US" dirty="0"/>
          </a:p>
        </p:txBody>
      </p:sp>
      <p:pic>
        <p:nvPicPr>
          <p:cNvPr id="7" name="Imagen 6">
            <a:extLst>
              <a:ext uri="{FF2B5EF4-FFF2-40B4-BE49-F238E27FC236}">
                <a16:creationId xmlns:a16="http://schemas.microsoft.com/office/drawing/2014/main" id="{CB5B2970-07BD-4BAB-2A87-C036CDA3FD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865" y="4007490"/>
            <a:ext cx="4858593" cy="2535760"/>
          </a:xfrm>
          <a:prstGeom prst="rect">
            <a:avLst/>
          </a:prstGeom>
        </p:spPr>
      </p:pic>
      <p:sp>
        <p:nvSpPr>
          <p:cNvPr id="12" name="CuadroTexto 11">
            <a:extLst>
              <a:ext uri="{FF2B5EF4-FFF2-40B4-BE49-F238E27FC236}">
                <a16:creationId xmlns:a16="http://schemas.microsoft.com/office/drawing/2014/main" id="{0DECED6D-6B5A-6FA4-384C-C99C2BD566F7}"/>
              </a:ext>
            </a:extLst>
          </p:cNvPr>
          <p:cNvSpPr txBox="1"/>
          <p:nvPr/>
        </p:nvSpPr>
        <p:spPr>
          <a:xfrm>
            <a:off x="5729450" y="4156892"/>
            <a:ext cx="5649685" cy="2031325"/>
          </a:xfrm>
          <a:prstGeom prst="rect">
            <a:avLst/>
          </a:prstGeom>
          <a:noFill/>
        </p:spPr>
        <p:txBody>
          <a:bodyPr wrap="square">
            <a:spAutoFit/>
          </a:bodyPr>
          <a:lstStyle/>
          <a:p>
            <a:r>
              <a:rPr lang="es-ES" dirty="0"/>
              <a:t>En la parte media, tenemos un menú con más opciones que nos permite ver, por ejemplo, secciones transversales. Las secciones varían según el sistema con el que se esté trabajando. Y al pinchar sobre ellas, las vemos con más detalle. En las secciones también tenemos la opción de ver unos sistemas u otros. Los podemos seleccionar en el menú horizontal </a:t>
            </a:r>
            <a:endParaRPr lang="en-US" dirty="0"/>
          </a:p>
        </p:txBody>
      </p:sp>
    </p:spTree>
    <p:extLst>
      <p:ext uri="{BB962C8B-B14F-4D97-AF65-F5344CB8AC3E}">
        <p14:creationId xmlns:p14="http://schemas.microsoft.com/office/powerpoint/2010/main" val="218141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49ac42a-3eb4-4074-b885-aea26bd6241e}" enabled="1" method="Standard" siteId="{9274ee3f-9425-4109-a27f-9fb15c10675d}" removed="0"/>
</clbl:labelList>
</file>

<file path=docProps/app.xml><?xml version="1.0" encoding="utf-8"?>
<Properties xmlns="http://schemas.openxmlformats.org/officeDocument/2006/extended-properties" xmlns:vt="http://schemas.openxmlformats.org/officeDocument/2006/docPropsVTypes">
  <TotalTime>963</TotalTime>
  <Words>1281</Words>
  <Application>Microsoft Office PowerPoint</Application>
  <PresentationFormat>Panorámica</PresentationFormat>
  <Paragraphs>98</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24</vt:i4>
      </vt:variant>
    </vt:vector>
  </HeadingPairs>
  <TitlesOfParts>
    <vt:vector size="29" baseType="lpstr">
      <vt:lpstr>Aptos</vt:lpstr>
      <vt:lpstr>Aptos Display</vt:lpstr>
      <vt:lpstr>Arial</vt:lpstr>
      <vt:lpstr>Office Theme</vt:lpstr>
      <vt:lpstr>Diseño personalizado</vt:lpstr>
      <vt:lpstr>Presentación de PowerPoint</vt:lpstr>
      <vt:lpstr>Complete Anatomy </vt:lpstr>
      <vt:lpstr>¿Cómo puedo canjear mi código de activación institucional?</vt:lpstr>
      <vt:lpstr>Hub – Complete Anatomy</vt:lpstr>
      <vt:lpstr>Tutoriales</vt:lpstr>
      <vt:lpstr>Modelos </vt:lpstr>
      <vt:lpstr>Modelos </vt:lpstr>
      <vt:lpstr>Modelos </vt:lpstr>
      <vt:lpstr>Modelos </vt:lpstr>
      <vt:lpstr>Atlas</vt:lpstr>
      <vt:lpstr>Videos</vt:lpstr>
      <vt:lpstr>Grupos </vt:lpstr>
      <vt:lpstr>Diseccionar</vt:lpstr>
      <vt:lpstr>Realidad Aumentada Diseccionar</vt:lpstr>
      <vt:lpstr>Cómo crear un cuestionario</vt:lpstr>
      <vt:lpstr>Cómo crear un cuestionario (II)</vt:lpstr>
      <vt:lpstr>Cómo crear un cuestionario (III)</vt:lpstr>
      <vt:lpstr>Cómo crear un cuestionario (IV)</vt:lpstr>
      <vt:lpstr>Manejo de los estudiantes</vt:lpstr>
      <vt:lpstr>Grupos de estudiantes</vt:lpstr>
      <vt:lpstr>Seguimiento del progreso de los estudiantes</vt:lpstr>
      <vt:lpstr>Sinergia entre ClinicalKey Student Medicina y Complete Anatomy</vt:lpstr>
      <vt:lpstr>Sinergia entre ClinicalKey Student Medicina y Complete Anatomy</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Alvarez, Elisabete (ELS-BCL)</dc:creator>
  <cp:lastModifiedBy>Silvia Sánchez-Palencia</cp:lastModifiedBy>
  <cp:revision>4</cp:revision>
  <dcterms:created xsi:type="dcterms:W3CDTF">2025-05-18T14:58:41Z</dcterms:created>
  <dcterms:modified xsi:type="dcterms:W3CDTF">2026-02-05T11:47:16Z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2025-05-18T15:04:23Z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ee7472ac-037b-479a-bdaf-671de2814452</vt:lpwstr>
  </property>
  <property fmtid="{D5CDD505-2E9C-101B-9397-08002B2CF9AE}" pid="8" name="MSIP_Label_549ac42a-3eb4-4074-b885-aea26bd6241e_ContentBits">
    <vt:lpwstr>0</vt:lpwstr>
  </property>
  <property fmtid="{D5CDD505-2E9C-101B-9397-08002B2CF9AE}" pid="9" name="MSIP_Label_549ac42a-3eb4-4074-b885-aea26bd6241e_Tag">
    <vt:lpwstr>10, 3, 0, 1</vt:lpwstr>
  </property>
</Properties>
</file>