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60" r:id="rId3"/>
    <p:sldId id="316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279" r:id="rId15"/>
    <p:sldId id="413" r:id="rId16"/>
    <p:sldId id="414" r:id="rId17"/>
    <p:sldId id="373" r:id="rId18"/>
    <p:sldId id="329" r:id="rId19"/>
    <p:sldId id="372" r:id="rId20"/>
    <p:sldId id="375" r:id="rId21"/>
    <p:sldId id="379" r:id="rId22"/>
    <p:sldId id="380" r:id="rId23"/>
    <p:sldId id="382" r:id="rId24"/>
    <p:sldId id="381" r:id="rId25"/>
    <p:sldId id="383" r:id="rId26"/>
    <p:sldId id="402" r:id="rId27"/>
    <p:sldId id="384" r:id="rId28"/>
    <p:sldId id="385" r:id="rId29"/>
    <p:sldId id="386" r:id="rId30"/>
    <p:sldId id="387" r:id="rId31"/>
    <p:sldId id="388" r:id="rId32"/>
    <p:sldId id="378" r:id="rId33"/>
    <p:sldId id="370" r:id="rId34"/>
    <p:sldId id="377" r:id="rId35"/>
    <p:sldId id="389" r:id="rId36"/>
    <p:sldId id="390" r:id="rId37"/>
    <p:sldId id="391" r:id="rId38"/>
    <p:sldId id="336" r:id="rId39"/>
    <p:sldId id="392" r:id="rId40"/>
    <p:sldId id="401" r:id="rId41"/>
    <p:sldId id="353" r:id="rId42"/>
    <p:sldId id="397" r:id="rId43"/>
    <p:sldId id="394" r:id="rId44"/>
    <p:sldId id="399" r:id="rId45"/>
    <p:sldId id="416" r:id="rId46"/>
    <p:sldId id="417" r:id="rId47"/>
    <p:sldId id="398" r:id="rId48"/>
    <p:sldId id="415" r:id="rId49"/>
    <p:sldId id="395" r:id="rId50"/>
    <p:sldId id="396" r:id="rId51"/>
    <p:sldId id="400" r:id="rId52"/>
  </p:sldIdLst>
  <p:sldSz cx="9144000" cy="6858000" type="screen4x3"/>
  <p:notesSz cx="6797675" cy="9926638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36D52-0D3B-4B0B-A97C-D2B94024B076}" type="datetimeFigureOut">
              <a:rPr lang="es-ES_tradnl" smtClean="0"/>
              <a:t>02/01/2020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1C153-63B1-44DE-9D19-B8961A341D8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6694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3B686-479F-41FC-9512-3E9F3B4260CD}" type="slidenum">
              <a:rPr lang="es-ES"/>
              <a:pPr/>
              <a:t>4</a:t>
            </a:fld>
            <a:endParaRPr lang="es-E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350588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14A0CC-E3C2-468E-850E-1E7F6178D645}" type="slidenum">
              <a:rPr lang="es-ES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744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C153-63B1-44DE-9D19-B8961A341D82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348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146B-CA8E-4AA5-B311-80AFF8D7E365}" type="datetimeFigureOut">
              <a:rPr lang="es-ES_tradnl" smtClean="0"/>
              <a:t>02/01/2020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93B1-2B2F-4910-BC0D-805EFB0FAA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9765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146B-CA8E-4AA5-B311-80AFF8D7E365}" type="datetimeFigureOut">
              <a:rPr lang="es-ES_tradnl" smtClean="0"/>
              <a:t>02/01/2020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93B1-2B2F-4910-BC0D-805EFB0FAA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0904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146B-CA8E-4AA5-B311-80AFF8D7E365}" type="datetimeFigureOut">
              <a:rPr lang="es-ES_tradnl" smtClean="0"/>
              <a:t>02/01/2020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93B1-2B2F-4910-BC0D-805EFB0FAA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539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146B-CA8E-4AA5-B311-80AFF8D7E365}" type="datetimeFigureOut">
              <a:rPr lang="es-ES_tradnl" smtClean="0"/>
              <a:t>02/01/2020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93B1-2B2F-4910-BC0D-805EFB0FAA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8417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146B-CA8E-4AA5-B311-80AFF8D7E365}" type="datetimeFigureOut">
              <a:rPr lang="es-ES_tradnl" smtClean="0"/>
              <a:t>02/01/2020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93B1-2B2F-4910-BC0D-805EFB0FAA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694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146B-CA8E-4AA5-B311-80AFF8D7E365}" type="datetimeFigureOut">
              <a:rPr lang="es-ES_tradnl" smtClean="0"/>
              <a:t>02/01/2020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93B1-2B2F-4910-BC0D-805EFB0FAA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7252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146B-CA8E-4AA5-B311-80AFF8D7E365}" type="datetimeFigureOut">
              <a:rPr lang="es-ES_tradnl" smtClean="0"/>
              <a:t>02/01/2020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93B1-2B2F-4910-BC0D-805EFB0FAA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0035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146B-CA8E-4AA5-B311-80AFF8D7E365}" type="datetimeFigureOut">
              <a:rPr lang="es-ES_tradnl" smtClean="0"/>
              <a:t>02/01/2020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93B1-2B2F-4910-BC0D-805EFB0FAA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734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146B-CA8E-4AA5-B311-80AFF8D7E365}" type="datetimeFigureOut">
              <a:rPr lang="es-ES_tradnl" smtClean="0"/>
              <a:t>02/01/2020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93B1-2B2F-4910-BC0D-805EFB0FAA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9170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146B-CA8E-4AA5-B311-80AFF8D7E365}" type="datetimeFigureOut">
              <a:rPr lang="es-ES_tradnl" smtClean="0"/>
              <a:t>02/01/2020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93B1-2B2F-4910-BC0D-805EFB0FAA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922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146B-CA8E-4AA5-B311-80AFF8D7E365}" type="datetimeFigureOut">
              <a:rPr lang="es-ES_tradnl" smtClean="0"/>
              <a:t>02/01/2020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93B1-2B2F-4910-BC0D-805EFB0FAA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259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146B-CA8E-4AA5-B311-80AFF8D7E365}" type="datetimeFigureOut">
              <a:rPr lang="es-ES_tradnl" smtClean="0"/>
              <a:t>02/01/2020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F93B1-2B2F-4910-BC0D-805EFB0FAA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4892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hyperlink" Target="http://www.diariochaco.com/noticia/la-unne-y-una-universidad-espanola-disenan-equipo-para-evaluar-el-funcionamiento-de-panele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er.uni.edu.pe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google.es/imgres?imgurl=http://www.uca.es/deporte-andaluz/logos/logouma&amp;imgrefurl=http://www.uca.es/deporte-andaluz&amp;usg=__uah7zN7A1KwNleZGODiEo_3rvxE=&amp;h=3759&amp;w=3626&amp;sz=234&amp;hl=es&amp;start=3&amp;um=1&amp;itbs=1&amp;tbnid=W6Mh3-LLEN2JaM:&amp;tbnh=150&amp;tbnw=145&amp;prev=/images?q=uma&amp;um=1&amp;hl=es&amp;sa=N&amp;rls=com.microsoft:es:IE-SearchBox&amp;rlz=1I7TSEA_es&amp;tbs=isch:1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es-medioambiente-aecid.org/index.php/listing/34/emergiendo-con-el-sol" TargetMode="External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cer.uni.edu.pe/index.php/project/emergiendo-con-el-sol-cooperacion-espana-peru/" TargetMode="External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TIF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3274389"/>
            <a:ext cx="7126560" cy="1470025"/>
          </a:xfrm>
        </p:spPr>
        <p:txBody>
          <a:bodyPr>
            <a:normAutofit fontScale="90000"/>
          </a:bodyPr>
          <a:lstStyle/>
          <a:p>
            <a:r>
              <a:rPr lang="es-ES_tradnl" sz="5400" b="1" dirty="0" smtClean="0">
                <a:solidFill>
                  <a:srgbClr val="FF0000"/>
                </a:solidFill>
              </a:rPr>
              <a:t>Proyecto </a:t>
            </a:r>
            <a:br>
              <a:rPr lang="es-ES_tradnl" sz="5400" b="1" dirty="0" smtClean="0">
                <a:solidFill>
                  <a:srgbClr val="FF0000"/>
                </a:solidFill>
              </a:rPr>
            </a:br>
            <a:r>
              <a:rPr lang="es-ES_tradnl" sz="5400" b="1" dirty="0" smtClean="0">
                <a:solidFill>
                  <a:srgbClr val="FF0000"/>
                </a:solidFill>
              </a:rPr>
              <a:t>EMERGIENDO CON EL SOL</a:t>
            </a:r>
            <a:br>
              <a:rPr lang="es-ES_tradnl" sz="5400" b="1" dirty="0" smtClean="0">
                <a:solidFill>
                  <a:srgbClr val="FF0000"/>
                </a:solidFill>
              </a:rPr>
            </a:br>
            <a:endParaRPr lang="es-ES_tradnl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4485402" y="5301208"/>
            <a:ext cx="496834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 smtClean="0"/>
              <a:t>Juan de la Casa</a:t>
            </a:r>
          </a:p>
          <a:p>
            <a:pPr marL="0" indent="0">
              <a:buNone/>
            </a:pPr>
            <a:r>
              <a:rPr lang="es-ES" sz="1800" b="1" dirty="0" smtClean="0"/>
              <a:t>Grupo IDEA – Universidad de Jaén (España</a:t>
            </a:r>
            <a:r>
              <a:rPr lang="es-ES" sz="1800" b="1" dirty="0" smtClean="0"/>
              <a:t>)</a:t>
            </a:r>
            <a:endParaRPr lang="es-ES" sz="20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38"/>
            <a:ext cx="4917853" cy="290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IMG_078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591076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periodico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414855">
            <a:off x="6319067" y="1306712"/>
            <a:ext cx="2327275" cy="3341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figura%20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7835" y="1591076"/>
            <a:ext cx="3240088" cy="2430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8" descr="figura%20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3977" y="3501008"/>
            <a:ext cx="3502025" cy="2628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0" descr="figura%20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3731" y="3473541"/>
            <a:ext cx="3515949" cy="2636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34453" y="47058"/>
            <a:ext cx="6624736" cy="1374034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solidFill>
                  <a:srgbClr val="990000"/>
                </a:solidFill>
              </a:rPr>
              <a:t>Grupo IDEA</a:t>
            </a:r>
            <a:br>
              <a:rPr lang="es-ES" sz="4000" b="1" dirty="0" smtClean="0">
                <a:solidFill>
                  <a:srgbClr val="990000"/>
                </a:solidFill>
              </a:rPr>
            </a:br>
            <a:r>
              <a:rPr lang="es-ES" sz="3000" b="1" dirty="0" smtClean="0">
                <a:solidFill>
                  <a:srgbClr val="990000"/>
                </a:solidFill>
              </a:rPr>
              <a:t>Experiencias previas en cooperación y transferencia</a:t>
            </a:r>
          </a:p>
          <a:p>
            <a:r>
              <a:rPr lang="es-ES" sz="3600" b="1" dirty="0" smtClean="0">
                <a:solidFill>
                  <a:srgbClr val="990000"/>
                </a:solidFill>
              </a:rPr>
              <a:t>Universidad Politécnica de El Salvador (UPES)</a:t>
            </a:r>
          </a:p>
          <a:p>
            <a:r>
              <a:rPr lang="es-ES" sz="2700" b="1" dirty="0" smtClean="0">
                <a:solidFill>
                  <a:srgbClr val="990000"/>
                </a:solidFill>
              </a:rPr>
              <a:t>(Consejería de Presidencia. Junta de Andalucía)</a:t>
            </a:r>
            <a:endParaRPr lang="es-ES" sz="3600" b="1" dirty="0" smtClean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0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34453" y="47058"/>
            <a:ext cx="6624736" cy="1374034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solidFill>
                  <a:srgbClr val="990000"/>
                </a:solidFill>
              </a:rPr>
              <a:t>Grupo IDEA</a:t>
            </a:r>
            <a:br>
              <a:rPr lang="es-ES" sz="4000" b="1" dirty="0" smtClean="0">
                <a:solidFill>
                  <a:srgbClr val="990000"/>
                </a:solidFill>
              </a:rPr>
            </a:br>
            <a:r>
              <a:rPr lang="es-ES" sz="3000" b="1" dirty="0" smtClean="0">
                <a:solidFill>
                  <a:srgbClr val="990000"/>
                </a:solidFill>
              </a:rPr>
              <a:t>Experiencias previas en cooperación y transferencia</a:t>
            </a:r>
          </a:p>
          <a:p>
            <a:r>
              <a:rPr lang="es-ES" sz="3600" b="1" dirty="0" smtClean="0">
                <a:solidFill>
                  <a:srgbClr val="990000"/>
                </a:solidFill>
              </a:rPr>
              <a:t>Universidad Tecnológica de Panamá (UTP)</a:t>
            </a:r>
          </a:p>
          <a:p>
            <a:r>
              <a:rPr lang="es-ES" sz="2700" b="1" dirty="0" smtClean="0">
                <a:solidFill>
                  <a:srgbClr val="990000"/>
                </a:solidFill>
              </a:rPr>
              <a:t>(Agencia Española de Cooperación Internacional)</a:t>
            </a:r>
            <a:endParaRPr lang="es-ES" sz="3600" b="1" dirty="0" smtClean="0">
              <a:solidFill>
                <a:srgbClr val="9900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4320480" cy="324036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763584"/>
            <a:ext cx="3240360" cy="243027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28" y="1340768"/>
            <a:ext cx="3840426" cy="288032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73016"/>
            <a:ext cx="3494450" cy="26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29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34453" y="47058"/>
            <a:ext cx="6624736" cy="1374034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solidFill>
                  <a:srgbClr val="990000"/>
                </a:solidFill>
              </a:rPr>
              <a:t>Grupo IDEA – Grupo Energías Renovables (GER)</a:t>
            </a:r>
            <a:br>
              <a:rPr lang="es-ES" sz="4000" b="1" dirty="0" smtClean="0">
                <a:solidFill>
                  <a:srgbClr val="990000"/>
                </a:solidFill>
              </a:rPr>
            </a:br>
            <a:r>
              <a:rPr lang="es-ES" sz="3000" b="1" dirty="0" smtClean="0">
                <a:solidFill>
                  <a:srgbClr val="990000"/>
                </a:solidFill>
              </a:rPr>
              <a:t>Experiencias previas en cooperación científica y transferencia</a:t>
            </a:r>
          </a:p>
          <a:p>
            <a:r>
              <a:rPr lang="es-ES" sz="3600" b="1" dirty="0" smtClean="0">
                <a:solidFill>
                  <a:srgbClr val="990000"/>
                </a:solidFill>
              </a:rPr>
              <a:t>Universidad Nacional del Nordeste (UNNE) Argentina.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254494" y="2996952"/>
            <a:ext cx="77048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Formación de postgrado.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Desarrollo de prototipos electrónicos de OPEN-HARDWARE OPEN-SOFTWARE orientados a la docencia e investigación en tecnología FV.</a:t>
            </a:r>
          </a:p>
          <a:p>
            <a:r>
              <a:rPr lang="es-ES_tradnl" sz="1050" dirty="0">
                <a:hlinkClick r:id="rId2"/>
              </a:rPr>
              <a:t>http://</a:t>
            </a:r>
            <a:r>
              <a:rPr lang="es-ES_tradnl" sz="1050" dirty="0" smtClean="0">
                <a:hlinkClick r:id="rId2"/>
              </a:rPr>
              <a:t>www.diariochaco.com/noticia/la-unne-y-una-universidad-espanola-disenan-equipo-para-evaluar-el-funcionamiento-de-paneles</a:t>
            </a:r>
            <a:endParaRPr lang="es-ES_tradnl" sz="1050" dirty="0" smtClean="0"/>
          </a:p>
          <a:p>
            <a:endParaRPr lang="es-ES_tradnl" sz="1050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00" y="4171947"/>
            <a:ext cx="3085501" cy="189910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85966"/>
            <a:ext cx="2808312" cy="2106234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36712"/>
            <a:ext cx="3513093" cy="2478825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4199618" y="4289849"/>
            <a:ext cx="1418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 smtClean="0"/>
              <a:t>Noviembre 2014</a:t>
            </a:r>
            <a:endParaRPr lang="es-ES_tradnl" sz="14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716017" y="5768005"/>
            <a:ext cx="1011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 smtClean="0"/>
              <a:t>Mayo 2017</a:t>
            </a:r>
            <a:endParaRPr lang="es-ES_tradnl" sz="1400" b="1" dirty="0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1545729"/>
            <a:ext cx="1151654" cy="1017516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36" y="1291173"/>
            <a:ext cx="2232248" cy="167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16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78" y="1772816"/>
            <a:ext cx="4668722" cy="329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476986"/>
            <a:ext cx="4334632" cy="243823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436096" y="5106008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hlinkClick r:id="rId4"/>
              </a:rPr>
              <a:t>http://cer.uni.edu.pe</a:t>
            </a:r>
            <a:endParaRPr lang="es-ES_trad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Fundado en 1980.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Dr. </a:t>
            </a:r>
            <a:r>
              <a:rPr lang="es-ES_tradnl" dirty="0" err="1" smtClean="0"/>
              <a:t>Horn</a:t>
            </a:r>
            <a:r>
              <a:rPr lang="es-ES_tradnl" dirty="0" smtClean="0"/>
              <a:t> trabajando en EERR desde mediados década 70.</a:t>
            </a:r>
            <a:endParaRPr lang="es-ES_tradnl" dirty="0"/>
          </a:p>
        </p:txBody>
      </p:sp>
      <p:sp>
        <p:nvSpPr>
          <p:cNvPr id="6" name="5 CuadroTexto"/>
          <p:cNvSpPr txBox="1"/>
          <p:nvPr/>
        </p:nvSpPr>
        <p:spPr>
          <a:xfrm>
            <a:off x="1547664" y="21162"/>
            <a:ext cx="56279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solidFill>
                  <a:srgbClr val="C00000"/>
                </a:solidFill>
              </a:rPr>
              <a:t>Universidad Nacional de INGENIERÍA (UNI) </a:t>
            </a:r>
          </a:p>
          <a:p>
            <a:pPr algn="ctr"/>
            <a:r>
              <a:rPr lang="es-ES_tradnl" sz="2800" b="1" dirty="0">
                <a:solidFill>
                  <a:srgbClr val="C00000"/>
                </a:solidFill>
              </a:rPr>
              <a:t>C</a:t>
            </a:r>
            <a:r>
              <a:rPr lang="es-ES_tradnl" sz="2800" b="1" dirty="0" smtClean="0">
                <a:solidFill>
                  <a:srgbClr val="C00000"/>
                </a:solidFill>
              </a:rPr>
              <a:t>entro de Energías Renovables (CER)</a:t>
            </a:r>
            <a:endParaRPr lang="es-ES_tradnl" sz="2800" b="1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03648" y="1988840"/>
            <a:ext cx="30716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FF0000"/>
                </a:solidFill>
              </a:rPr>
              <a:t>UNI de Lima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Fundada en 1876.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12 mil estudiantes.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11 facultades.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Referente en el país.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64810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905767" y="2291974"/>
            <a:ext cx="8313882" cy="3426532"/>
            <a:chOff x="755576" y="2291974"/>
            <a:chExt cx="8313882" cy="3426532"/>
          </a:xfrm>
        </p:grpSpPr>
        <p:sp>
          <p:nvSpPr>
            <p:cNvPr id="2" name="1 Rectángulo"/>
            <p:cNvSpPr/>
            <p:nvPr/>
          </p:nvSpPr>
          <p:spPr>
            <a:xfrm>
              <a:off x="930175" y="2291974"/>
              <a:ext cx="8139283" cy="2739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400" b="1" dirty="0"/>
                <a:t>Redes Iberoamericanas</a:t>
              </a:r>
              <a:r>
                <a:rPr lang="es-ES" dirty="0"/>
                <a:t> financiadas por el programa Ciencia y Tecnología para el Desarrollo (CYTED) directamente relacionadas con la tecnología FV</a:t>
              </a:r>
              <a:r>
                <a:rPr lang="es-ES" dirty="0" smtClean="0"/>
                <a:t>:</a:t>
              </a:r>
            </a:p>
            <a:p>
              <a:endParaRPr lang="es-ES_tradnl" dirty="0"/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s-ES" dirty="0" smtClean="0"/>
                <a:t>Electrificación </a:t>
              </a:r>
              <a:r>
                <a:rPr lang="es-ES" dirty="0"/>
                <a:t>Rural </a:t>
              </a:r>
              <a:r>
                <a:rPr lang="es-ES" sz="2400" b="1" dirty="0"/>
                <a:t>(RIER) </a:t>
              </a:r>
              <a:r>
                <a:rPr lang="es-ES" sz="2400" b="1" dirty="0" smtClean="0"/>
                <a:t>1998-2002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s-ES" dirty="0"/>
                <a:t>Aplicaciones Sustentables de la Energía Fotovoltaica (</a:t>
              </a:r>
              <a:r>
                <a:rPr lang="es-ES" sz="2400" b="1" dirty="0"/>
                <a:t>RIASEF) 2002-2005</a:t>
              </a:r>
              <a:endParaRPr lang="es-ES" b="1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/>
                <a:t>Transferencia Tecnológica en Energías Renovables </a:t>
              </a:r>
              <a:r>
                <a:rPr lang="es-ES" sz="2400" b="1" dirty="0"/>
                <a:t>(RITTAER) 2004-2007</a:t>
              </a:r>
              <a:endParaRPr lang="es-ES_tradnl" b="1" dirty="0"/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endParaRPr lang="es-ES" dirty="0" smtClean="0"/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endParaRPr lang="es-ES_tradnl" dirty="0"/>
            </a:p>
          </p:txBody>
        </p:sp>
        <p:sp>
          <p:nvSpPr>
            <p:cNvPr id="3" name="2 Rectángulo"/>
            <p:cNvSpPr/>
            <p:nvPr/>
          </p:nvSpPr>
          <p:spPr>
            <a:xfrm>
              <a:off x="755576" y="4456622"/>
              <a:ext cx="7848872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/>
                <a:t>Acción de Coordinación del área </a:t>
              </a:r>
              <a:r>
                <a:rPr lang="es-ES" b="1" dirty="0" smtClean="0"/>
                <a:t>de Energía del CYTED </a:t>
              </a:r>
              <a:r>
                <a:rPr lang="es-ES" sz="2800" b="1" dirty="0" smtClean="0"/>
                <a:t>(2008 – 2010):</a:t>
              </a:r>
            </a:p>
            <a:p>
              <a:pPr algn="ctr"/>
              <a:r>
                <a:rPr lang="es-ES" b="1" dirty="0" smtClean="0">
                  <a:solidFill>
                    <a:srgbClr val="FF0000"/>
                  </a:solidFill>
                </a:rPr>
                <a:t>“</a:t>
              </a:r>
              <a:r>
                <a:rPr lang="es-ES" sz="2400" b="1" dirty="0" smtClean="0">
                  <a:solidFill>
                    <a:srgbClr val="FF0000"/>
                  </a:solidFill>
                </a:rPr>
                <a:t>DESARROLLO  Y DIFUSIÓN DE LA GENERACIÓN DISTRIBUIDA CON SISTEMAS FOTOVOLTAICOS CONECTADOS A LA RED”.</a:t>
              </a:r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1742729" y="260648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solidFill>
                  <a:srgbClr val="C00000"/>
                </a:solidFill>
              </a:rPr>
              <a:t>Colaboraciones previas </a:t>
            </a:r>
          </a:p>
          <a:p>
            <a:pPr algn="ctr"/>
            <a:r>
              <a:rPr lang="es-ES_tradnl" sz="3600" b="1" dirty="0" smtClean="0">
                <a:solidFill>
                  <a:srgbClr val="C00000"/>
                </a:solidFill>
              </a:rPr>
              <a:t>CER-UNI y Grupo IDEA-UJA</a:t>
            </a:r>
            <a:endParaRPr lang="es-ES_tradnl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4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54459" y="1778255"/>
            <a:ext cx="734481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En el periodo </a:t>
            </a:r>
            <a:r>
              <a:rPr lang="es-ES" sz="2800" dirty="0" smtClean="0"/>
              <a:t>2002 - 2012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El </a:t>
            </a:r>
            <a:r>
              <a:rPr lang="es-ES" dirty="0"/>
              <a:t>crecimiento interanual del Producto Interior Bruto (PIB) </a:t>
            </a:r>
            <a:r>
              <a:rPr lang="es-ES" dirty="0" smtClean="0"/>
              <a:t>del Perú ha oscilado entre un </a:t>
            </a:r>
            <a:r>
              <a:rPr lang="es-ES" b="1" dirty="0" smtClean="0"/>
              <a:t>8,8</a:t>
            </a:r>
            <a:r>
              <a:rPr lang="es-ES" b="1" dirty="0"/>
              <a:t>% </a:t>
            </a:r>
            <a:r>
              <a:rPr lang="es-ES" dirty="0"/>
              <a:t>y un</a:t>
            </a:r>
            <a:r>
              <a:rPr lang="es-ES" b="1" dirty="0"/>
              <a:t> 6,9</a:t>
            </a:r>
            <a:r>
              <a:rPr lang="es-ES" b="1" dirty="0" smtClean="0"/>
              <a:t>%. </a:t>
            </a:r>
            <a:endParaRPr lang="es-ES_tradnl" b="1" dirty="0"/>
          </a:p>
        </p:txBody>
      </p:sp>
      <p:sp>
        <p:nvSpPr>
          <p:cNvPr id="3" name="2 Rectángulo"/>
          <p:cNvSpPr/>
          <p:nvPr/>
        </p:nvSpPr>
        <p:spPr>
          <a:xfrm>
            <a:off x="1115616" y="3246081"/>
            <a:ext cx="7397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Para el mismo período, la demanda máxima de potencia eléctrica ha pasado de 2.700 a 4.800 </a:t>
            </a:r>
            <a:r>
              <a:rPr lang="es-ES" dirty="0" smtClean="0"/>
              <a:t>MW.</a:t>
            </a:r>
            <a:endParaRPr lang="es-ES_tradnl" dirty="0"/>
          </a:p>
        </p:txBody>
      </p:sp>
      <p:sp>
        <p:nvSpPr>
          <p:cNvPr id="4" name="3 Rectángulo"/>
          <p:cNvSpPr/>
          <p:nvPr/>
        </p:nvSpPr>
        <p:spPr>
          <a:xfrm>
            <a:off x="1088798" y="3892412"/>
            <a:ext cx="73448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D</a:t>
            </a:r>
            <a:r>
              <a:rPr lang="es-ES" dirty="0" smtClean="0"/>
              <a:t>urante </a:t>
            </a:r>
            <a:r>
              <a:rPr lang="es-ES" dirty="0"/>
              <a:t>2012, el </a:t>
            </a:r>
            <a:r>
              <a:rPr lang="es-ES" b="1" dirty="0"/>
              <a:t>Organismo Supervisor Peruano de la Inversión en Energía y Minería </a:t>
            </a:r>
            <a:r>
              <a:rPr lang="es-ES" dirty="0"/>
              <a:t>(OSINERGMIN) ha auspiciado la instalación de algo más de 80 MW de potencia </a:t>
            </a:r>
            <a:r>
              <a:rPr lang="es-ES" dirty="0" smtClean="0"/>
              <a:t>fotovoltaica (Arequipa y Tacna) + 16 MW para finales de 2014. </a:t>
            </a:r>
            <a:r>
              <a:rPr lang="es-ES" b="1" dirty="0" smtClean="0"/>
              <a:t>Este valor se ha incrementado durante el periodo 2014-2018.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 Empresas extranjeras utilizando modelos “colonialistas” de implantación de la tecnología.</a:t>
            </a:r>
            <a:endParaRPr lang="es-ES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2400" dirty="0" smtClean="0"/>
              <a:t>PERÚ es país prioritario para la AACID.</a:t>
            </a:r>
            <a:endParaRPr lang="es-ES_tradnl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234480" y="116632"/>
            <a:ext cx="69847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solidFill>
                  <a:srgbClr val="C00000"/>
                </a:solidFill>
              </a:rPr>
              <a:t>Oportunidades y Sinergias</a:t>
            </a:r>
            <a:r>
              <a:rPr lang="es-ES_tradnl" sz="4400" b="1" dirty="0" smtClean="0">
                <a:solidFill>
                  <a:srgbClr val="C00000"/>
                </a:solidFill>
              </a:rPr>
              <a:t>  </a:t>
            </a:r>
          </a:p>
          <a:p>
            <a:pPr algn="ctr"/>
            <a:r>
              <a:rPr lang="es-ES_tradnl" sz="2800" b="1" dirty="0" smtClean="0">
                <a:solidFill>
                  <a:srgbClr val="C00000"/>
                </a:solidFill>
              </a:rPr>
              <a:t>Alineación con las políticas del país y resto de actores cuando se formuló el proyecto</a:t>
            </a:r>
            <a:endParaRPr lang="es-ES_tradnl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1772816"/>
            <a:ext cx="776481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Los </a:t>
            </a:r>
            <a:r>
              <a:rPr lang="es-ES" sz="2400" dirty="0"/>
              <a:t>costes de mantenimiento y operación de las instalaciones </a:t>
            </a:r>
            <a:r>
              <a:rPr lang="es-ES" sz="2400" dirty="0" smtClean="0"/>
              <a:t>y </a:t>
            </a:r>
            <a:r>
              <a:rPr lang="es-ES" sz="2400" dirty="0"/>
              <a:t>laboratorios que se proponen ejecutar en </a:t>
            </a:r>
            <a:r>
              <a:rPr lang="es-ES" sz="2400" dirty="0" smtClean="0"/>
              <a:t>el país son </a:t>
            </a:r>
            <a:r>
              <a:rPr lang="es-ES" sz="2400" dirty="0"/>
              <a:t>prácticamente nulos. </a:t>
            </a:r>
            <a:endParaRPr lang="es-ES" dirty="0" smtClean="0"/>
          </a:p>
          <a:p>
            <a:pPr lvl="0" algn="just"/>
            <a:r>
              <a:rPr lang="es-ES" sz="1400" dirty="0" smtClean="0"/>
              <a:t>No </a:t>
            </a:r>
            <a:r>
              <a:rPr lang="es-ES" sz="1400" dirty="0"/>
              <a:t>está previsto ningún gasto material en fungible o inventariable una vez puesto en marcha los sistemas </a:t>
            </a:r>
            <a:r>
              <a:rPr lang="es-ES" sz="1400" dirty="0" smtClean="0"/>
              <a:t>propuestos</a:t>
            </a:r>
            <a:r>
              <a:rPr lang="es-ES" sz="1400" dirty="0"/>
              <a:t> </a:t>
            </a:r>
            <a:r>
              <a:rPr lang="es-ES" sz="1400" dirty="0" smtClean="0"/>
              <a:t>y se ha procurado proveer de un stock para los elementos más sensibles.</a:t>
            </a:r>
          </a:p>
          <a:p>
            <a:pPr lvl="0" algn="just"/>
            <a:endParaRPr lang="es-ES_tradnl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/>
              <a:t>En caso de aparecer la necesidad de algún gasto no previsto en el proyecto, en el caso de futuras ampliaciones, se asumirían con presupuestos </a:t>
            </a:r>
            <a:r>
              <a:rPr lang="es-ES" sz="2000" dirty="0" smtClean="0"/>
              <a:t>ordinarios del CER-UNI.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/>
              <a:t>Las actuaciones formativas </a:t>
            </a:r>
            <a:r>
              <a:rPr lang="es-ES" dirty="0" smtClean="0"/>
              <a:t>que realice el personal de la UJA se asumirán dentro del plan docente de las contrapartes en futuros cursos académicos.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 smtClean="0"/>
              <a:t>La </a:t>
            </a:r>
            <a:r>
              <a:rPr lang="es-ES" sz="2000" b="1" dirty="0" smtClean="0"/>
              <a:t>formación </a:t>
            </a:r>
            <a:r>
              <a:rPr lang="es-ES" sz="2000" dirty="0" smtClean="0"/>
              <a:t>es de por si </a:t>
            </a:r>
            <a:r>
              <a:rPr lang="es-ES" sz="2000" b="1" dirty="0" smtClean="0"/>
              <a:t>sostenible.</a:t>
            </a:r>
            <a:endParaRPr lang="es-ES_tradnl" sz="3600" b="1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63688" y="170120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>
                <a:solidFill>
                  <a:srgbClr val="C00000"/>
                </a:solidFill>
              </a:rPr>
              <a:t>SOSTENIBILIDAD</a:t>
            </a:r>
          </a:p>
          <a:p>
            <a:pPr algn="ctr"/>
            <a:r>
              <a:rPr lang="es-ES_tradnl" sz="4400" b="1" dirty="0" smtClean="0">
                <a:solidFill>
                  <a:srgbClr val="C00000"/>
                </a:solidFill>
              </a:rPr>
              <a:t>del proyecto</a:t>
            </a:r>
          </a:p>
        </p:txBody>
      </p:sp>
    </p:spTree>
    <p:extLst>
      <p:ext uri="{BB962C8B-B14F-4D97-AF65-F5344CB8AC3E}">
        <p14:creationId xmlns:p14="http://schemas.microsoft.com/office/powerpoint/2010/main" val="54177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42728" y="116632"/>
            <a:ext cx="5565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solidFill>
                  <a:srgbClr val="C00000"/>
                </a:solidFill>
              </a:rPr>
              <a:t>Actividades y trabajos propuestos a la AACID</a:t>
            </a:r>
            <a:endParaRPr lang="es-ES_tradnl" sz="3600" b="1" dirty="0">
              <a:solidFill>
                <a:srgbClr val="C0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36670" y="1535019"/>
            <a:ext cx="780387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1.- Instalación de sistemas de pequeña potencia para ensayo y capacitación en diferentes lugares del país y de diferentes tecnologías.</a:t>
            </a:r>
          </a:p>
          <a:p>
            <a:pPr lvl="0" algn="just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2.- Montaje de instalaciones orientadas a la investigación en el futuro Laboratorio Nacional de Energías Renovables LANER-CER-UNI.</a:t>
            </a:r>
            <a:endParaRPr lang="es-ES_tradnl" sz="2400" dirty="0">
              <a:solidFill>
                <a:schemeClr val="tx2">
                  <a:lumMod val="50000"/>
                </a:schemeClr>
              </a:solidFill>
            </a:endParaRPr>
          </a:p>
          <a:p>
            <a:pPr lvl="0" algn="just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3.- Incorporación de personal docente de la UJA a las maestrías, cursos 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</a:rPr>
              <a:t>de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posgrado y grado de la UNI.</a:t>
            </a:r>
          </a:p>
          <a:p>
            <a:pPr lvl="0" algn="just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4.- Organización y participación activa de personal de la UJA en seminarios técnicos, cursos de capacitación y jornadas de difusión de la tecnología dirigidos a estudiantes interesados en las técnicas renovables, profesionales, empresas 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</a:rPr>
              <a:t>locales,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organismos públicos y privados, etc…</a:t>
            </a:r>
          </a:p>
          <a:p>
            <a:pPr lvl="0" algn="just"/>
            <a:endParaRPr lang="es-ES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algn="just"/>
            <a:endParaRPr lang="es-ES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algn="just"/>
            <a:endParaRPr lang="es-ES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algn="just"/>
            <a:r>
              <a:rPr lang="es-ES" sz="2400" b="1" dirty="0" smtClean="0">
                <a:solidFill>
                  <a:srgbClr val="C00000"/>
                </a:solidFill>
              </a:rPr>
              <a:t>5.- Apoyo científico técnico a otras universidades peruanas que muestren su interés por unirse a la red e incorporar la tecnología a sus actividades.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36670" y="4925032"/>
            <a:ext cx="7968615" cy="13681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2123728" y="4446671"/>
            <a:ext cx="525658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Modificación del proyecto aprobada en octubre 2016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3827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56606"/>
            <a:ext cx="68407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C00000"/>
                </a:solidFill>
              </a:rPr>
              <a:t>APROBADO en DICIEMBRE 2012</a:t>
            </a:r>
          </a:p>
          <a:p>
            <a:pPr algn="ctr"/>
            <a:r>
              <a:rPr lang="es-ES_tradnl" sz="3200" b="1" dirty="0" smtClean="0">
                <a:solidFill>
                  <a:srgbClr val="C00000"/>
                </a:solidFill>
              </a:rPr>
              <a:t>COMIENZO oficial SEPTIEMBRE 2013</a:t>
            </a:r>
          </a:p>
          <a:p>
            <a:pPr algn="ctr"/>
            <a:r>
              <a:rPr lang="es-ES_tradnl" sz="3200" b="1" dirty="0" smtClean="0">
                <a:solidFill>
                  <a:srgbClr val="C00000"/>
                </a:solidFill>
              </a:rPr>
              <a:t>FINAL definitivo MARZO de 2018</a:t>
            </a:r>
          </a:p>
          <a:p>
            <a:pPr algn="ctr"/>
            <a:endParaRPr lang="es-ES_tradnl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s-ES_tradnl" sz="54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331639" y="1556792"/>
            <a:ext cx="3905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FF0000"/>
                </a:solidFill>
              </a:rPr>
              <a:t> </a:t>
            </a:r>
            <a:r>
              <a:rPr lang="es-ES_tradnl" b="1" dirty="0" smtClean="0">
                <a:solidFill>
                  <a:srgbClr val="FF0000"/>
                </a:solidFill>
              </a:rPr>
              <a:t>    </a:t>
            </a:r>
            <a:r>
              <a:rPr lang="es-ES_tradnl" sz="2000" b="1" u="sng" dirty="0" smtClean="0">
                <a:solidFill>
                  <a:schemeClr val="tx2">
                    <a:lumMod val="75000"/>
                  </a:schemeClr>
                </a:solidFill>
              </a:rPr>
              <a:t>Comienzo real en marzo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Convenios firmados entre los actores principales UJA-UNI-AACID.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043608" y="2691162"/>
            <a:ext cx="43377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u="sng" dirty="0" smtClean="0">
                <a:solidFill>
                  <a:srgbClr val="FF0000"/>
                </a:solidFill>
              </a:rPr>
              <a:t>Redefinición de la memoria inicial con el propósito de aumentar su impacto</a:t>
            </a:r>
            <a:r>
              <a:rPr lang="es-ES_tradnl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dirty="0"/>
              <a:t>I</a:t>
            </a:r>
            <a:r>
              <a:rPr lang="es-ES_tradnl" dirty="0" smtClean="0"/>
              <a:t>ncorporación de DOS nuevas Universidades . </a:t>
            </a:r>
            <a:endParaRPr lang="es-ES_tradnl" dirty="0" smtClean="0">
              <a:solidFill>
                <a:srgbClr val="FF0000"/>
              </a:solidFill>
            </a:endParaRPr>
          </a:p>
        </p:txBody>
      </p:sp>
      <p:pic>
        <p:nvPicPr>
          <p:cNvPr id="7" name="0 Imagen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390" y="1698006"/>
            <a:ext cx="3376980" cy="2465444"/>
          </a:xfrm>
          <a:prstGeom prst="rect">
            <a:avLst/>
          </a:prstGeom>
        </p:spPr>
      </p:pic>
      <p:pic>
        <p:nvPicPr>
          <p:cNvPr id="8" name="0 Imagen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64" y="4199468"/>
            <a:ext cx="3275256" cy="2169637"/>
          </a:xfrm>
          <a:prstGeom prst="rect">
            <a:avLst/>
          </a:prstGeom>
        </p:spPr>
      </p:pic>
      <p:pic>
        <p:nvPicPr>
          <p:cNvPr id="9" name="0 Imagen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43" y="4102284"/>
            <a:ext cx="3024336" cy="2253719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873" y="3829038"/>
            <a:ext cx="937087" cy="1148919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873" y="5090922"/>
            <a:ext cx="1035697" cy="115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CuadroTexto"/>
          <p:cNvSpPr txBox="1"/>
          <p:nvPr/>
        </p:nvSpPr>
        <p:spPr>
          <a:xfrm>
            <a:off x="1115617" y="18864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solidFill>
                  <a:srgbClr val="C00000"/>
                </a:solidFill>
              </a:rPr>
              <a:t>Principales resultados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47" y="1412776"/>
            <a:ext cx="643271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44538" y="322390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>
                <a:solidFill>
                  <a:srgbClr val="C00000"/>
                </a:solidFill>
              </a:rPr>
              <a:t>MARCO y OBJETIVO GENERAL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232570" y="2806844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FOMENTAR </a:t>
            </a:r>
            <a:r>
              <a:rPr lang="es-ES" sz="2000" b="1" dirty="0">
                <a:solidFill>
                  <a:srgbClr val="FF0000"/>
                </a:solidFill>
              </a:rPr>
              <a:t>LA GENERACIÓN, DIFUSIÓN </a:t>
            </a:r>
            <a:r>
              <a:rPr lang="es-ES" sz="2000" b="1" dirty="0" smtClean="0">
                <a:solidFill>
                  <a:srgbClr val="FF0000"/>
                </a:solidFill>
              </a:rPr>
              <a:t>y TRANSFERENCIA </a:t>
            </a:r>
            <a:r>
              <a:rPr lang="es-ES" sz="2000" b="1" dirty="0">
                <a:solidFill>
                  <a:srgbClr val="FF0000"/>
                </a:solidFill>
              </a:rPr>
              <a:t>DE CONOCIMIENTOS Y TECNOLOGÍAS</a:t>
            </a:r>
            <a:r>
              <a:rPr lang="es-ES" sz="2000" dirty="0"/>
              <a:t> PARA ABORDAR PROBLEMAS </a:t>
            </a:r>
            <a:endParaRPr lang="es-ES" sz="2000" dirty="0" smtClean="0"/>
          </a:p>
          <a:p>
            <a:r>
              <a:rPr lang="es-ES" sz="2000" dirty="0" smtClean="0"/>
              <a:t>CRÍTICOS </a:t>
            </a:r>
            <a:r>
              <a:rPr lang="es-ES" sz="2000" dirty="0"/>
              <a:t>DEL DESARROLLO HUMANO, SOCIAL Y ECONÓMICO</a:t>
            </a:r>
            <a:endParaRPr lang="es-ES_tradnl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763688" y="4893867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Líneas prioritarias 4 y 6: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u="sng" dirty="0" smtClean="0"/>
              <a:t>Formación y capacitación </a:t>
            </a:r>
            <a:r>
              <a:rPr lang="es-ES_tradnl" dirty="0" smtClean="0"/>
              <a:t>de recursos humanos.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Protección y mejora de la calidad del medio ambiente y la conservación y el uso sostenible de los recursos naturales.</a:t>
            </a:r>
            <a:endParaRPr lang="es-ES_tradnl" dirty="0"/>
          </a:p>
        </p:txBody>
      </p:sp>
      <p:sp>
        <p:nvSpPr>
          <p:cNvPr id="6" name="5 CuadroTexto"/>
          <p:cNvSpPr txBox="1"/>
          <p:nvPr/>
        </p:nvSpPr>
        <p:spPr>
          <a:xfrm>
            <a:off x="1129518" y="4017989"/>
            <a:ext cx="7618945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_tradnl" sz="2400" b="1" dirty="0" smtClean="0"/>
              <a:t>La generación de energía eléctrica convencional </a:t>
            </a:r>
          </a:p>
          <a:p>
            <a:pPr algn="ctr"/>
            <a:r>
              <a:rPr lang="es-ES_tradnl" sz="2400" b="1" dirty="0" smtClean="0"/>
              <a:t>de manera sostenible y respetuosa con el medio ambiente</a:t>
            </a:r>
            <a:endParaRPr lang="es-ES_tradnl" sz="2400" b="1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92" y="1091831"/>
            <a:ext cx="2836916" cy="167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CuadroTexto"/>
          <p:cNvSpPr txBox="1"/>
          <p:nvPr/>
        </p:nvSpPr>
        <p:spPr>
          <a:xfrm>
            <a:off x="1619672" y="188640"/>
            <a:ext cx="60486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C00000"/>
                </a:solidFill>
              </a:rPr>
              <a:t>Instalaciones y laboratorios</a:t>
            </a:r>
          </a:p>
          <a:p>
            <a:pPr algn="ctr"/>
            <a:r>
              <a:rPr lang="es-ES_tradnl" sz="2800" b="1" dirty="0" smtClean="0">
                <a:solidFill>
                  <a:srgbClr val="C00000"/>
                </a:solidFill>
              </a:rPr>
              <a:t>(3 SFCR de 3 kW)</a:t>
            </a:r>
            <a:endParaRPr lang="es-ES_tradnl" sz="1400" b="1" dirty="0" smtClean="0">
              <a:solidFill>
                <a:srgbClr val="C00000"/>
              </a:solidFill>
            </a:endParaRPr>
          </a:p>
        </p:txBody>
      </p:sp>
      <p:pic>
        <p:nvPicPr>
          <p:cNvPr id="4" name="1 Image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3768" y="4183666"/>
            <a:ext cx="3949013" cy="2097664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3360373" cy="2520280"/>
          </a:xfrm>
          <a:prstGeom prst="rect">
            <a:avLst/>
          </a:prstGeom>
        </p:spPr>
      </p:pic>
      <p:pic>
        <p:nvPicPr>
          <p:cNvPr id="5" name="9 Imagen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6136" y="1921439"/>
            <a:ext cx="3347864" cy="2274420"/>
          </a:xfrm>
          <a:prstGeom prst="rect">
            <a:avLst/>
          </a:prstGeom>
        </p:spPr>
      </p:pic>
      <p:pic>
        <p:nvPicPr>
          <p:cNvPr id="6" name="2 Image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32" y="4293096"/>
            <a:ext cx="1371620" cy="1828826"/>
          </a:xfrm>
          <a:prstGeom prst="rect">
            <a:avLst/>
          </a:prstGeom>
        </p:spPr>
      </p:pic>
      <p:pic>
        <p:nvPicPr>
          <p:cNvPr id="7" name="10 Imagen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183666"/>
            <a:ext cx="1627820" cy="2170427"/>
          </a:xfrm>
          <a:prstGeom prst="rect">
            <a:avLst/>
          </a:prstGeom>
        </p:spPr>
      </p:pic>
      <p:pic>
        <p:nvPicPr>
          <p:cNvPr id="8" name="Picture 7" descr="C:\Users\Juan\Dropbox\AAA PERU\SFCR en Tacna y Arequipa\Fotos ONGRID Tacna\DSCN147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73" y="1921439"/>
            <a:ext cx="1635646" cy="21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79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CuadroTexto"/>
          <p:cNvSpPr txBox="1"/>
          <p:nvPr/>
        </p:nvSpPr>
        <p:spPr>
          <a:xfrm>
            <a:off x="1619672" y="188640"/>
            <a:ext cx="60486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C00000"/>
                </a:solidFill>
              </a:rPr>
              <a:t>Instalaciones y laboratorios</a:t>
            </a:r>
          </a:p>
          <a:p>
            <a:pPr algn="ctr"/>
            <a:r>
              <a:rPr lang="es-ES_tradnl" sz="2800" b="1" dirty="0" smtClean="0">
                <a:solidFill>
                  <a:srgbClr val="C00000"/>
                </a:solidFill>
              </a:rPr>
              <a:t>(</a:t>
            </a:r>
            <a:r>
              <a:rPr lang="es-ES_tradnl" sz="2400" b="1" dirty="0" smtClean="0">
                <a:solidFill>
                  <a:srgbClr val="C00000"/>
                </a:solidFill>
              </a:rPr>
              <a:t>Eco-cargador para difusión de la tecnología</a:t>
            </a:r>
            <a:r>
              <a:rPr lang="es-ES_tradnl" sz="2800" b="1" dirty="0" smtClean="0">
                <a:solidFill>
                  <a:srgbClr val="C00000"/>
                </a:solidFill>
              </a:rPr>
              <a:t>)</a:t>
            </a:r>
            <a:endParaRPr lang="es-ES_tradnl" sz="1400" b="1" dirty="0" smtClean="0">
              <a:solidFill>
                <a:srgbClr val="C00000"/>
              </a:solidFill>
            </a:endParaRPr>
          </a:p>
        </p:txBody>
      </p:sp>
      <p:pic>
        <p:nvPicPr>
          <p:cNvPr id="9" name="5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37704"/>
            <a:ext cx="4176464" cy="3132348"/>
          </a:xfrm>
          <a:prstGeom prst="rect">
            <a:avLst/>
          </a:prstGeom>
        </p:spPr>
      </p:pic>
      <p:pic>
        <p:nvPicPr>
          <p:cNvPr id="10" name="1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897" y="1537705"/>
            <a:ext cx="4022061" cy="2683384"/>
          </a:xfrm>
          <a:prstGeom prst="rect">
            <a:avLst/>
          </a:prstGeom>
        </p:spPr>
      </p:pic>
      <p:pic>
        <p:nvPicPr>
          <p:cNvPr id="11" name="2 Image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645024"/>
            <a:ext cx="4121835" cy="27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971600" y="85694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C00000"/>
                </a:solidFill>
              </a:rPr>
              <a:t>Instalaciones y laboratorios</a:t>
            </a:r>
          </a:p>
          <a:p>
            <a:pPr algn="ctr"/>
            <a:r>
              <a:rPr lang="es-ES_tradnl" sz="2800" b="1" dirty="0" smtClean="0">
                <a:solidFill>
                  <a:srgbClr val="C00000"/>
                </a:solidFill>
              </a:rPr>
              <a:t>(</a:t>
            </a:r>
            <a:r>
              <a:rPr lang="es-ES_tradnl" sz="2400" b="1" dirty="0" smtClean="0">
                <a:solidFill>
                  <a:srgbClr val="C00000"/>
                </a:solidFill>
              </a:rPr>
              <a:t>Instrumentalización de las instalaciones para su caracterización energética</a:t>
            </a:r>
            <a:r>
              <a:rPr lang="es-ES_tradnl" sz="2800" b="1" dirty="0" smtClean="0">
                <a:solidFill>
                  <a:srgbClr val="C00000"/>
                </a:solidFill>
              </a:rPr>
              <a:t>)</a:t>
            </a:r>
            <a:endParaRPr lang="es-ES_tradnl" sz="1400" b="1" dirty="0" smtClean="0">
              <a:solidFill>
                <a:srgbClr val="C00000"/>
              </a:solidFill>
            </a:endParaRPr>
          </a:p>
        </p:txBody>
      </p:sp>
      <p:sp>
        <p:nvSpPr>
          <p:cNvPr id="12" name="7 CuadroTexto"/>
          <p:cNvSpPr txBox="1"/>
          <p:nvPr/>
        </p:nvSpPr>
        <p:spPr>
          <a:xfrm>
            <a:off x="1043608" y="1682721"/>
            <a:ext cx="7548197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dirty="0" smtClean="0"/>
              <a:t>Arquitectura del </a:t>
            </a:r>
            <a:r>
              <a:rPr lang="es-ES_tradnl" sz="2400" b="1" dirty="0" smtClean="0"/>
              <a:t>sistema de monitorización </a:t>
            </a:r>
            <a:r>
              <a:rPr lang="es-ES_tradnl" sz="2400" dirty="0" smtClean="0"/>
              <a:t>desarrollado para el proyecto EMERGIENDO.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0" y="4203079"/>
            <a:ext cx="4529685" cy="20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19" y="2591027"/>
            <a:ext cx="3919494" cy="294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 CuadroTexto"/>
          <p:cNvSpPr txBox="1"/>
          <p:nvPr/>
        </p:nvSpPr>
        <p:spPr>
          <a:xfrm>
            <a:off x="971600" y="2591027"/>
            <a:ext cx="36062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 smtClean="0"/>
              <a:t>Tecnología OPC.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 smtClean="0"/>
              <a:t>Desarrollado a partir de componentes comerciales.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 smtClean="0"/>
              <a:t>Totalmente independiente del tipo de instalación o inversor utilizado.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41017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971600" y="188640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C00000"/>
                </a:solidFill>
              </a:rPr>
              <a:t>Instalaciones y laboratorios</a:t>
            </a:r>
          </a:p>
          <a:p>
            <a:pPr algn="ctr"/>
            <a:r>
              <a:rPr lang="es-ES_tradnl" sz="2800" b="1" dirty="0" smtClean="0">
                <a:solidFill>
                  <a:srgbClr val="C00000"/>
                </a:solidFill>
              </a:rPr>
              <a:t>(</a:t>
            </a:r>
            <a:r>
              <a:rPr lang="es-ES_tradnl" sz="2400" b="1" dirty="0" smtClean="0">
                <a:solidFill>
                  <a:srgbClr val="C00000"/>
                </a:solidFill>
              </a:rPr>
              <a:t>Instrumentalización de las instalaciones para su caracterización energética</a:t>
            </a:r>
            <a:r>
              <a:rPr lang="es-ES_tradnl" sz="2800" b="1" dirty="0" smtClean="0">
                <a:solidFill>
                  <a:srgbClr val="C00000"/>
                </a:solidFill>
              </a:rPr>
              <a:t>)</a:t>
            </a:r>
            <a:endParaRPr lang="es-ES_tradnl" sz="1400" b="1" dirty="0" smtClean="0">
              <a:solidFill>
                <a:srgbClr val="C0000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97" y="2852936"/>
            <a:ext cx="4194314" cy="314573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30411"/>
            <a:ext cx="4849744" cy="22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4 Image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25" y="3573016"/>
            <a:ext cx="336037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899949" y="1853517"/>
            <a:ext cx="7632848" cy="4182512"/>
            <a:chOff x="107504" y="1763569"/>
            <a:chExt cx="8984678" cy="5080995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2260988"/>
              <a:ext cx="3563888" cy="2672916"/>
            </a:xfrm>
            <a:prstGeom prst="rect">
              <a:avLst/>
            </a:prstGeom>
          </p:spPr>
        </p:pic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2156085"/>
              <a:ext cx="3240360" cy="2430270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77439" y="1763569"/>
              <a:ext cx="3114743" cy="1796967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796" y="3371220"/>
              <a:ext cx="2344027" cy="3125369"/>
            </a:xfrm>
            <a:prstGeom prst="rect">
              <a:avLst/>
            </a:prstGeom>
          </p:spPr>
        </p:pic>
        <p:pic>
          <p:nvPicPr>
            <p:cNvPr id="8" name="0 Imagen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877" y="3991710"/>
              <a:ext cx="3721562" cy="2852854"/>
            </a:xfrm>
            <a:prstGeom prst="rect">
              <a:avLst/>
            </a:prstGeom>
          </p:spPr>
        </p:pic>
      </p:grpSp>
      <p:sp>
        <p:nvSpPr>
          <p:cNvPr id="10" name="9 CuadroTexto"/>
          <p:cNvSpPr txBox="1"/>
          <p:nvPr/>
        </p:nvSpPr>
        <p:spPr>
          <a:xfrm>
            <a:off x="971600" y="188640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C00000"/>
                </a:solidFill>
              </a:rPr>
              <a:t>Instalaciones y laboratorios</a:t>
            </a:r>
          </a:p>
          <a:p>
            <a:pPr algn="ctr"/>
            <a:r>
              <a:rPr lang="es-ES_tradnl" sz="2800" b="1" dirty="0" smtClean="0">
                <a:solidFill>
                  <a:srgbClr val="C00000"/>
                </a:solidFill>
              </a:rPr>
              <a:t>(</a:t>
            </a:r>
            <a:r>
              <a:rPr lang="es-ES_tradnl" sz="2400" b="1" dirty="0" smtClean="0">
                <a:solidFill>
                  <a:srgbClr val="C00000"/>
                </a:solidFill>
              </a:rPr>
              <a:t>Sistema automático para el control de calidad de módulos FV</a:t>
            </a:r>
            <a:r>
              <a:rPr lang="es-ES_tradnl" sz="2800" b="1" dirty="0" smtClean="0">
                <a:solidFill>
                  <a:srgbClr val="C00000"/>
                </a:solidFill>
              </a:rPr>
              <a:t>)</a:t>
            </a:r>
            <a:endParaRPr lang="es-ES_tradnl" sz="1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4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971600" y="188640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C00000"/>
                </a:solidFill>
              </a:rPr>
              <a:t>Instalaciones y laboratorios</a:t>
            </a:r>
          </a:p>
          <a:p>
            <a:pPr algn="ctr"/>
            <a:r>
              <a:rPr lang="es-ES_tradnl" sz="2800" b="1" dirty="0" smtClean="0">
                <a:solidFill>
                  <a:srgbClr val="C00000"/>
                </a:solidFill>
              </a:rPr>
              <a:t>(Diverso material </a:t>
            </a:r>
            <a:r>
              <a:rPr lang="es-ES_tradnl" sz="2800" b="1" dirty="0" err="1" smtClean="0">
                <a:solidFill>
                  <a:srgbClr val="C00000"/>
                </a:solidFill>
              </a:rPr>
              <a:t>inventariable</a:t>
            </a:r>
            <a:r>
              <a:rPr lang="es-ES_tradnl" sz="2800" b="1" dirty="0" smtClean="0">
                <a:solidFill>
                  <a:srgbClr val="C00000"/>
                </a:solidFill>
              </a:rPr>
              <a:t> y fungible de apoyo a la investigación)</a:t>
            </a:r>
            <a:endParaRPr lang="es-ES_tradnl" sz="1400" b="1" dirty="0" smtClean="0">
              <a:solidFill>
                <a:srgbClr val="C0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59482" y="1782623"/>
            <a:ext cx="8172400" cy="23829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es-E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OBJETIVOS: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de calidad, caracterización 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energética y en potencia de un SFCR.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ES_tradn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	Diseño y montaje de un sistema de medida de las condiciones de operación de sistemas fotovoltaicos (variables meteorológicas</a:t>
            </a:r>
            <a:r>
              <a:rPr lang="es-ES_tradn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que servirá </a:t>
            </a:r>
            <a:r>
              <a:rPr lang="es-E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apoyo a diferentes 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experimentos de interés en el funcionamiento de </a:t>
            </a:r>
            <a:r>
              <a:rPr lang="es-E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tecnología.</a:t>
            </a:r>
            <a:endParaRPr lang="es-E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83794" y="4442895"/>
            <a:ext cx="4085974" cy="16312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dirty="0"/>
              <a:t>PV </a:t>
            </a:r>
            <a:r>
              <a:rPr lang="es-ES_tradnl" sz="2000" dirty="0" err="1"/>
              <a:t>Perfomance</a:t>
            </a:r>
            <a:r>
              <a:rPr lang="es-ES_tradnl" sz="2000" dirty="0"/>
              <a:t> </a:t>
            </a:r>
            <a:r>
              <a:rPr lang="es-ES_tradnl" sz="2000" dirty="0" err="1"/>
              <a:t>tester</a:t>
            </a:r>
            <a:r>
              <a:rPr lang="es-ES_tradnl" sz="2000" dirty="0"/>
              <a:t> </a:t>
            </a:r>
            <a:endParaRPr lang="es-ES_tradn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dirty="0"/>
              <a:t>Cámara de termografía FLK-TI200 </a:t>
            </a:r>
            <a:endParaRPr lang="es-ES_tradn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dirty="0"/>
              <a:t>Analizador de calidad eléctrica </a:t>
            </a:r>
            <a:endParaRPr lang="es-ES_tradn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dirty="0" smtClean="0"/>
              <a:t>Pinzas y multímetros de alta gama.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dirty="0" smtClean="0"/>
              <a:t>Etc…</a:t>
            </a:r>
            <a:endParaRPr lang="es-ES" sz="20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045908" y="4442895"/>
            <a:ext cx="4085974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dirty="0" err="1" smtClean="0"/>
              <a:t>Piranómetros</a:t>
            </a:r>
            <a:r>
              <a:rPr lang="es-ES_tradnl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dirty="0" smtClean="0"/>
              <a:t>Estación meteorológica.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dirty="0" smtClean="0"/>
              <a:t>Sistemas de Adquisición de datos.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dirty="0" smtClean="0"/>
              <a:t>Varias computadoras.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dirty="0" smtClean="0"/>
              <a:t>Etc….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72143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971600" y="188640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C00000"/>
                </a:solidFill>
              </a:rPr>
              <a:t>Instalaciones y laboratorios</a:t>
            </a:r>
          </a:p>
          <a:p>
            <a:pPr algn="ctr"/>
            <a:r>
              <a:rPr lang="es-ES_tradnl" sz="2800" b="1" dirty="0" smtClean="0">
                <a:solidFill>
                  <a:srgbClr val="C00000"/>
                </a:solidFill>
              </a:rPr>
              <a:t>(Diverso material </a:t>
            </a:r>
            <a:r>
              <a:rPr lang="es-ES_tradnl" sz="2800" b="1" dirty="0" err="1" smtClean="0">
                <a:solidFill>
                  <a:srgbClr val="C00000"/>
                </a:solidFill>
              </a:rPr>
              <a:t>inventariable</a:t>
            </a:r>
            <a:r>
              <a:rPr lang="es-ES_tradnl" sz="2800" b="1" dirty="0" smtClean="0">
                <a:solidFill>
                  <a:srgbClr val="C00000"/>
                </a:solidFill>
              </a:rPr>
              <a:t> y fungible de apoyo a la investigación)</a:t>
            </a:r>
            <a:endParaRPr lang="es-ES_tradnl" sz="1400" b="1" dirty="0" smtClean="0">
              <a:solidFill>
                <a:srgbClr val="C0000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94204"/>
            <a:ext cx="2952328" cy="219188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48573"/>
            <a:ext cx="3075251" cy="2283141"/>
          </a:xfrm>
          <a:prstGeom prst="rect">
            <a:avLst/>
          </a:prstGeom>
        </p:spPr>
      </p:pic>
      <p:pic>
        <p:nvPicPr>
          <p:cNvPr id="8" name="0 Imagen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92221" y="4206687"/>
            <a:ext cx="5509895" cy="1984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CuadroTexto"/>
          <p:cNvSpPr txBox="1"/>
          <p:nvPr/>
        </p:nvSpPr>
        <p:spPr>
          <a:xfrm>
            <a:off x="1619671" y="188640"/>
            <a:ext cx="576064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C00000"/>
                </a:solidFill>
              </a:rPr>
              <a:t>Actividades de formación</a:t>
            </a:r>
            <a:endParaRPr lang="es-ES_tradnl" sz="4000" b="1" dirty="0">
              <a:solidFill>
                <a:srgbClr val="C00000"/>
              </a:solidFill>
            </a:endParaRPr>
          </a:p>
          <a:p>
            <a:pPr algn="ctr"/>
            <a:r>
              <a:rPr lang="es-ES_tradnl" sz="2800" b="1" dirty="0" smtClean="0">
                <a:solidFill>
                  <a:srgbClr val="C00000"/>
                </a:solidFill>
              </a:rPr>
              <a:t>(Docencia magistral en la UNI)</a:t>
            </a:r>
            <a:endParaRPr lang="es-ES_tradnl" sz="1400" b="1" dirty="0" smtClean="0">
              <a:solidFill>
                <a:srgbClr val="C00000"/>
              </a:solidFill>
            </a:endParaRPr>
          </a:p>
        </p:txBody>
      </p:sp>
      <p:sp>
        <p:nvSpPr>
          <p:cNvPr id="3" name="3 CuadroTexto"/>
          <p:cNvSpPr txBox="1"/>
          <p:nvPr/>
        </p:nvSpPr>
        <p:spPr>
          <a:xfrm>
            <a:off x="401351" y="177281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FF0000"/>
                </a:solidFill>
              </a:rPr>
              <a:t> </a:t>
            </a:r>
            <a:r>
              <a:rPr lang="es-ES_tradnl" b="1" dirty="0" smtClean="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4" name="4 CuadroTexto"/>
          <p:cNvSpPr txBox="1"/>
          <p:nvPr/>
        </p:nvSpPr>
        <p:spPr>
          <a:xfrm>
            <a:off x="1115616" y="1434262"/>
            <a:ext cx="774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Incorporación de Doctores de la Universidad de Jaén a la docencia reglada de postgrado de la </a:t>
            </a:r>
            <a:r>
              <a:rPr lang="es-ES_tradnl" sz="2000" b="1" dirty="0" smtClean="0"/>
              <a:t>Universidad Nacional de Ingeniería</a:t>
            </a:r>
            <a:r>
              <a:rPr lang="es-ES_tradnl" sz="2000" dirty="0" smtClean="0"/>
              <a:t>.</a:t>
            </a:r>
          </a:p>
        </p:txBody>
      </p:sp>
      <p:pic>
        <p:nvPicPr>
          <p:cNvPr id="6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5546" y="2236857"/>
            <a:ext cx="5112569" cy="268160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304375" y="5013176"/>
            <a:ext cx="683491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 smtClean="0"/>
              <a:t>Curso de Maestría de la Facultad de Ciencias en abril 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 smtClean="0"/>
              <a:t>Curso de Maestría de la Facultad de Ciencias en noviembre 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 smtClean="0"/>
              <a:t>Programa de Doctorado de la FIM en noviembre 2016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/>
              <a:t>Programa de Doctorado </a:t>
            </a:r>
            <a:r>
              <a:rPr lang="es-ES_tradnl" b="1" dirty="0" smtClean="0"/>
              <a:t>de la FIM en noviembre 2017.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735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CuadroTexto"/>
          <p:cNvSpPr txBox="1"/>
          <p:nvPr/>
        </p:nvSpPr>
        <p:spPr>
          <a:xfrm>
            <a:off x="959431" y="188640"/>
            <a:ext cx="70689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C00000"/>
                </a:solidFill>
              </a:rPr>
              <a:t>Actividades de formación</a:t>
            </a:r>
            <a:endParaRPr lang="es-ES_tradnl" sz="4000" b="1" dirty="0">
              <a:solidFill>
                <a:srgbClr val="C00000"/>
              </a:solidFill>
            </a:endParaRPr>
          </a:p>
          <a:p>
            <a:pPr algn="ctr"/>
            <a:r>
              <a:rPr lang="es-ES_tradnl" sz="2800" b="1" dirty="0" smtClean="0">
                <a:solidFill>
                  <a:srgbClr val="C00000"/>
                </a:solidFill>
              </a:rPr>
              <a:t>(</a:t>
            </a:r>
            <a:r>
              <a:rPr lang="es-ES_tradnl" sz="2400" b="1" dirty="0" smtClean="0">
                <a:solidFill>
                  <a:srgbClr val="C00000"/>
                </a:solidFill>
              </a:rPr>
              <a:t>Docencia magistral reglada en otras universidades)</a:t>
            </a:r>
            <a:endParaRPr lang="es-ES_tradnl" sz="1200" b="1" dirty="0" smtClean="0">
              <a:solidFill>
                <a:srgbClr val="C00000"/>
              </a:solidFill>
            </a:endParaRPr>
          </a:p>
        </p:txBody>
      </p:sp>
      <p:sp>
        <p:nvSpPr>
          <p:cNvPr id="3" name="3 CuadroTexto"/>
          <p:cNvSpPr txBox="1"/>
          <p:nvPr/>
        </p:nvSpPr>
        <p:spPr>
          <a:xfrm>
            <a:off x="401351" y="177281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FF0000"/>
                </a:solidFill>
              </a:rPr>
              <a:t> </a:t>
            </a:r>
            <a:r>
              <a:rPr lang="es-ES_tradnl" b="1" dirty="0" smtClean="0">
                <a:solidFill>
                  <a:srgbClr val="FF0000"/>
                </a:solidFill>
              </a:rPr>
              <a:t>    </a:t>
            </a:r>
          </a:p>
        </p:txBody>
      </p:sp>
      <p:pic>
        <p:nvPicPr>
          <p:cNvPr id="5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74" y="1259914"/>
            <a:ext cx="6408713" cy="222302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59430" y="5401008"/>
            <a:ext cx="752480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 smtClean="0"/>
              <a:t>Curso en la Universidad Nacional de San Agustín de Arequipa abril 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 smtClean="0"/>
              <a:t>Curso en la Universidad Nacional Jorge Basadre de Tacna (abril 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 smtClean="0"/>
              <a:t>Curso en la Universidad Nacional de Juliaca (noviembre 2017)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91" y="3029176"/>
            <a:ext cx="3540185" cy="236012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459" y="3245484"/>
            <a:ext cx="3131840" cy="208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CuadroTexto"/>
          <p:cNvSpPr txBox="1"/>
          <p:nvPr/>
        </p:nvSpPr>
        <p:spPr>
          <a:xfrm>
            <a:off x="1619671" y="188640"/>
            <a:ext cx="576064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C00000"/>
                </a:solidFill>
              </a:rPr>
              <a:t>Actividades de formación</a:t>
            </a:r>
            <a:endParaRPr lang="es-ES_tradnl" sz="4000" b="1" dirty="0">
              <a:solidFill>
                <a:srgbClr val="C00000"/>
              </a:solidFill>
            </a:endParaRPr>
          </a:p>
          <a:p>
            <a:pPr algn="ctr"/>
            <a:r>
              <a:rPr lang="es-ES_tradnl" sz="2800" b="1" dirty="0" smtClean="0">
                <a:solidFill>
                  <a:srgbClr val="C00000"/>
                </a:solidFill>
              </a:rPr>
              <a:t>(</a:t>
            </a:r>
            <a:r>
              <a:rPr lang="es-ES_tradnl" sz="2400" b="1" dirty="0" smtClean="0">
                <a:solidFill>
                  <a:srgbClr val="C00000"/>
                </a:solidFill>
              </a:rPr>
              <a:t>Cursos magistrales en el SPES)</a:t>
            </a:r>
            <a:endParaRPr lang="es-ES_tradnl" sz="1200" b="1" dirty="0" smtClean="0">
              <a:solidFill>
                <a:srgbClr val="C00000"/>
              </a:solidFill>
            </a:endParaRPr>
          </a:p>
        </p:txBody>
      </p:sp>
      <p:sp>
        <p:nvSpPr>
          <p:cNvPr id="3" name="3 CuadroTexto"/>
          <p:cNvSpPr txBox="1"/>
          <p:nvPr/>
        </p:nvSpPr>
        <p:spPr>
          <a:xfrm>
            <a:off x="401351" y="177281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FF0000"/>
                </a:solidFill>
              </a:rPr>
              <a:t> </a:t>
            </a:r>
            <a:r>
              <a:rPr lang="es-ES_tradnl" b="1" dirty="0" smtClean="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85680" y="4571137"/>
            <a:ext cx="3456384" cy="13234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b="1" dirty="0" smtClean="0"/>
              <a:t>SPES – 2014 en PIURA.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b="1" dirty="0" smtClean="0"/>
              <a:t>SPES – 2015 en AREQUIPA.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b="1" dirty="0" smtClean="0"/>
              <a:t>SPES – 2016 en HUANCAYO.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b="1" dirty="0" smtClean="0"/>
              <a:t>SPES – 2017 en HUARAZ. </a:t>
            </a:r>
            <a:endParaRPr lang="es-ES" sz="2000" dirty="0"/>
          </a:p>
        </p:txBody>
      </p:sp>
      <p:pic>
        <p:nvPicPr>
          <p:cNvPr id="14" name="2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63" y="3396378"/>
            <a:ext cx="4546064" cy="3030709"/>
          </a:xfrm>
          <a:prstGeom prst="rect">
            <a:avLst/>
          </a:prstGeom>
        </p:spPr>
      </p:pic>
      <p:pic>
        <p:nvPicPr>
          <p:cNvPr id="9" name="Picture 5" descr="C:\Users\UJA\Dropbox\AAA PERU\Fotos SPES 10 y 11 nov 2014\P10201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80" y="1484784"/>
            <a:ext cx="3672408" cy="27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JA\Dropbox\AAA PERU\Fotos SPES 10 y 11 nov 2014\P102015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04" y="141277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30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63688" y="404664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>
                <a:solidFill>
                  <a:srgbClr val="C00000"/>
                </a:solidFill>
              </a:rPr>
              <a:t>OBJETIVO ESPECÍFICO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53898" y="1340768"/>
            <a:ext cx="77813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 smtClean="0"/>
              <a:t>Compartir apoyo </a:t>
            </a:r>
            <a:r>
              <a:rPr lang="es-ES" dirty="0"/>
              <a:t>científico-material y de transferencia de experiencias-conocimiento por parte de investigadores del </a:t>
            </a:r>
            <a:r>
              <a:rPr lang="es-ES" b="1" dirty="0" smtClean="0">
                <a:solidFill>
                  <a:srgbClr val="FF0000"/>
                </a:solidFill>
              </a:rPr>
              <a:t>UNIVERSIDAD DE JAÉN</a:t>
            </a:r>
            <a:r>
              <a:rPr lang="es-ES" dirty="0" smtClean="0"/>
              <a:t> </a:t>
            </a:r>
            <a:r>
              <a:rPr lang="es-ES" dirty="0"/>
              <a:t>a la </a:t>
            </a:r>
            <a:r>
              <a:rPr lang="es-ES" b="1" dirty="0" smtClean="0">
                <a:solidFill>
                  <a:srgbClr val="FF0000"/>
                </a:solidFill>
              </a:rPr>
              <a:t>UNIVERSIDAD NACIONAL DE INGENIERÍA de LIMA (UNI)</a:t>
            </a:r>
            <a:r>
              <a:rPr lang="es-ES" dirty="0" smtClean="0"/>
              <a:t> </a:t>
            </a:r>
            <a:r>
              <a:rPr lang="es-ES" dirty="0"/>
              <a:t>y más concretamente, a su </a:t>
            </a:r>
            <a:r>
              <a:rPr lang="es-ES" b="1" dirty="0" smtClean="0">
                <a:solidFill>
                  <a:srgbClr val="FF0000"/>
                </a:solidFill>
              </a:rPr>
              <a:t>CENTRO DE ENERGÍAS RENOVABLES</a:t>
            </a:r>
            <a:r>
              <a:rPr lang="es-ES" dirty="0" smtClean="0"/>
              <a:t> </a:t>
            </a:r>
            <a:r>
              <a:rPr lang="es-ES" dirty="0"/>
              <a:t>con el propósito de REFORZAR SU CAPACIDAD TECNOLÓGICA, DOCENTE E INVESTIGADORA en el campo de la generación de energía eléctrica convencional en base a tecnología </a:t>
            </a:r>
            <a:r>
              <a:rPr lang="es-ES" dirty="0" smtClean="0"/>
              <a:t>fotovoltaica.</a:t>
            </a:r>
            <a:endParaRPr lang="es-ES_tradnl" dirty="0"/>
          </a:p>
        </p:txBody>
      </p:sp>
      <p:grpSp>
        <p:nvGrpSpPr>
          <p:cNvPr id="7" name="6 Grupo"/>
          <p:cNvGrpSpPr/>
          <p:nvPr/>
        </p:nvGrpSpPr>
        <p:grpSpPr>
          <a:xfrm>
            <a:off x="899593" y="3095094"/>
            <a:ext cx="7712368" cy="3080082"/>
            <a:chOff x="1055656" y="3556683"/>
            <a:chExt cx="7393421" cy="2909932"/>
          </a:xfrm>
        </p:grpSpPr>
        <p:pic>
          <p:nvPicPr>
            <p:cNvPr id="4" name="12 Imagen" descr="Logo Grupo IDEA -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5414102"/>
              <a:ext cx="766762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22508" y="3813595"/>
              <a:ext cx="1181481" cy="1435856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90391" y="5452717"/>
              <a:ext cx="1458686" cy="952500"/>
            </a:xfrm>
            <a:prstGeom prst="rect">
              <a:avLst/>
            </a:prstGeom>
          </p:spPr>
        </p:pic>
        <p:pic>
          <p:nvPicPr>
            <p:cNvPr id="8" name="Picture 3" descr="ujaentransp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45" y="3779690"/>
              <a:ext cx="1361203" cy="1452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1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656" y="5417617"/>
              <a:ext cx="2220200" cy="929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9 Flecha izquierda y derecha"/>
            <p:cNvSpPr/>
            <p:nvPr/>
          </p:nvSpPr>
          <p:spPr>
            <a:xfrm>
              <a:off x="4355976" y="4415376"/>
              <a:ext cx="2124236" cy="864096"/>
            </a:xfrm>
            <a:prstGeom prst="left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1" name="2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981" y="3556683"/>
              <a:ext cx="3298409" cy="83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12 Rectángulo"/>
          <p:cNvSpPr/>
          <p:nvPr/>
        </p:nvSpPr>
        <p:spPr>
          <a:xfrm>
            <a:off x="1218539" y="4952513"/>
            <a:ext cx="2154892" cy="932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2" name="Picture 3"/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17994" y="4589855"/>
            <a:ext cx="1955982" cy="129540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901" y="3212976"/>
            <a:ext cx="4059264" cy="74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14" y="2132856"/>
            <a:ext cx="3563033" cy="4032448"/>
          </a:xfrm>
          <a:prstGeom prst="rect">
            <a:avLst/>
          </a:prstGeom>
        </p:spPr>
      </p:pic>
      <p:pic>
        <p:nvPicPr>
          <p:cNvPr id="5" name="Picture 5" descr="Figura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47" y="2780928"/>
            <a:ext cx="470515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259632" y="1301859"/>
            <a:ext cx="6768752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¡¡¡Experimento fundamental</a:t>
            </a:r>
            <a:r>
              <a:rPr lang="es-ES" sz="2400" dirty="0" smtClean="0"/>
              <a:t>!!!</a:t>
            </a:r>
          </a:p>
          <a:p>
            <a:r>
              <a:rPr lang="es-ES" sz="2400" dirty="0" smtClean="0"/>
              <a:t>Trazado de la curva V-I de dispositivos fotovoltaicos</a:t>
            </a:r>
            <a:endParaRPr lang="es-ES" sz="2400" dirty="0"/>
          </a:p>
        </p:txBody>
      </p:sp>
      <p:sp>
        <p:nvSpPr>
          <p:cNvPr id="8" name="9 CuadroTexto"/>
          <p:cNvSpPr txBox="1"/>
          <p:nvPr/>
        </p:nvSpPr>
        <p:spPr>
          <a:xfrm>
            <a:off x="971600" y="188640"/>
            <a:ext cx="7056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C00000"/>
                </a:solidFill>
              </a:rPr>
              <a:t>Actividades de formación </a:t>
            </a:r>
            <a:r>
              <a:rPr lang="es-ES_tradnl" sz="3600" b="1" dirty="0" smtClean="0">
                <a:solidFill>
                  <a:srgbClr val="C00000"/>
                </a:solidFill>
              </a:rPr>
              <a:t>(TESIS)</a:t>
            </a:r>
          </a:p>
        </p:txBody>
      </p:sp>
    </p:spTree>
    <p:extLst>
      <p:ext uri="{BB962C8B-B14F-4D97-AF65-F5344CB8AC3E}">
        <p14:creationId xmlns:p14="http://schemas.microsoft.com/office/powerpoint/2010/main" val="8906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Buenaventura\Documents\UJAEN\2016-2017\PFC\Fotos\2016-12-02 12.06.2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02" y="1144894"/>
            <a:ext cx="3997495" cy="244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Buenaventura\Documents\UJAEN\2016-2017\PFC\Imagenes\Pantalla Principal Labview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12" y="3601090"/>
            <a:ext cx="4453885" cy="272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14 Image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51" y="863241"/>
            <a:ext cx="2628410" cy="1973158"/>
          </a:xfrm>
          <a:prstGeom prst="rect">
            <a:avLst/>
          </a:prstGeom>
        </p:spPr>
      </p:pic>
      <p:pic>
        <p:nvPicPr>
          <p:cNvPr id="7" name="10 Image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76509"/>
            <a:ext cx="3513093" cy="2478825"/>
          </a:xfrm>
          <a:prstGeom prst="rect">
            <a:avLst/>
          </a:prstGeom>
        </p:spPr>
      </p:pic>
      <p:pic>
        <p:nvPicPr>
          <p:cNvPr id="8" name="13 Imagen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743" y="2914238"/>
            <a:ext cx="863859" cy="763242"/>
          </a:xfrm>
          <a:prstGeom prst="rect">
            <a:avLst/>
          </a:prstGeom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1403649" y="2864972"/>
            <a:ext cx="4032448" cy="861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Grupo Energías Renovables (</a:t>
            </a:r>
            <a:r>
              <a:rPr lang="es-ES" b="1" dirty="0" smtClean="0">
                <a:solidFill>
                  <a:schemeClr val="bg1"/>
                </a:solidFill>
              </a:rPr>
              <a:t>GER-UNNE)</a:t>
            </a:r>
            <a:r>
              <a:rPr lang="es-ES" b="1" dirty="0">
                <a:solidFill>
                  <a:schemeClr val="bg1"/>
                </a:solidFill>
              </a:rPr>
              <a:t/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sz="1600" b="1" dirty="0" smtClean="0">
                <a:solidFill>
                  <a:schemeClr val="bg1"/>
                </a:solidFill>
              </a:rPr>
              <a:t>Universidad </a:t>
            </a:r>
            <a:r>
              <a:rPr lang="es-ES" sz="1600" b="1" dirty="0">
                <a:solidFill>
                  <a:schemeClr val="bg1"/>
                </a:solidFill>
              </a:rPr>
              <a:t>Nacional del Nordeste </a:t>
            </a:r>
            <a:r>
              <a:rPr lang="es-ES" sz="1600" b="1" dirty="0" smtClean="0">
                <a:solidFill>
                  <a:schemeClr val="bg1"/>
                </a:solidFill>
              </a:rPr>
              <a:t>(Argentina)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971600" y="188640"/>
            <a:ext cx="7056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C00000"/>
                </a:solidFill>
              </a:rPr>
              <a:t>Actividades de formación </a:t>
            </a:r>
            <a:r>
              <a:rPr lang="es-ES_tradnl" sz="3600" b="1" dirty="0" smtClean="0">
                <a:solidFill>
                  <a:srgbClr val="C00000"/>
                </a:solidFill>
              </a:rPr>
              <a:t>(TESIS)</a:t>
            </a:r>
          </a:p>
        </p:txBody>
      </p:sp>
    </p:spTree>
    <p:extLst>
      <p:ext uri="{BB962C8B-B14F-4D97-AF65-F5344CB8AC3E}">
        <p14:creationId xmlns:p14="http://schemas.microsoft.com/office/powerpoint/2010/main" val="3689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16832"/>
            <a:ext cx="3779912" cy="37388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"/>
          <a:stretch/>
        </p:blipFill>
        <p:spPr>
          <a:xfrm>
            <a:off x="1140284" y="1923635"/>
            <a:ext cx="3392346" cy="3807914"/>
          </a:xfrm>
          <a:prstGeom prst="rect">
            <a:avLst/>
          </a:prstGeom>
        </p:spPr>
      </p:pic>
      <p:sp>
        <p:nvSpPr>
          <p:cNvPr id="6" name="9 CuadroTexto"/>
          <p:cNvSpPr txBox="1"/>
          <p:nvPr/>
        </p:nvSpPr>
        <p:spPr>
          <a:xfrm>
            <a:off x="971600" y="188640"/>
            <a:ext cx="7056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C00000"/>
                </a:solidFill>
              </a:rPr>
              <a:t>Actividades de formación </a:t>
            </a:r>
            <a:r>
              <a:rPr lang="es-ES_tradnl" sz="3600" b="1" dirty="0" smtClean="0">
                <a:solidFill>
                  <a:srgbClr val="C00000"/>
                </a:solidFill>
              </a:rPr>
              <a:t>(TESIS)</a:t>
            </a:r>
          </a:p>
        </p:txBody>
      </p:sp>
    </p:spTree>
    <p:extLst>
      <p:ext uri="{BB962C8B-B14F-4D97-AF65-F5344CB8AC3E}">
        <p14:creationId xmlns:p14="http://schemas.microsoft.com/office/powerpoint/2010/main" val="326066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14589"/>
            <a:ext cx="2880321" cy="3009859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5220072" y="1556792"/>
            <a:ext cx="3436842" cy="3960440"/>
            <a:chOff x="2730675" y="1352811"/>
            <a:chExt cx="4039165" cy="4890458"/>
          </a:xfrm>
        </p:grpSpPr>
        <p:pic>
          <p:nvPicPr>
            <p:cNvPr id="7" name="Imagen 6"/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30881" y="1352811"/>
              <a:ext cx="3938959" cy="4890458"/>
            </a:xfrm>
            <a:prstGeom prst="rect">
              <a:avLst/>
            </a:prstGeom>
          </p:spPr>
        </p:pic>
        <p:pic>
          <p:nvPicPr>
            <p:cNvPr id="8" name="Imagen 7"/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98"/>
            <a:stretch/>
          </p:blipFill>
          <p:spPr>
            <a:xfrm>
              <a:off x="2730675" y="5530318"/>
              <a:ext cx="2126880" cy="599123"/>
            </a:xfrm>
            <a:prstGeom prst="rect">
              <a:avLst/>
            </a:prstGeom>
          </p:spPr>
        </p:pic>
      </p:grpSp>
      <p:sp>
        <p:nvSpPr>
          <p:cNvPr id="9" name="Rectángulo 8"/>
          <p:cNvSpPr/>
          <p:nvPr/>
        </p:nvSpPr>
        <p:spPr>
          <a:xfrm>
            <a:off x="5796136" y="5661248"/>
            <a:ext cx="3220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ym typeface="Wingdings" panose="05000000000000000000" pitchFamily="2" charset="2"/>
              </a:rPr>
              <a:t>19 ciudades </a:t>
            </a:r>
            <a:r>
              <a:rPr lang="es-ES" dirty="0" smtClean="0">
                <a:sym typeface="Wingdings" panose="05000000000000000000" pitchFamily="2" charset="2"/>
              </a:rPr>
              <a:t>más pobladas </a:t>
            </a:r>
            <a:r>
              <a:rPr lang="es-ES" dirty="0">
                <a:sym typeface="Wingdings" panose="05000000000000000000" pitchFamily="2" charset="2"/>
              </a:rPr>
              <a:t>de Perú + Municipio de Moquegua.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77" y="3860601"/>
            <a:ext cx="3364979" cy="2454455"/>
          </a:xfrm>
          <a:prstGeom prst="rect">
            <a:avLst/>
          </a:prstGeom>
        </p:spPr>
      </p:pic>
      <p:sp>
        <p:nvSpPr>
          <p:cNvPr id="11" name="9 CuadroTexto"/>
          <p:cNvSpPr txBox="1"/>
          <p:nvPr/>
        </p:nvSpPr>
        <p:spPr>
          <a:xfrm>
            <a:off x="971600" y="188640"/>
            <a:ext cx="7056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C00000"/>
                </a:solidFill>
              </a:rPr>
              <a:t>Actividades de formación </a:t>
            </a:r>
            <a:r>
              <a:rPr lang="es-ES_tradnl" sz="3600" b="1" dirty="0" smtClean="0">
                <a:solidFill>
                  <a:srgbClr val="C00000"/>
                </a:solidFill>
              </a:rPr>
              <a:t>(TESIS)</a:t>
            </a:r>
          </a:p>
        </p:txBody>
      </p:sp>
    </p:spTree>
    <p:extLst>
      <p:ext uri="{BB962C8B-B14F-4D97-AF65-F5344CB8AC3E}">
        <p14:creationId xmlns:p14="http://schemas.microsoft.com/office/powerpoint/2010/main" val="347583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CuadroTexto"/>
          <p:cNvSpPr txBox="1"/>
          <p:nvPr/>
        </p:nvSpPr>
        <p:spPr>
          <a:xfrm>
            <a:off x="971600" y="188640"/>
            <a:ext cx="7056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C00000"/>
                </a:solidFill>
              </a:rPr>
              <a:t>Actividades de formación </a:t>
            </a:r>
            <a:r>
              <a:rPr lang="es-ES_tradnl" sz="3600" b="1" dirty="0" smtClean="0">
                <a:solidFill>
                  <a:srgbClr val="C00000"/>
                </a:solidFill>
              </a:rPr>
              <a:t>(TESIS)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5" y="1740399"/>
            <a:ext cx="3693220" cy="4085786"/>
          </a:xfrm>
          <a:prstGeom prst="rect">
            <a:avLst/>
          </a:prstGeom>
        </p:spPr>
      </p:pic>
      <p:pic>
        <p:nvPicPr>
          <p:cNvPr id="9" name="6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20" y="1844824"/>
            <a:ext cx="4463751" cy="1938468"/>
          </a:xfrm>
          <a:prstGeom prst="rect">
            <a:avLst/>
          </a:prstGeom>
        </p:spPr>
      </p:pic>
      <p:pic>
        <p:nvPicPr>
          <p:cNvPr id="10" name="8 Image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77072"/>
            <a:ext cx="4408597" cy="202841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187624" y="933908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En la actualidad, en proceso de migración hacía una plataforma definitiva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1907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CuadroTexto"/>
          <p:cNvSpPr txBox="1"/>
          <p:nvPr/>
        </p:nvSpPr>
        <p:spPr>
          <a:xfrm>
            <a:off x="971600" y="188640"/>
            <a:ext cx="7056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C00000"/>
                </a:solidFill>
              </a:rPr>
              <a:t>Actividades de formación </a:t>
            </a:r>
            <a:r>
              <a:rPr lang="es-ES_tradnl" sz="3600" b="1" dirty="0" smtClean="0">
                <a:solidFill>
                  <a:srgbClr val="C00000"/>
                </a:solidFill>
              </a:rPr>
              <a:t>(TESIS)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5" y="1740399"/>
            <a:ext cx="3693220" cy="4085786"/>
          </a:xfrm>
          <a:prstGeom prst="rect">
            <a:avLst/>
          </a:prstGeom>
        </p:spPr>
      </p:pic>
      <p:pic>
        <p:nvPicPr>
          <p:cNvPr id="9" name="6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20" y="1844824"/>
            <a:ext cx="4463751" cy="1938468"/>
          </a:xfrm>
          <a:prstGeom prst="rect">
            <a:avLst/>
          </a:prstGeom>
        </p:spPr>
      </p:pic>
      <p:pic>
        <p:nvPicPr>
          <p:cNvPr id="10" name="8 Image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77072"/>
            <a:ext cx="4408597" cy="202841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187624" y="933908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En la actualidad, en proceso de migración hacía una plataforma definitiva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08995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CuadroTexto"/>
          <p:cNvSpPr txBox="1"/>
          <p:nvPr/>
        </p:nvSpPr>
        <p:spPr>
          <a:xfrm>
            <a:off x="971600" y="188640"/>
            <a:ext cx="7056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C00000"/>
                </a:solidFill>
              </a:rPr>
              <a:t>Actividades de formación </a:t>
            </a:r>
            <a:r>
              <a:rPr lang="es-ES_tradnl" sz="3600" b="1" dirty="0" smtClean="0">
                <a:solidFill>
                  <a:srgbClr val="C00000"/>
                </a:solidFill>
              </a:rPr>
              <a:t>(TESIS)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1052736"/>
            <a:ext cx="6696744" cy="50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8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CuadroTexto"/>
          <p:cNvSpPr txBox="1"/>
          <p:nvPr/>
        </p:nvSpPr>
        <p:spPr>
          <a:xfrm>
            <a:off x="971600" y="188640"/>
            <a:ext cx="70567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C00000"/>
                </a:solidFill>
              </a:rPr>
              <a:t>Actividades de formación </a:t>
            </a:r>
          </a:p>
          <a:p>
            <a:pPr algn="ctr"/>
            <a:r>
              <a:rPr lang="es-ES_tradnl" sz="3600" b="1" dirty="0" smtClean="0">
                <a:solidFill>
                  <a:srgbClr val="C00000"/>
                </a:solidFill>
              </a:rPr>
              <a:t>(</a:t>
            </a:r>
            <a:r>
              <a:rPr lang="es-ES_tradnl" sz="2800" b="1" dirty="0" smtClean="0">
                <a:solidFill>
                  <a:srgbClr val="C00000"/>
                </a:solidFill>
              </a:rPr>
              <a:t>estancias y prácticas en laboratorios</a:t>
            </a:r>
            <a:r>
              <a:rPr lang="es-ES_tradnl" sz="3600" b="1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27584" y="1988840"/>
            <a:ext cx="7920880" cy="335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Estancias de estudiantes 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peruanos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los 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laboratorios de investigación del Grupo IDEA de la Universidad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Jaén (5).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Estancias de estudiantes españoles en el CER-UNI (1)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Estudiantes de pregrado y postgrado de la Universidad de Jaén 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de la UNI que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 realizado sus prácticas 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temas directamente relacionados con el 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proyecto (5).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Estudiantes del Programa de Prácticas de Cooperación al Desarrollo de la Universidad de Jaén (2)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9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27869"/>
            <a:ext cx="5158000" cy="2421034"/>
          </a:xfrm>
          <a:prstGeom prst="rect">
            <a:avLst/>
          </a:prstGeom>
        </p:spPr>
      </p:pic>
      <p:sp>
        <p:nvSpPr>
          <p:cNvPr id="8" name="9 CuadroTexto"/>
          <p:cNvSpPr txBox="1"/>
          <p:nvPr/>
        </p:nvSpPr>
        <p:spPr>
          <a:xfrm>
            <a:off x="971600" y="188640"/>
            <a:ext cx="7056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C00000"/>
                </a:solidFill>
              </a:rPr>
              <a:t>Difusión científico-técnica-divulgativa del proyecto</a:t>
            </a:r>
            <a:endParaRPr lang="es-ES_tradnl" sz="3600" b="1" dirty="0" smtClean="0">
              <a:solidFill>
                <a:srgbClr val="C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6096" y="4246727"/>
            <a:ext cx="3445750" cy="197599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9911" y="1680945"/>
            <a:ext cx="3332390" cy="228000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166" y="1512078"/>
            <a:ext cx="3419873" cy="256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50507" y="1772816"/>
            <a:ext cx="8151593" cy="2565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Memorias Técnicas- Comunicaciones- publicaciones 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carácter </a:t>
            </a:r>
            <a:r>
              <a:rPr lang="es-E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científico en congresos del sector de las energías renovables:</a:t>
            </a:r>
            <a:endParaRPr lang="es-E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Comunicaciones y conferencias plenarias en el SPES (12).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Comunicación a congresos internacionales en Europa (2).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Artículos en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revistas con índices de impacto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actualmente un artículo en revisión y dos en preparación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7050" y="4149080"/>
            <a:ext cx="8151593" cy="2170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Comunicaciones-publicaciones 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carácter </a:t>
            </a: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científico en congresos de áreas afines:</a:t>
            </a:r>
            <a:endParaRPr lang="es-E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Comunicaciones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CONIMERA (3).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Webinar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Red de Expertos en Energía de la AECID (1)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Congreso de BIOPTIMA (1) 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9 CuadroTexto"/>
          <p:cNvSpPr txBox="1"/>
          <p:nvPr/>
        </p:nvSpPr>
        <p:spPr>
          <a:xfrm>
            <a:off x="971600" y="188640"/>
            <a:ext cx="7056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C00000"/>
                </a:solidFill>
              </a:rPr>
              <a:t>Difusión científico - técnica – divulgativa del proyecto</a:t>
            </a:r>
            <a:endParaRPr lang="es-ES_tradnl" sz="36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40CDF4-EE8A-4A86-8FD0-8EE63E35C7FE}" type="slidenum">
              <a:rPr lang="es-ES" smtClean="0"/>
              <a:pPr/>
              <a:t>4</a:t>
            </a:fld>
            <a:endParaRPr lang="es-E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4000" b="1" dirty="0" smtClean="0">
                <a:solidFill>
                  <a:srgbClr val="990000"/>
                </a:solidFill>
              </a:rPr>
              <a:t>Presentación grupo IDEA</a:t>
            </a:r>
            <a:br>
              <a:rPr lang="es-ES" sz="4000" b="1" dirty="0" smtClean="0">
                <a:solidFill>
                  <a:srgbClr val="990000"/>
                </a:solidFill>
              </a:rPr>
            </a:br>
            <a:r>
              <a:rPr lang="es-ES" sz="2400" b="1" dirty="0" smtClean="0">
                <a:solidFill>
                  <a:srgbClr val="990000"/>
                </a:solidFill>
              </a:rPr>
              <a:t>Investigación y Desarrollo en Energía SOLAR 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161137"/>
            <a:ext cx="4444812" cy="377404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s-ES" sz="2000" dirty="0" smtClean="0">
                <a:solidFill>
                  <a:srgbClr val="990000"/>
                </a:solidFill>
              </a:rPr>
              <a:t>Grupo formado en 1989 al amparo del PAI.</a:t>
            </a:r>
          </a:p>
          <a:p>
            <a:pPr eaLnBrk="1" hangingPunct="1">
              <a:lnSpc>
                <a:spcPct val="80000"/>
              </a:lnSpc>
            </a:pPr>
            <a:endParaRPr lang="es-ES" sz="2000" dirty="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s-ES" sz="2000" dirty="0" smtClean="0">
                <a:solidFill>
                  <a:srgbClr val="990000"/>
                </a:solidFill>
              </a:rPr>
              <a:t>Actualmente compuesto por más de 40 miembros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sz="2000" dirty="0" smtClean="0">
                <a:solidFill>
                  <a:srgbClr val="990000"/>
                </a:solidFill>
              </a:rPr>
              <a:t>(</a:t>
            </a:r>
            <a:r>
              <a:rPr lang="es-ES" sz="1600" dirty="0" smtClean="0">
                <a:solidFill>
                  <a:srgbClr val="990000"/>
                </a:solidFill>
              </a:rPr>
              <a:t>Universidad de Málaga y Universidad de Jaén</a:t>
            </a:r>
            <a:r>
              <a:rPr lang="es-ES" sz="2000" dirty="0" smtClean="0">
                <a:solidFill>
                  <a:srgbClr val="990000"/>
                </a:solidFill>
              </a:rPr>
              <a:t>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sz="2000" dirty="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s-ES" sz="2000" dirty="0" smtClean="0">
                <a:solidFill>
                  <a:srgbClr val="990000"/>
                </a:solidFill>
              </a:rPr>
              <a:t>Multidisciplinar</a:t>
            </a:r>
            <a:r>
              <a:rPr lang="es-ES" sz="2000" dirty="0">
                <a:solidFill>
                  <a:srgbClr val="990000"/>
                </a:solidFill>
              </a:rPr>
              <a:t>:</a:t>
            </a:r>
            <a:r>
              <a:rPr lang="es-ES" sz="2000" dirty="0" smtClean="0">
                <a:solidFill>
                  <a:srgbClr val="990000"/>
                </a:solidFill>
              </a:rPr>
              <a:t> Profesores de diferentes áreas de conocimiento, personal contratado con cargo a proyectos y becarios de investigación. </a:t>
            </a:r>
          </a:p>
          <a:p>
            <a:pPr eaLnBrk="1" hangingPunct="1">
              <a:lnSpc>
                <a:spcPct val="80000"/>
              </a:lnSpc>
            </a:pPr>
            <a:endParaRPr lang="es-ES" sz="2000" dirty="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s-ES" sz="2000" dirty="0" smtClean="0">
                <a:solidFill>
                  <a:srgbClr val="990000"/>
                </a:solidFill>
              </a:rPr>
              <a:t>Relación con otros centros de investigación nacionales y extranjeros.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sz="2400" b="1" i="1" dirty="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400" dirty="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s-ES" sz="2400" dirty="0" smtClean="0">
              <a:solidFill>
                <a:srgbClr val="990000"/>
              </a:solidFill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5676875" y="1674101"/>
            <a:ext cx="3024683" cy="4668382"/>
            <a:chOff x="467545" y="1339488"/>
            <a:chExt cx="3415466" cy="5029702"/>
          </a:xfrm>
        </p:grpSpPr>
        <p:grpSp>
          <p:nvGrpSpPr>
            <p:cNvPr id="2" name="1 Grupo"/>
            <p:cNvGrpSpPr/>
            <p:nvPr/>
          </p:nvGrpSpPr>
          <p:grpSpPr>
            <a:xfrm>
              <a:off x="1331640" y="3499883"/>
              <a:ext cx="2160588" cy="2869307"/>
              <a:chOff x="539750" y="1428736"/>
              <a:chExt cx="3648075" cy="4581539"/>
            </a:xfrm>
          </p:grpSpPr>
          <p:pic>
            <p:nvPicPr>
              <p:cNvPr id="5125" name="Picture 5" descr="logouma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750" y="4581525"/>
                <a:ext cx="1381125" cy="1428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6" name="Picture 6" descr="ujaentranspa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0338" y="4292600"/>
                <a:ext cx="1487487" cy="158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28" name="Line 8"/>
              <p:cNvSpPr>
                <a:spLocks noChangeShapeType="1"/>
              </p:cNvSpPr>
              <p:nvPr/>
            </p:nvSpPr>
            <p:spPr bwMode="auto">
              <a:xfrm flipV="1">
                <a:off x="1331913" y="3716338"/>
                <a:ext cx="720725" cy="64770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29" name="Line 9"/>
              <p:cNvSpPr>
                <a:spLocks noChangeShapeType="1"/>
              </p:cNvSpPr>
              <p:nvPr/>
            </p:nvSpPr>
            <p:spPr bwMode="auto">
              <a:xfrm flipH="1" flipV="1">
                <a:off x="2700338" y="3716338"/>
                <a:ext cx="576262" cy="576262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pic>
            <p:nvPicPr>
              <p:cNvPr id="10" name="9 Imagen" descr="Logo Grupo IDEA -2.jp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0166" y="1428736"/>
                <a:ext cx="1571636" cy="2270140"/>
              </a:xfrm>
              <a:prstGeom prst="rect">
                <a:avLst/>
              </a:prstGeom>
            </p:spPr>
          </p:pic>
        </p:grpSp>
        <p:pic>
          <p:nvPicPr>
            <p:cNvPr id="11" name="1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5" y="1339488"/>
              <a:ext cx="3415466" cy="1429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3 Conector recto de flecha"/>
            <p:cNvCxnSpPr>
              <a:stCxn id="10" idx="0"/>
            </p:cNvCxnSpPr>
            <p:nvPr/>
          </p:nvCxnSpPr>
          <p:spPr>
            <a:xfrm flipV="1">
              <a:off x="2365854" y="2768973"/>
              <a:ext cx="0" cy="73091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13 Rectángulo"/>
          <p:cNvSpPr/>
          <p:nvPr/>
        </p:nvSpPr>
        <p:spPr>
          <a:xfrm>
            <a:off x="5632188" y="1674101"/>
            <a:ext cx="3174402" cy="1326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Picture 3"/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4168" y="1674102"/>
            <a:ext cx="2448271" cy="1279026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12843675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CuadroTexto"/>
          <p:cNvSpPr txBox="1"/>
          <p:nvPr/>
        </p:nvSpPr>
        <p:spPr>
          <a:xfrm>
            <a:off x="971600" y="188640"/>
            <a:ext cx="7056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solidFill>
                  <a:srgbClr val="C00000"/>
                </a:solidFill>
              </a:rPr>
              <a:t>Difusión científico - técnica – divulgativa del proyecto</a:t>
            </a:r>
            <a:endParaRPr lang="es-ES_tradnl" sz="3200" b="1" dirty="0" smtClean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453" y="2060848"/>
            <a:ext cx="6283076" cy="417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310775" y="1411846"/>
            <a:ext cx="6889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hlinkClick r:id="rId3"/>
              </a:rPr>
              <a:t>http://</a:t>
            </a:r>
            <a:r>
              <a:rPr lang="es-ES_tradnl" sz="1400" b="1" dirty="0" smtClean="0">
                <a:hlinkClick r:id="rId3"/>
              </a:rPr>
              <a:t>www.redes-medioambiente-aecid.org/index.php/listing/34/emergiendo-con-el-sol</a:t>
            </a:r>
            <a:endParaRPr lang="es-ES_tradnl" sz="1400" b="1" dirty="0" smtClean="0"/>
          </a:p>
          <a:p>
            <a:endParaRPr lang="es-ES_tradnl" sz="1400" b="1" dirty="0"/>
          </a:p>
        </p:txBody>
      </p:sp>
    </p:spTree>
    <p:extLst>
      <p:ext uri="{BB962C8B-B14F-4D97-AF65-F5344CB8AC3E}">
        <p14:creationId xmlns:p14="http://schemas.microsoft.com/office/powerpoint/2010/main" val="30781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7584" y="1656095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b="1" dirty="0">
                <a:solidFill>
                  <a:srgbClr val="FF0000"/>
                </a:solidFill>
              </a:rPr>
              <a:t>I SIMPOSIO DE UNIVERSIDADES NACIONALES  POR EL DESARROLLO SOSTENIBLE</a:t>
            </a:r>
          </a:p>
          <a:p>
            <a:pPr algn="ctr">
              <a:spcAft>
                <a:spcPts val="0"/>
              </a:spcAft>
            </a:pPr>
            <a:r>
              <a:rPr lang="es-ES_tradnl" sz="2000" b="1" dirty="0">
                <a:solidFill>
                  <a:srgbClr val="FF0000"/>
                </a:solidFill>
              </a:rPr>
              <a:t>-</a:t>
            </a:r>
            <a:r>
              <a:rPr lang="es-ES_tradnl" sz="2400" b="1" dirty="0">
                <a:solidFill>
                  <a:srgbClr val="FF0000"/>
                </a:solidFill>
              </a:rPr>
              <a:t>EMERGIENDO CON EL SOL-</a:t>
            </a:r>
            <a:endParaRPr lang="es-ES" sz="2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Google Drive UJA\AAA PERU\Viajes\2016 Viaje Noviembre\Fotos\IMG_07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596" y="2321990"/>
            <a:ext cx="3636404" cy="242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Google Drive UJA\AAA PERU\Viajes\2016 Viaje Noviembre\Fotos\IMG_072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94759"/>
            <a:ext cx="3510558" cy="234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Google Drive UJA\AAA PERU\Viajes\2016 Viaje Noviembre\Fotos\IMG_159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32417"/>
            <a:ext cx="4248472" cy="222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9 CuadroTexto"/>
          <p:cNvSpPr txBox="1"/>
          <p:nvPr/>
        </p:nvSpPr>
        <p:spPr>
          <a:xfrm>
            <a:off x="971600" y="332656"/>
            <a:ext cx="7056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C00000"/>
                </a:solidFill>
              </a:rPr>
              <a:t>Apoyo a otras universidades del PERÚ</a:t>
            </a:r>
            <a:endParaRPr lang="es-ES_tradnl" sz="36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911" y="1556792"/>
            <a:ext cx="3528393" cy="4459890"/>
          </a:xfrm>
          <a:prstGeom prst="rect">
            <a:avLst/>
          </a:prstGeom>
          <a:ln w="28575">
            <a:solidFill>
              <a:srgbClr val="009900"/>
            </a:solidFill>
          </a:ln>
        </p:spPr>
      </p:pic>
      <p:sp>
        <p:nvSpPr>
          <p:cNvPr id="3" name="2 CuadroTexto"/>
          <p:cNvSpPr txBox="1"/>
          <p:nvPr/>
        </p:nvSpPr>
        <p:spPr>
          <a:xfrm>
            <a:off x="5142858" y="1196752"/>
            <a:ext cx="3168352" cy="4893647"/>
          </a:xfrm>
          <a:prstGeom prst="rect">
            <a:avLst/>
          </a:prstGeom>
          <a:solidFill>
            <a:srgbClr val="99FF33"/>
          </a:solidFill>
          <a:ln w="28575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33CC"/>
                </a:solidFill>
              </a:rPr>
              <a:t>UNIVERSIDADES PÚBLICAS</a:t>
            </a:r>
          </a:p>
          <a:p>
            <a:pPr algn="ctr"/>
            <a:r>
              <a:rPr lang="es-ES" b="1" dirty="0" smtClean="0">
                <a:solidFill>
                  <a:srgbClr val="0033CC"/>
                </a:solidFill>
              </a:rPr>
              <a:t>ASISTENTES AL I SIMPOSIO</a:t>
            </a:r>
          </a:p>
          <a:p>
            <a:pPr algn="ctr"/>
            <a:r>
              <a:rPr lang="es-ES" b="1" dirty="0" smtClean="0">
                <a:solidFill>
                  <a:srgbClr val="0033CC"/>
                </a:solidFill>
              </a:rPr>
              <a:t>UNI, 09 y 10/nov./2016</a:t>
            </a:r>
          </a:p>
          <a:p>
            <a:pPr algn="ctr"/>
            <a:endParaRPr lang="es-ES" b="1" dirty="0" smtClean="0">
              <a:solidFill>
                <a:prstClr val="black"/>
              </a:solidFill>
            </a:endParaRPr>
          </a:p>
          <a:p>
            <a:pPr marL="342900" indent="-342900" algn="just">
              <a:buFontTx/>
              <a:buAutoNum type="arabicPeriod"/>
            </a:pPr>
            <a:r>
              <a:rPr lang="es-ES" sz="1600" b="1" dirty="0" smtClean="0">
                <a:solidFill>
                  <a:prstClr val="black"/>
                </a:solidFill>
              </a:rPr>
              <a:t>De Piura</a:t>
            </a:r>
          </a:p>
          <a:p>
            <a:pPr marL="342900" indent="-342900" algn="just">
              <a:buFontTx/>
              <a:buAutoNum type="arabicPeriod"/>
            </a:pPr>
            <a:r>
              <a:rPr lang="es-ES" sz="1600" b="1" dirty="0" smtClean="0">
                <a:solidFill>
                  <a:prstClr val="black"/>
                </a:solidFill>
              </a:rPr>
              <a:t>De </a:t>
            </a:r>
            <a:r>
              <a:rPr lang="es-ES" sz="1600" b="1" dirty="0">
                <a:solidFill>
                  <a:prstClr val="black"/>
                </a:solidFill>
              </a:rPr>
              <a:t>J</a:t>
            </a:r>
            <a:r>
              <a:rPr lang="es-ES" sz="1600" b="1" dirty="0" smtClean="0">
                <a:solidFill>
                  <a:prstClr val="black"/>
                </a:solidFill>
              </a:rPr>
              <a:t>aén</a:t>
            </a:r>
          </a:p>
          <a:p>
            <a:pPr marL="342900" indent="-342900" algn="just">
              <a:buFontTx/>
              <a:buAutoNum type="arabicPeriod"/>
            </a:pPr>
            <a:r>
              <a:rPr lang="es-ES" sz="1600" b="1" dirty="0" smtClean="0">
                <a:solidFill>
                  <a:prstClr val="black"/>
                </a:solidFill>
              </a:rPr>
              <a:t>Toribio Rodríguez de Mendoza</a:t>
            </a:r>
          </a:p>
          <a:p>
            <a:pPr marL="342900" indent="-342900" algn="just">
              <a:buFontTx/>
              <a:buAutoNum type="arabicPeriod"/>
            </a:pPr>
            <a:r>
              <a:rPr lang="es-ES" sz="1600" b="1" dirty="0" smtClean="0">
                <a:solidFill>
                  <a:prstClr val="black"/>
                </a:solidFill>
              </a:rPr>
              <a:t>De San Martín</a:t>
            </a:r>
          </a:p>
          <a:p>
            <a:pPr marL="342900" indent="-342900" algn="just">
              <a:buFontTx/>
              <a:buAutoNum type="arabicPeriod"/>
            </a:pPr>
            <a:r>
              <a:rPr lang="es-ES" sz="1600" b="1" dirty="0" smtClean="0">
                <a:solidFill>
                  <a:prstClr val="black"/>
                </a:solidFill>
              </a:rPr>
              <a:t>Santiago Antúnez de </a:t>
            </a:r>
            <a:r>
              <a:rPr lang="es-ES" sz="1600" b="1" dirty="0" err="1" smtClean="0">
                <a:solidFill>
                  <a:prstClr val="black"/>
                </a:solidFill>
              </a:rPr>
              <a:t>Mayolo</a:t>
            </a:r>
            <a:endParaRPr lang="es-ES" sz="1600" b="1" dirty="0" smtClean="0">
              <a:solidFill>
                <a:prstClr val="black"/>
              </a:solidFill>
            </a:endParaRPr>
          </a:p>
          <a:p>
            <a:pPr marL="342900" indent="-342900" algn="just">
              <a:buFontTx/>
              <a:buAutoNum type="arabicPeriod"/>
            </a:pPr>
            <a:r>
              <a:rPr lang="es-ES" sz="1600" b="1" dirty="0" err="1" smtClean="0">
                <a:solidFill>
                  <a:prstClr val="black"/>
                </a:solidFill>
              </a:rPr>
              <a:t>Hermilio</a:t>
            </a:r>
            <a:r>
              <a:rPr lang="es-ES" sz="1600" b="1" dirty="0" smtClean="0">
                <a:solidFill>
                  <a:prstClr val="black"/>
                </a:solidFill>
              </a:rPr>
              <a:t> </a:t>
            </a:r>
            <a:r>
              <a:rPr lang="es-ES" sz="1600" b="1" dirty="0" err="1" smtClean="0">
                <a:solidFill>
                  <a:prstClr val="black"/>
                </a:solidFill>
              </a:rPr>
              <a:t>Valdizán</a:t>
            </a:r>
            <a:endParaRPr lang="es-ES" sz="1600" b="1" dirty="0" smtClean="0">
              <a:solidFill>
                <a:prstClr val="black"/>
              </a:solidFill>
            </a:endParaRPr>
          </a:p>
          <a:p>
            <a:pPr marL="342900" indent="-342900" algn="just">
              <a:buFontTx/>
              <a:buAutoNum type="arabicPeriod"/>
            </a:pPr>
            <a:r>
              <a:rPr lang="es-ES" sz="1600" b="1" dirty="0" smtClean="0">
                <a:solidFill>
                  <a:prstClr val="black"/>
                </a:solidFill>
              </a:rPr>
              <a:t>De Tingo María</a:t>
            </a:r>
          </a:p>
          <a:p>
            <a:pPr marL="342900" indent="-342900" algn="just">
              <a:buFontTx/>
              <a:buAutoNum type="arabicPeriod"/>
            </a:pPr>
            <a:r>
              <a:rPr lang="es-ES" sz="1600" b="1" dirty="0" smtClean="0">
                <a:solidFill>
                  <a:prstClr val="black"/>
                </a:solidFill>
              </a:rPr>
              <a:t>Del Centro del Perú</a:t>
            </a:r>
          </a:p>
          <a:p>
            <a:pPr marL="342900" indent="-342900" algn="just">
              <a:buFontTx/>
              <a:buAutoNum type="arabicPeriod"/>
            </a:pPr>
            <a:r>
              <a:rPr lang="es-ES" sz="1600" b="1" dirty="0" smtClean="0">
                <a:solidFill>
                  <a:prstClr val="black"/>
                </a:solidFill>
              </a:rPr>
              <a:t>Nacional de Ingeniería</a:t>
            </a:r>
          </a:p>
          <a:p>
            <a:pPr marL="342900" indent="-342900" algn="just">
              <a:buFontTx/>
              <a:buAutoNum type="arabicPeriod"/>
            </a:pPr>
            <a:r>
              <a:rPr lang="es-ES" sz="1600" b="1" dirty="0" smtClean="0">
                <a:solidFill>
                  <a:prstClr val="black"/>
                </a:solidFill>
              </a:rPr>
              <a:t>De Huancavelica</a:t>
            </a:r>
          </a:p>
          <a:p>
            <a:pPr marL="342900" indent="-342900" algn="just">
              <a:buFontTx/>
              <a:buAutoNum type="arabicPeriod"/>
            </a:pPr>
            <a:r>
              <a:rPr lang="es-ES" sz="1600" b="1" dirty="0" smtClean="0">
                <a:solidFill>
                  <a:prstClr val="black"/>
                </a:solidFill>
              </a:rPr>
              <a:t>San Antonio de Abad</a:t>
            </a:r>
          </a:p>
          <a:p>
            <a:pPr marL="342900" indent="-342900" algn="just">
              <a:buFontTx/>
              <a:buAutoNum type="arabicPeriod"/>
            </a:pPr>
            <a:r>
              <a:rPr lang="es-ES" sz="1600" b="1" dirty="0" smtClean="0">
                <a:solidFill>
                  <a:prstClr val="black"/>
                </a:solidFill>
              </a:rPr>
              <a:t>De Juliaca</a:t>
            </a:r>
          </a:p>
          <a:p>
            <a:pPr marL="342900" indent="-342900" algn="just">
              <a:buFontTx/>
              <a:buAutoNum type="arabicPeriod"/>
            </a:pPr>
            <a:r>
              <a:rPr lang="es-ES" sz="1600" b="1" dirty="0" smtClean="0">
                <a:solidFill>
                  <a:prstClr val="black"/>
                </a:solidFill>
              </a:rPr>
              <a:t>San Agustín </a:t>
            </a:r>
          </a:p>
          <a:p>
            <a:pPr marL="342900" indent="-342900" algn="just">
              <a:buFontTx/>
              <a:buAutoNum type="arabicPeriod"/>
            </a:pPr>
            <a:r>
              <a:rPr lang="es-ES" sz="1600" b="1" dirty="0" smtClean="0">
                <a:solidFill>
                  <a:prstClr val="black"/>
                </a:solidFill>
              </a:rPr>
              <a:t>Jorge Basadre </a:t>
            </a:r>
            <a:r>
              <a:rPr lang="es-ES" sz="1600" b="1" dirty="0" err="1" smtClean="0">
                <a:solidFill>
                  <a:prstClr val="black"/>
                </a:solidFill>
              </a:rPr>
              <a:t>Groman</a:t>
            </a:r>
            <a:endParaRPr lang="es-ES" sz="1600" b="1" dirty="0" smtClean="0">
              <a:solidFill>
                <a:prstClr val="black"/>
              </a:solidFill>
            </a:endParaRPr>
          </a:p>
          <a:p>
            <a:pPr marL="342900" indent="-342900" algn="just">
              <a:buFontTx/>
              <a:buAutoNum type="arabicPeriod"/>
            </a:pPr>
            <a:r>
              <a:rPr lang="es-ES" sz="1600" b="1" dirty="0" smtClean="0">
                <a:solidFill>
                  <a:prstClr val="black"/>
                </a:solidFill>
              </a:rPr>
              <a:t>De Moquegua</a:t>
            </a:r>
            <a:endParaRPr lang="es-ES" sz="1600" b="1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03648" y="116632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b="1" dirty="0">
                <a:solidFill>
                  <a:srgbClr val="FF0000"/>
                </a:solidFill>
              </a:rPr>
              <a:t>I SIMPOSIO DE UNIVERSIDADES NACIONALES  POR EL DESARROLLO SOSTENIBLE</a:t>
            </a:r>
          </a:p>
          <a:p>
            <a:pPr algn="ctr">
              <a:spcAft>
                <a:spcPts val="0"/>
              </a:spcAft>
            </a:pPr>
            <a:r>
              <a:rPr lang="es-ES_tradnl" sz="2000" b="1" dirty="0">
                <a:solidFill>
                  <a:srgbClr val="FF0000"/>
                </a:solidFill>
              </a:rPr>
              <a:t>-</a:t>
            </a:r>
            <a:r>
              <a:rPr lang="es-ES_tradnl" sz="2400" b="1" dirty="0">
                <a:solidFill>
                  <a:srgbClr val="FF0000"/>
                </a:solidFill>
              </a:rPr>
              <a:t>EMERGIENDO CON EL SOL-</a:t>
            </a:r>
            <a:endParaRPr lang="es-E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CuadroTexto"/>
          <p:cNvSpPr txBox="1"/>
          <p:nvPr/>
        </p:nvSpPr>
        <p:spPr>
          <a:xfrm>
            <a:off x="971600" y="332656"/>
            <a:ext cx="7056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C00000"/>
                </a:solidFill>
              </a:rPr>
              <a:t>Apoyo a otras universidades del PERÚ</a:t>
            </a:r>
            <a:endParaRPr lang="es-ES_tradnl" sz="3600" b="1" dirty="0" smtClean="0">
              <a:solidFill>
                <a:srgbClr val="C0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27584" y="1916832"/>
            <a:ext cx="806489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Firmados tres convenios de cooperación científico-académica entre la Universidad de Jaén y:</a:t>
            </a:r>
          </a:p>
          <a:p>
            <a:endParaRPr lang="es-ES" sz="24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rgbClr val="FF0000"/>
                </a:solidFill>
              </a:rPr>
              <a:t>Universidad Nacional Toribio Rodríguez de Mendoza de Amazonas</a:t>
            </a:r>
            <a:r>
              <a:rPr lang="es-ES" dirty="0" smtClean="0">
                <a:solidFill>
                  <a:srgbClr val="FF0000"/>
                </a:solidFill>
              </a:rPr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Dr. Miguel Barrena, Coordinador del Proyecto PROCICEA</a:t>
            </a:r>
            <a:r>
              <a:rPr lang="es-ES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rgbClr val="FF0000"/>
                </a:solidFill>
              </a:rPr>
              <a:t>Universidad Nacional de Juliaca.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Mg. Norman Beltrán, Puesta en marcha SFCR-3kW.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Dr. Jorge </a:t>
            </a:r>
            <a:r>
              <a:rPr lang="es-ES" sz="2000" dirty="0" err="1" smtClean="0"/>
              <a:t>Aranibar</a:t>
            </a:r>
            <a:r>
              <a:rPr lang="es-ES" sz="2000" dirty="0" smtClean="0"/>
              <a:t>, Refuerzo institucional de la Universidad.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rgbClr val="FF0000"/>
                </a:solidFill>
              </a:rPr>
              <a:t>Pontificia Universidad Católica del Perú.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Dr. </a:t>
            </a:r>
            <a:r>
              <a:rPr lang="es-ES" sz="2000" dirty="0"/>
              <a:t>Amaru </a:t>
            </a:r>
            <a:r>
              <a:rPr lang="es-ES" sz="2000" dirty="0" err="1" smtClean="0"/>
              <a:t>Tofflinger</a:t>
            </a:r>
            <a:r>
              <a:rPr lang="es-ES" sz="2000" dirty="0" smtClean="0"/>
              <a:t>, Grupo de Ciencias de los Materiales.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Proyectos conjuntos al CONCYTED (</a:t>
            </a:r>
            <a:r>
              <a:rPr lang="es-ES" sz="2000" u="sng" dirty="0" smtClean="0"/>
              <a:t>2 concedidos</a:t>
            </a:r>
            <a:r>
              <a:rPr lang="es-ES" sz="2000" dirty="0" smtClean="0"/>
              <a:t>).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Publicaciones científicas relacionadas con el modelado de tecnologías y sistemas.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60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CuadroTexto"/>
          <p:cNvSpPr txBox="1"/>
          <p:nvPr/>
        </p:nvSpPr>
        <p:spPr>
          <a:xfrm>
            <a:off x="1005880" y="27856"/>
            <a:ext cx="7056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C00000"/>
                </a:solidFill>
              </a:rPr>
              <a:t>Apoyo a otras universidades del PERÚ. </a:t>
            </a:r>
            <a:r>
              <a:rPr lang="es-ES_tradnl" sz="3200" b="1" u="sng" dirty="0" smtClean="0">
                <a:solidFill>
                  <a:srgbClr val="C00000"/>
                </a:solidFill>
              </a:rPr>
              <a:t>Universidad Nacional de Juliaca</a:t>
            </a:r>
            <a:endParaRPr lang="es-ES_tradnl" sz="2800" b="1" u="sng" dirty="0" smtClean="0">
              <a:solidFill>
                <a:srgbClr val="C0000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00" y="3789040"/>
            <a:ext cx="3227851" cy="2420888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58" y="4005063"/>
            <a:ext cx="3168353" cy="237626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4" y="1110212"/>
            <a:ext cx="3498684" cy="233245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268760"/>
            <a:ext cx="4296477" cy="286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CuadroTexto"/>
          <p:cNvSpPr txBox="1"/>
          <p:nvPr/>
        </p:nvSpPr>
        <p:spPr>
          <a:xfrm>
            <a:off x="1005880" y="27856"/>
            <a:ext cx="7056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C00000"/>
                </a:solidFill>
              </a:rPr>
              <a:t>Apoyo a otras universidades del PERÚ. </a:t>
            </a:r>
            <a:r>
              <a:rPr lang="es-ES_tradnl" sz="2400" b="1" u="sng" dirty="0">
                <a:solidFill>
                  <a:srgbClr val="C00000"/>
                </a:solidFill>
              </a:rPr>
              <a:t>Universidad Nacional Toribio Rodríguez de Mendoza (UNTRM) de Amazonas</a:t>
            </a:r>
            <a:endParaRPr lang="es-ES_tradnl" sz="2000" b="1" u="sng" dirty="0" smtClean="0">
              <a:solidFill>
                <a:srgbClr val="C0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80" y="1412776"/>
            <a:ext cx="3611894" cy="27089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4032448" cy="302433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789040"/>
            <a:ext cx="3384376" cy="253828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93096"/>
            <a:ext cx="2747797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CuadroTexto"/>
          <p:cNvSpPr txBox="1"/>
          <p:nvPr/>
        </p:nvSpPr>
        <p:spPr>
          <a:xfrm>
            <a:off x="1005880" y="27856"/>
            <a:ext cx="7056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C00000"/>
                </a:solidFill>
              </a:rPr>
              <a:t>Apoyo a otras universidades del PERÚ. </a:t>
            </a:r>
            <a:endParaRPr lang="es-ES_tradnl" sz="2400" b="1" u="sng" dirty="0">
              <a:solidFill>
                <a:srgbClr val="C00000"/>
              </a:solidFill>
            </a:endParaRPr>
          </a:p>
          <a:p>
            <a:pPr algn="ctr"/>
            <a:r>
              <a:rPr lang="es-ES_tradnl" sz="2400" b="1" u="sng" dirty="0" smtClean="0">
                <a:solidFill>
                  <a:srgbClr val="C00000"/>
                </a:solidFill>
              </a:rPr>
              <a:t>Pontificia Universidad Católica del Perú (PUCP)</a:t>
            </a:r>
            <a:endParaRPr lang="es-ES_tradnl" sz="2000" b="1" u="sng" dirty="0" smtClean="0">
              <a:solidFill>
                <a:srgbClr val="C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80" y="1124744"/>
            <a:ext cx="3676780" cy="39330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700808"/>
            <a:ext cx="3480493" cy="3914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9552" y="537321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DOS proyectos concedidos con una financiación externa de 850.000 Soles Peruanos (240,000 €)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656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1506" y="179929"/>
            <a:ext cx="6336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C00000"/>
                </a:solidFill>
              </a:rPr>
              <a:t>La línea de futuro…..</a:t>
            </a:r>
            <a:endParaRPr lang="es-ES_tradnl" sz="3200" b="1" dirty="0">
              <a:solidFill>
                <a:srgbClr val="C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69571" y="764704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i="1" dirty="0" smtClean="0">
                <a:solidFill>
                  <a:srgbClr val="0000FF"/>
                </a:solidFill>
                <a:ea typeface="Calibri"/>
                <a:cs typeface="Times New Roman"/>
              </a:rPr>
              <a:t> Creación de una RED NACIONAL DE INSTITUCIONES ACADÉMICAS en el Perú (</a:t>
            </a:r>
            <a:r>
              <a:rPr lang="es-ES" sz="20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 y por qué no en Iberoamérica</a:t>
            </a:r>
            <a:r>
              <a:rPr lang="es-ES" sz="2000" b="1" i="1" dirty="0" smtClean="0">
                <a:solidFill>
                  <a:srgbClr val="0000FF"/>
                </a:solidFill>
                <a:ea typeface="Calibri"/>
                <a:cs typeface="Times New Roman"/>
              </a:rPr>
              <a:t>) capaz de generar una masa crítica de profesionales competitivos para el diseño, instalación,  monitorización y evaluación de SFCR, respaldada por una infraestructura de experimentación a nivel nacional y de prospectiva regional.</a:t>
            </a:r>
            <a:endParaRPr lang="es-ES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Google Drive UJA\AAA PERU\Viajes\2016 Viaje Noviembre\Fotos\IMG_159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49405"/>
            <a:ext cx="6419665" cy="336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2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1506" y="179929"/>
            <a:ext cx="6336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C00000"/>
                </a:solidFill>
              </a:rPr>
              <a:t>La línea de futuro…..</a:t>
            </a:r>
          </a:p>
          <a:p>
            <a:pPr algn="ctr"/>
            <a:r>
              <a:rPr lang="es-ES_tradnl" sz="3200" b="1" dirty="0" smtClean="0">
                <a:solidFill>
                  <a:srgbClr val="C00000"/>
                </a:solidFill>
              </a:rPr>
              <a:t>CONTINUAR CON LA DIFUSIÓN</a:t>
            </a:r>
            <a:endParaRPr lang="es-ES_tradnl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8253955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15616" y="1412776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>
                <a:hlinkClick r:id="rId3"/>
              </a:rPr>
              <a:t>http://cer.uni.edu.pe/index.php/project/emergiendo-con-el-sol-cooperacion-espana-peru</a:t>
            </a:r>
            <a:r>
              <a:rPr lang="es-ES_tradnl" sz="2400" dirty="0" smtClean="0">
                <a:hlinkClick r:id="rId3"/>
              </a:rPr>
              <a:t>/</a:t>
            </a:r>
            <a:endParaRPr lang="es-ES_tradnl" sz="2400" dirty="0" smtClean="0"/>
          </a:p>
          <a:p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42832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CuadroTexto"/>
          <p:cNvSpPr txBox="1"/>
          <p:nvPr/>
        </p:nvSpPr>
        <p:spPr>
          <a:xfrm>
            <a:off x="971600" y="332656"/>
            <a:ext cx="7056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C00000"/>
                </a:solidFill>
              </a:rPr>
              <a:t>Y después de marzo de 2018….?</a:t>
            </a:r>
            <a:endParaRPr lang="es-ES_tradnl" sz="4000" b="1" dirty="0">
              <a:solidFill>
                <a:srgbClr val="C00000"/>
              </a:solidFill>
            </a:endParaRPr>
          </a:p>
          <a:p>
            <a:pPr algn="ctr"/>
            <a:r>
              <a:rPr lang="es-ES_tradnl" sz="4000" b="1" dirty="0" smtClean="0">
                <a:solidFill>
                  <a:srgbClr val="C00000"/>
                </a:solidFill>
              </a:rPr>
              <a:t>El papel de la AACID - UJA</a:t>
            </a:r>
            <a:endParaRPr lang="es-ES_tradnl" sz="3600" b="1" dirty="0" smtClean="0">
              <a:solidFill>
                <a:srgbClr val="C0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37453" y="1916832"/>
            <a:ext cx="8064896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b="1" dirty="0" smtClean="0"/>
              <a:t>Continuación de los trabajos científico – académicos emprendidos con la UNI y resto de actores directamente implicados en el proyecto o con los que ya tenemos una relación estable.</a:t>
            </a:r>
            <a:endParaRPr lang="es-ES" sz="20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b="1" dirty="0" smtClean="0"/>
              <a:t>Búsqueda y apoyo a posibles nuevos socios estratégicos en el país.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FFFF00"/>
                </a:solidFill>
              </a:rPr>
              <a:t>Universidades que necesiten de nuestro apoyo o servicios.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FFFF00"/>
                </a:solidFill>
              </a:rPr>
              <a:t>Proyectos técnicos con empresas del sector</a:t>
            </a:r>
            <a:r>
              <a:rPr lang="es-ES" sz="2400" dirty="0" smtClean="0"/>
              <a:t>.</a:t>
            </a:r>
            <a:endParaRPr lang="es-ES" sz="20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3200" b="1" dirty="0" smtClean="0"/>
              <a:t>¿La Universidad de JAÉN como </a:t>
            </a:r>
            <a:r>
              <a:rPr lang="es-ES" sz="3200" b="1" u="sng" dirty="0" smtClean="0"/>
              <a:t>REFERENTE</a:t>
            </a:r>
            <a:r>
              <a:rPr lang="es-ES" sz="3200" b="1" dirty="0" smtClean="0"/>
              <a:t>  y </a:t>
            </a:r>
            <a:r>
              <a:rPr lang="es-ES" sz="3200" b="1" u="sng" dirty="0" smtClean="0"/>
              <a:t>AUSPICIADOR</a:t>
            </a:r>
            <a:r>
              <a:rPr lang="es-ES" sz="3200" b="1" dirty="0" smtClean="0"/>
              <a:t> de la tecnología en el PERÚ?</a:t>
            </a:r>
          </a:p>
        </p:txBody>
      </p:sp>
    </p:spTree>
    <p:extLst>
      <p:ext uri="{BB962C8B-B14F-4D97-AF65-F5344CB8AC3E}">
        <p14:creationId xmlns:p14="http://schemas.microsoft.com/office/powerpoint/2010/main" val="36241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7E05BE-3A4C-4CB3-A9B5-6EA3EF88CECB}" type="slidenum">
              <a:rPr lang="es-ES" smtClean="0"/>
              <a:pPr/>
              <a:t>5</a:t>
            </a:fld>
            <a:endParaRPr lang="es-E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332656"/>
            <a:ext cx="6624736" cy="993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4000" b="1" dirty="0" smtClean="0">
                <a:solidFill>
                  <a:srgbClr val="990000"/>
                </a:solidFill>
              </a:rPr>
              <a:t>Grupo IDEA</a:t>
            </a:r>
            <a:br>
              <a:rPr lang="es-ES" sz="4000" b="1" dirty="0" smtClean="0">
                <a:solidFill>
                  <a:srgbClr val="990000"/>
                </a:solidFill>
              </a:rPr>
            </a:br>
            <a:r>
              <a:rPr lang="es-ES" sz="3600" b="1" dirty="0" smtClean="0">
                <a:solidFill>
                  <a:srgbClr val="990000"/>
                </a:solidFill>
              </a:rPr>
              <a:t>Líneas de trabajo e investigación </a:t>
            </a:r>
          </a:p>
        </p:txBody>
      </p:sp>
      <p:sp>
        <p:nvSpPr>
          <p:cNvPr id="614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52348" y="1772816"/>
            <a:ext cx="8172450" cy="4319588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s-ES" sz="3300" b="1" dirty="0" smtClean="0">
                <a:solidFill>
                  <a:schemeClr val="tx2">
                    <a:lumMod val="50000"/>
                  </a:schemeClr>
                </a:solidFill>
              </a:rPr>
              <a:t>INGENIERÍA DE LOS SISTEMAS FOTOVOLTAICOS</a:t>
            </a:r>
            <a:r>
              <a:rPr lang="es-ES" sz="3300" dirty="0" smtClean="0">
                <a:solidFill>
                  <a:srgbClr val="FF0000"/>
                </a:solidFill>
              </a:rPr>
              <a:t>.</a:t>
            </a:r>
          </a:p>
          <a:p>
            <a:pPr lvl="1" eaLnBrk="1" hangingPunct="1"/>
            <a:r>
              <a:rPr lang="es-ES" sz="2000" b="1" dirty="0" smtClean="0"/>
              <a:t>Proyectos de investigación (Europeos, Plan nacional, </a:t>
            </a:r>
            <a:r>
              <a:rPr lang="es-ES" sz="2000" b="1" dirty="0" err="1" smtClean="0"/>
              <a:t>etc</a:t>
            </a:r>
            <a:r>
              <a:rPr lang="es-ES" sz="2000" b="1" dirty="0" smtClean="0"/>
              <a:t>,…relacionados con</a:t>
            </a:r>
            <a:r>
              <a:rPr lang="es-ES" sz="2000" dirty="0" smtClean="0"/>
              <a:t>):</a:t>
            </a:r>
          </a:p>
          <a:p>
            <a:pPr lvl="2" eaLnBrk="1" hangingPunct="1"/>
            <a:r>
              <a:rPr lang="es-ES" sz="1800" dirty="0" smtClean="0"/>
              <a:t>Generación de energía convencional con tecnología FV.</a:t>
            </a:r>
          </a:p>
          <a:p>
            <a:pPr lvl="2" eaLnBrk="1" hangingPunct="1"/>
            <a:r>
              <a:rPr lang="es-ES" sz="1800" dirty="0" smtClean="0"/>
              <a:t>Módulos FV de capa delgada.</a:t>
            </a:r>
          </a:p>
          <a:p>
            <a:pPr lvl="2" eaLnBrk="1" hangingPunct="1"/>
            <a:r>
              <a:rPr lang="es-ES" sz="1800" dirty="0" smtClean="0"/>
              <a:t>Concentración FV.</a:t>
            </a:r>
          </a:p>
          <a:p>
            <a:pPr lvl="2" eaLnBrk="1" hangingPunct="1"/>
            <a:r>
              <a:rPr lang="es-ES" sz="1800" dirty="0" smtClean="0"/>
              <a:t>Tecnología FV aplicada a la edificación sostenible.</a:t>
            </a:r>
          </a:p>
          <a:p>
            <a:pPr lvl="1" eaLnBrk="1" hangingPunct="1"/>
            <a:r>
              <a:rPr lang="es-ES" sz="2000" b="1" dirty="0" smtClean="0"/>
              <a:t>Contratos de transferencia de tecnología:</a:t>
            </a:r>
          </a:p>
          <a:p>
            <a:pPr lvl="2" eaLnBrk="1" hangingPunct="1"/>
            <a:r>
              <a:rPr lang="es-ES" sz="1800" dirty="0" smtClean="0"/>
              <a:t>Caracterización eléctrica de componentes (</a:t>
            </a:r>
            <a:r>
              <a:rPr lang="es-ES" sz="1400" dirty="0" smtClean="0"/>
              <a:t>laboratorio en UMA y UJA</a:t>
            </a:r>
            <a:r>
              <a:rPr lang="es-ES" sz="1800" dirty="0" smtClean="0"/>
              <a:t>)</a:t>
            </a:r>
          </a:p>
          <a:p>
            <a:pPr lvl="2" eaLnBrk="1" hangingPunct="1"/>
            <a:r>
              <a:rPr lang="es-ES" sz="1800" dirty="0" smtClean="0"/>
              <a:t>Monitorización de Instalaciones FV.</a:t>
            </a:r>
          </a:p>
          <a:p>
            <a:pPr lvl="2" eaLnBrk="1" hangingPunct="1"/>
            <a:r>
              <a:rPr lang="es-ES" sz="1800" dirty="0" smtClean="0"/>
              <a:t>Control de calidad y Auditoría de sistemas FV.</a:t>
            </a:r>
          </a:p>
          <a:p>
            <a:pPr lvl="2" eaLnBrk="1" hangingPunct="1"/>
            <a:r>
              <a:rPr lang="es-ES" sz="1800" dirty="0" smtClean="0"/>
              <a:t>Ingeniería, asesoría, etc…</a:t>
            </a:r>
          </a:p>
          <a:p>
            <a:pPr lvl="1" eaLnBrk="1" hangingPunct="1"/>
            <a:r>
              <a:rPr lang="es-ES" b="1" dirty="0" smtClean="0">
                <a:solidFill>
                  <a:srgbClr val="FF0000"/>
                </a:solidFill>
              </a:rPr>
              <a:t>Cooperación científica para el desarrollo y transferencia:</a:t>
            </a:r>
            <a:r>
              <a:rPr lang="es-ES" b="1" dirty="0" smtClean="0"/>
              <a:t> </a:t>
            </a:r>
          </a:p>
          <a:p>
            <a:pPr marL="457200" lvl="1" indent="0" eaLnBrk="1" hangingPunct="1">
              <a:buNone/>
            </a:pPr>
            <a:r>
              <a:rPr lang="es-ES" sz="2400" dirty="0" smtClean="0">
                <a:solidFill>
                  <a:srgbClr val="FF0000"/>
                </a:solidFill>
              </a:rPr>
              <a:t>Bolivia, Brasil, Argentina, Guatemala, El Salvador, Panamá, Uruguay,…</a:t>
            </a:r>
          </a:p>
          <a:p>
            <a:pPr lvl="1" eaLnBrk="1" hangingPunct="1"/>
            <a:endParaRPr lang="es-ES" sz="3000" b="1" dirty="0" smtClean="0"/>
          </a:p>
          <a:p>
            <a:pPr lvl="2" eaLnBrk="1" hangingPunct="1"/>
            <a:endParaRPr lang="es-ES" sz="1800" dirty="0" smtClean="0"/>
          </a:p>
          <a:p>
            <a:pPr lvl="2" eaLnBrk="1" hangingPunct="1"/>
            <a:endParaRPr lang="es-ES" sz="1800" dirty="0" smtClean="0"/>
          </a:p>
          <a:p>
            <a:pPr lvl="2" eaLnBrk="1" hangingPunct="1"/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132350209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176" y="1556792"/>
            <a:ext cx="2666310" cy="4718468"/>
          </a:xfrm>
          <a:prstGeom prst="rect">
            <a:avLst/>
          </a:prstGeom>
        </p:spPr>
      </p:pic>
      <p:sp>
        <p:nvSpPr>
          <p:cNvPr id="7" name="9 CuadroTexto"/>
          <p:cNvSpPr txBox="1"/>
          <p:nvPr/>
        </p:nvSpPr>
        <p:spPr>
          <a:xfrm>
            <a:off x="995806" y="0"/>
            <a:ext cx="70567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solidFill>
                  <a:srgbClr val="C00000"/>
                </a:solidFill>
              </a:rPr>
              <a:t>Y después de marzo de 2018….?</a:t>
            </a:r>
            <a:endParaRPr lang="es-ES_tradnl" sz="3600" b="1" dirty="0">
              <a:solidFill>
                <a:srgbClr val="C00000"/>
              </a:solidFill>
            </a:endParaRPr>
          </a:p>
          <a:p>
            <a:pPr algn="ctr"/>
            <a:r>
              <a:rPr lang="es-ES_tradnl" sz="3200" b="1" dirty="0" smtClean="0">
                <a:solidFill>
                  <a:srgbClr val="C00000"/>
                </a:solidFill>
              </a:rPr>
              <a:t>El papel de la AACID - UJA como instituciones públicas andaluzas</a:t>
            </a:r>
            <a:endParaRPr lang="es-ES_tradnl" sz="2800" b="1" dirty="0" smtClean="0">
              <a:solidFill>
                <a:srgbClr val="C00000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534964"/>
            <a:ext cx="6617973" cy="372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95" y="1628714"/>
            <a:ext cx="3980664" cy="223912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18" y="1844824"/>
            <a:ext cx="3930740" cy="220694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61547"/>
            <a:ext cx="1643106" cy="2926497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639665"/>
            <a:ext cx="3427017" cy="2570263"/>
          </a:xfrm>
          <a:prstGeom prst="rect">
            <a:avLst/>
          </a:prstGeom>
        </p:spPr>
      </p:pic>
      <p:sp>
        <p:nvSpPr>
          <p:cNvPr id="11" name="9 CuadroTexto"/>
          <p:cNvSpPr txBox="1"/>
          <p:nvPr/>
        </p:nvSpPr>
        <p:spPr>
          <a:xfrm>
            <a:off x="995806" y="0"/>
            <a:ext cx="70567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solidFill>
                  <a:srgbClr val="C00000"/>
                </a:solidFill>
              </a:rPr>
              <a:t>Y después de marzo de 2018….?</a:t>
            </a:r>
            <a:endParaRPr lang="es-ES_tradnl" sz="3600" b="1" dirty="0">
              <a:solidFill>
                <a:srgbClr val="C00000"/>
              </a:solidFill>
            </a:endParaRPr>
          </a:p>
          <a:p>
            <a:pPr algn="ctr"/>
            <a:r>
              <a:rPr lang="es-ES_tradnl" sz="3200" b="1" dirty="0" smtClean="0">
                <a:solidFill>
                  <a:srgbClr val="C00000"/>
                </a:solidFill>
              </a:rPr>
              <a:t>El papel de la AACID - UJA como instituciones públicas andaluzas</a:t>
            </a:r>
            <a:endParaRPr lang="es-ES_tradnl" sz="2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5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5616" y="332656"/>
            <a:ext cx="6624736" cy="993775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solidFill>
                  <a:srgbClr val="990000"/>
                </a:solidFill>
              </a:rPr>
              <a:t>Grupo IDEA</a:t>
            </a:r>
            <a:br>
              <a:rPr lang="es-ES" sz="4000" b="1" dirty="0" smtClean="0">
                <a:solidFill>
                  <a:srgbClr val="990000"/>
                </a:solidFill>
              </a:rPr>
            </a:br>
            <a:r>
              <a:rPr lang="es-ES" sz="3000" b="1" dirty="0" smtClean="0">
                <a:solidFill>
                  <a:srgbClr val="990000"/>
                </a:solidFill>
              </a:rPr>
              <a:t>Experiencias previas en cooperación y transferencia</a:t>
            </a:r>
          </a:p>
          <a:p>
            <a:r>
              <a:rPr lang="es-ES" sz="3000" b="1" dirty="0" smtClean="0">
                <a:solidFill>
                  <a:srgbClr val="990000"/>
                </a:solidFill>
              </a:rPr>
              <a:t>Altiplano Boliviano (AECID-UE) Liderado por el IES-UPM</a:t>
            </a:r>
            <a:r>
              <a:rPr lang="es-ES" sz="3600" b="1" dirty="0" smtClean="0">
                <a:solidFill>
                  <a:srgbClr val="990000"/>
                </a:solidFill>
              </a:rPr>
              <a:t> 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00" y="1326431"/>
            <a:ext cx="3274807" cy="2173213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4815900" cy="316954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68" y="3512964"/>
            <a:ext cx="3457575" cy="24384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68" y="3789040"/>
            <a:ext cx="3616824" cy="236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1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5616" y="332656"/>
            <a:ext cx="6624736" cy="993775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solidFill>
                  <a:srgbClr val="990000"/>
                </a:solidFill>
              </a:rPr>
              <a:t>Grupo IDEA</a:t>
            </a:r>
            <a:br>
              <a:rPr lang="es-ES" sz="4000" b="1" dirty="0" smtClean="0">
                <a:solidFill>
                  <a:srgbClr val="990000"/>
                </a:solidFill>
              </a:rPr>
            </a:br>
            <a:r>
              <a:rPr lang="es-ES" sz="3000" b="1" dirty="0" smtClean="0">
                <a:solidFill>
                  <a:srgbClr val="990000"/>
                </a:solidFill>
              </a:rPr>
              <a:t>Experiencias previas en cooperación y transferencia</a:t>
            </a:r>
          </a:p>
          <a:p>
            <a:r>
              <a:rPr lang="es-ES" sz="3000" b="1" dirty="0" smtClean="0">
                <a:solidFill>
                  <a:srgbClr val="990000"/>
                </a:solidFill>
              </a:rPr>
              <a:t>Amazonas – BRASIL - Universidad de Sao Paulo</a:t>
            </a:r>
            <a:r>
              <a:rPr lang="es-ES" sz="3600" b="1" dirty="0" smtClean="0">
                <a:solidFill>
                  <a:srgbClr val="990000"/>
                </a:solidFill>
              </a:rPr>
              <a:t> 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00808"/>
            <a:ext cx="2322568" cy="349601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196752"/>
            <a:ext cx="4296135" cy="280831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32046"/>
            <a:ext cx="4176464" cy="261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31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P101000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3642118" cy="273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5616" y="38742"/>
            <a:ext cx="6624736" cy="1374034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solidFill>
                  <a:srgbClr val="990000"/>
                </a:solidFill>
              </a:rPr>
              <a:t>Grupo IDEA</a:t>
            </a:r>
            <a:br>
              <a:rPr lang="es-ES" sz="4000" b="1" dirty="0" smtClean="0">
                <a:solidFill>
                  <a:srgbClr val="990000"/>
                </a:solidFill>
              </a:rPr>
            </a:br>
            <a:r>
              <a:rPr lang="es-ES" sz="3000" b="1" dirty="0" smtClean="0">
                <a:solidFill>
                  <a:srgbClr val="990000"/>
                </a:solidFill>
              </a:rPr>
              <a:t>Experiencias previas en cooperación y transferencia</a:t>
            </a:r>
          </a:p>
          <a:p>
            <a:r>
              <a:rPr lang="es-ES" sz="3600" b="1" dirty="0" smtClean="0">
                <a:solidFill>
                  <a:srgbClr val="990000"/>
                </a:solidFill>
              </a:rPr>
              <a:t>Universidad del Valle de Guatemala </a:t>
            </a:r>
          </a:p>
          <a:p>
            <a:r>
              <a:rPr lang="es-ES" sz="2700" b="1" dirty="0" smtClean="0">
                <a:solidFill>
                  <a:srgbClr val="990000"/>
                </a:solidFill>
              </a:rPr>
              <a:t>(Consejería de Presidencia. Junta de Andalucía)</a:t>
            </a:r>
            <a:endParaRPr lang="es-ES" sz="3600" b="1" dirty="0" smtClean="0">
              <a:solidFill>
                <a:srgbClr val="990000"/>
              </a:solidFill>
            </a:endParaRPr>
          </a:p>
        </p:txBody>
      </p:sp>
      <p:pic>
        <p:nvPicPr>
          <p:cNvPr id="3" name="Picture 24" descr="P101005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3521922" cy="237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P101005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25419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Datos Republica noviembre 2012\Fotos de FV\Fotos Jorge\Fotos Guatemala II\IMGP044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196" y="3399656"/>
            <a:ext cx="3642119" cy="273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090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G_076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62" y="1557833"/>
            <a:ext cx="2879725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IMG_071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87" y="1629271"/>
            <a:ext cx="3271838" cy="24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G_075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24073"/>
            <a:ext cx="2663825" cy="199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figura%20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00" y="2996108"/>
            <a:ext cx="225742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figura%20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58" y="3821679"/>
            <a:ext cx="31496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34453" y="47058"/>
            <a:ext cx="6624736" cy="1374034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solidFill>
                  <a:srgbClr val="990000"/>
                </a:solidFill>
              </a:rPr>
              <a:t>Grupo IDEA</a:t>
            </a:r>
            <a:br>
              <a:rPr lang="es-ES" sz="4000" b="1" dirty="0" smtClean="0">
                <a:solidFill>
                  <a:srgbClr val="990000"/>
                </a:solidFill>
              </a:rPr>
            </a:br>
            <a:r>
              <a:rPr lang="es-ES" sz="3000" b="1" dirty="0" smtClean="0">
                <a:solidFill>
                  <a:srgbClr val="990000"/>
                </a:solidFill>
              </a:rPr>
              <a:t>Experiencias previas en cooperación y transferencia</a:t>
            </a:r>
          </a:p>
          <a:p>
            <a:r>
              <a:rPr lang="es-ES" sz="3600" b="1" dirty="0" smtClean="0">
                <a:solidFill>
                  <a:srgbClr val="990000"/>
                </a:solidFill>
              </a:rPr>
              <a:t>Universidad Politécnica de El Salvador (UPES)</a:t>
            </a:r>
          </a:p>
          <a:p>
            <a:r>
              <a:rPr lang="es-ES" sz="2700" b="1" dirty="0" smtClean="0">
                <a:solidFill>
                  <a:srgbClr val="990000"/>
                </a:solidFill>
              </a:rPr>
              <a:t>(Consejería de Presidencia. Junta de Andalucía)</a:t>
            </a:r>
            <a:endParaRPr lang="es-ES" sz="3600" b="1" dirty="0" smtClean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457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7160</TotalTime>
  <Words>2041</Words>
  <Application>Microsoft Office PowerPoint</Application>
  <PresentationFormat>Presentación en pantalla (4:3)</PresentationFormat>
  <Paragraphs>265</Paragraphs>
  <Slides>51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8" baseType="lpstr">
      <vt:lpstr>Arial</vt:lpstr>
      <vt:lpstr>Calibri</vt:lpstr>
      <vt:lpstr>Courier New</vt:lpstr>
      <vt:lpstr>Symbol</vt:lpstr>
      <vt:lpstr>Times New Roman</vt:lpstr>
      <vt:lpstr>Wingdings</vt:lpstr>
      <vt:lpstr>Tema de Office</vt:lpstr>
      <vt:lpstr>Proyecto  EMERGIENDO CON EL SOL </vt:lpstr>
      <vt:lpstr>Presentación de PowerPoint</vt:lpstr>
      <vt:lpstr>Presentación de PowerPoint</vt:lpstr>
      <vt:lpstr>Presentación grupo IDEA Investigación y Desarrollo en Energía SOLAR </vt:lpstr>
      <vt:lpstr>Grupo IDEA Líneas de trabajo e investigación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Jaén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Emergiendo con el SOL</dc:title>
  <dc:creator>Juan</dc:creator>
  <cp:lastModifiedBy>Juan de la Casa</cp:lastModifiedBy>
  <cp:revision>229</cp:revision>
  <cp:lastPrinted>2016-06-22T08:20:34Z</cp:lastPrinted>
  <dcterms:created xsi:type="dcterms:W3CDTF">2014-03-31T18:47:50Z</dcterms:created>
  <dcterms:modified xsi:type="dcterms:W3CDTF">2020-01-02T13:03:29Z</dcterms:modified>
</cp:coreProperties>
</file>